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1" r:id="rId2"/>
    <p:sldId id="263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79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75032-0E2B-4B60-9C2C-872A4968E92B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73767-E3FE-4535-BE03-510D158590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8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Question, why can’t they use the</a:t>
            </a:r>
            <a:r>
              <a:rPr lang="en-US" baseline="0" dirty="0" smtClean="0"/>
              <a:t> white face sheep’s cell?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3767-E3FE-4535-BE03-510D1585905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56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9542FD-2C5E-4A77-A75E-F36E999B13F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8C75F1F-279D-40E6-9F9B-7DE8F1E81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Origin of Dolly the shee</a:t>
            </a:r>
            <a:r>
              <a:rPr lang="en-US" dirty="0"/>
              <a:t>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848600" cy="4724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dirty="0">
                <a:latin typeface="Times" pitchFamily="18" charset="0"/>
                <a:cs typeface="Arial" pitchFamily="34" charset="0"/>
              </a:rPr>
              <a:t>To</a:t>
            </a:r>
            <a:r>
              <a:rPr lang="en-US" sz="2800" dirty="0" smtClean="0">
                <a:latin typeface="Times" pitchFamily="18" charset="0"/>
                <a:cs typeface="Arial" pitchFamily="34" charset="0"/>
              </a:rPr>
              <a:t> understand the function of </a:t>
            </a:r>
            <a:r>
              <a:rPr lang="en-US" sz="2800" dirty="0">
                <a:latin typeface="Times" pitchFamily="18" charset="0"/>
                <a:cs typeface="Arial" pitchFamily="34" charset="0"/>
              </a:rPr>
              <a:t>a nucleus, </a:t>
            </a:r>
            <a:r>
              <a:rPr lang="en-US" sz="2800" dirty="0" smtClean="0">
                <a:latin typeface="Times" pitchFamily="18" charset="0"/>
                <a:cs typeface="Arial" pitchFamily="34" charset="0"/>
              </a:rPr>
              <a:t>we can look at </a:t>
            </a:r>
            <a:r>
              <a:rPr lang="en-US" sz="2800" dirty="0">
                <a:latin typeface="Times" pitchFamily="18" charset="0"/>
                <a:cs typeface="Arial" pitchFamily="34" charset="0"/>
              </a:rPr>
              <a:t> </a:t>
            </a:r>
            <a:r>
              <a:rPr lang="en-US" sz="2800" dirty="0" smtClean="0">
                <a:latin typeface="Times" pitchFamily="18" charset="0"/>
                <a:cs typeface="Arial" pitchFamily="34" charset="0"/>
              </a:rPr>
              <a:t>a sheep named Dolly.</a:t>
            </a:r>
          </a:p>
          <a:p>
            <a:pPr marL="0" indent="0">
              <a:buNone/>
            </a:pPr>
            <a:endParaRPr lang="en-US" sz="2800" dirty="0" smtClean="0">
              <a:latin typeface="Times" pitchFamily="18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" pitchFamily="18" charset="0"/>
                <a:cs typeface="Arial" pitchFamily="34" charset="0"/>
              </a:rPr>
              <a:t>Scientists took a cell from a sheep with a black face. They removed the nucleus from this cell.  Now they had a </a:t>
            </a:r>
            <a:r>
              <a:rPr lang="en-US" sz="2800" u="sng" dirty="0" smtClean="0">
                <a:latin typeface="Times" pitchFamily="18" charset="0"/>
                <a:cs typeface="Arial" pitchFamily="34" charset="0"/>
              </a:rPr>
              <a:t>cell without a nucleus.</a:t>
            </a:r>
          </a:p>
          <a:p>
            <a:pPr marL="0" indent="0">
              <a:buNone/>
            </a:pPr>
            <a:endParaRPr lang="en-US" sz="2800" dirty="0">
              <a:latin typeface="Times" pitchFamily="18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" pitchFamily="18" charset="0"/>
                <a:cs typeface="Arial" pitchFamily="34" charset="0"/>
              </a:rPr>
              <a:t>Then they took the nucleus from a cell of a sheep with a white face. They put this nucleus into the cell without a nucleus that they just made.  </a:t>
            </a:r>
          </a:p>
          <a:p>
            <a:pPr marL="0" indent="0">
              <a:buNone/>
            </a:pPr>
            <a:endParaRPr lang="en-US" sz="2800" dirty="0">
              <a:latin typeface="Times" pitchFamily="18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" pitchFamily="18" charset="0"/>
                <a:cs typeface="Arial" pitchFamily="34" charset="0"/>
              </a:rPr>
              <a:t>Then they planted this new cell into the womb of a female sheep, and the cell developed into a baby sheep, which was born about 21 weeks later. </a:t>
            </a:r>
            <a:endParaRPr lang="en-US" sz="2800" dirty="0">
              <a:latin typeface="Times" pitchFamily="18" charset="0"/>
              <a:cs typeface="Arial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Times" pitchFamily="18" charset="0"/>
              <a:cs typeface="Arial" pitchFamily="34" charset="0"/>
            </a:endParaRPr>
          </a:p>
          <a:p>
            <a:pPr algn="ctr"/>
            <a:endParaRPr lang="en-US" sz="2800" dirty="0">
              <a:latin typeface="Times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01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ontent Placeholder 2"/>
          <p:cNvSpPr txBox="1">
            <a:spLocks/>
          </p:cNvSpPr>
          <p:nvPr/>
        </p:nvSpPr>
        <p:spPr>
          <a:xfrm>
            <a:off x="6900176" y="4524638"/>
            <a:ext cx="1957607" cy="292830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900" dirty="0" smtClean="0"/>
              <a:t>Remove the nucleus</a:t>
            </a:r>
          </a:p>
        </p:txBody>
      </p:sp>
      <p:pic>
        <p:nvPicPr>
          <p:cNvPr id="3074" name="Picture 2" descr="C:\Users\chinn-student\Desktop\Picture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47" r="39564" b="51057"/>
          <a:stretch/>
        </p:blipFill>
        <p:spPr bwMode="auto">
          <a:xfrm rot="19968966">
            <a:off x="7534976" y="3294988"/>
            <a:ext cx="1585954" cy="7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910620"/>
            <a:ext cx="2587817" cy="38341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White face </a:t>
            </a:r>
            <a:r>
              <a:rPr lang="en-US" dirty="0" smtClean="0"/>
              <a:t>sheep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003635" y="792715"/>
            <a:ext cx="2667000" cy="2080828"/>
            <a:chOff x="4800600" y="915524"/>
            <a:chExt cx="1905000" cy="1361228"/>
          </a:xfrm>
        </p:grpSpPr>
        <p:pic>
          <p:nvPicPr>
            <p:cNvPr id="6" name="Picture 5" descr="Cloning animals by nuclear transfer"/>
            <p:cNvPicPr/>
            <p:nvPr/>
          </p:nvPicPr>
          <p:blipFill rotWithShape="1">
            <a:blip r:embed="rId4">
              <a:clrChange>
                <a:clrFrom>
                  <a:srgbClr val="F6F9F2"/>
                </a:clrFrom>
                <a:clrTo>
                  <a:srgbClr val="F6F9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10" t="7370" r="8811" b="84864"/>
            <a:stretch/>
          </p:blipFill>
          <p:spPr bwMode="auto">
            <a:xfrm>
              <a:off x="4800600" y="915524"/>
              <a:ext cx="1905000" cy="1361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Flowchart: Connector 6"/>
            <p:cNvSpPr/>
            <p:nvPr/>
          </p:nvSpPr>
          <p:spPr>
            <a:xfrm>
              <a:off x="5048252" y="1181096"/>
              <a:ext cx="18288" cy="18288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5162548" y="1181860"/>
              <a:ext cx="18288" cy="18288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Can 24"/>
          <p:cNvSpPr/>
          <p:nvPr/>
        </p:nvSpPr>
        <p:spPr>
          <a:xfrm>
            <a:off x="496134" y="4191000"/>
            <a:ext cx="2330883" cy="87024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420691" y="3102325"/>
            <a:ext cx="2249944" cy="3809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Black face </a:t>
            </a:r>
            <a:r>
              <a:rPr lang="en-US" dirty="0" smtClean="0"/>
              <a:t>sheep</a:t>
            </a:r>
            <a:endParaRPr lang="en-US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81000" y="356983"/>
            <a:ext cx="3130167" cy="523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The Nucleus </a:t>
            </a:r>
            <a:r>
              <a:rPr lang="en-US" b="1" dirty="0"/>
              <a:t>Donor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857834" y="407785"/>
            <a:ext cx="3139245" cy="4304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The Cell Donor</a:t>
            </a: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3511167" y="1085738"/>
            <a:ext cx="2159866" cy="126424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/>
              <a:t>Preparing a cell and a nucleus from </a:t>
            </a:r>
            <a:r>
              <a:rPr lang="en-US" sz="2000" b="1" dirty="0"/>
              <a:t>different </a:t>
            </a:r>
            <a:r>
              <a:rPr lang="en-US" sz="2000" b="1" dirty="0" smtClean="0"/>
              <a:t>types of </a:t>
            </a:r>
            <a:r>
              <a:rPr lang="en-US" sz="2000" b="1" dirty="0"/>
              <a:t>sheep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3581401" y="603796"/>
            <a:ext cx="1983804" cy="443954"/>
            <a:chOff x="2898122" y="2141324"/>
            <a:chExt cx="1381124" cy="443954"/>
          </a:xfrm>
        </p:grpSpPr>
        <p:sp>
          <p:nvSpPr>
            <p:cNvPr id="47" name="Flowchart: Process 46"/>
            <p:cNvSpPr/>
            <p:nvPr/>
          </p:nvSpPr>
          <p:spPr>
            <a:xfrm>
              <a:off x="2971800" y="214132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2898122" y="2151775"/>
              <a:ext cx="13811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dirty="0" smtClean="0"/>
                <a:t>Preparation</a:t>
              </a:r>
              <a:endParaRPr lang="en-US" dirty="0"/>
            </a:p>
          </p:txBody>
        </p:sp>
      </p:grpSp>
      <p:pic>
        <p:nvPicPr>
          <p:cNvPr id="11" name="Picture 2" descr="C:\Users\chinn-student\Desktop\Picture1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70" y="919546"/>
            <a:ext cx="2492617" cy="17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Flowchart: Connector 44"/>
          <p:cNvSpPr/>
          <p:nvPr/>
        </p:nvSpPr>
        <p:spPr>
          <a:xfrm>
            <a:off x="7076366" y="1793619"/>
            <a:ext cx="478027" cy="381000"/>
          </a:xfrm>
          <a:prstGeom prst="flowChartConnector">
            <a:avLst/>
          </a:prstGeom>
          <a:gradFill flip="none" rotWithShape="1">
            <a:gsLst>
              <a:gs pos="28000">
                <a:srgbClr val="FF9966"/>
              </a:gs>
              <a:gs pos="68000">
                <a:srgbClr val="FFD4B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ardrop 45"/>
          <p:cNvSpPr/>
          <p:nvPr/>
        </p:nvSpPr>
        <p:spPr>
          <a:xfrm rot="1151715">
            <a:off x="7273844" y="1918167"/>
            <a:ext cx="164592" cy="164592"/>
          </a:xfrm>
          <a:prstGeom prst="teardrop">
            <a:avLst>
              <a:gd name="adj" fmla="val 94455"/>
            </a:avLst>
          </a:prstGeom>
          <a:gradFill flip="none" rotWithShape="1">
            <a:gsLst>
              <a:gs pos="100000">
                <a:srgbClr val="FFFF00"/>
              </a:gs>
              <a:gs pos="9000">
                <a:schemeClr val="accent6">
                  <a:shade val="675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1461478" y="1837716"/>
            <a:ext cx="400196" cy="372083"/>
            <a:chOff x="4165817" y="3051558"/>
            <a:chExt cx="419100" cy="228600"/>
          </a:xfrm>
        </p:grpSpPr>
        <p:sp>
          <p:nvSpPr>
            <p:cNvPr id="52" name="Flowchart: Connector 51"/>
            <p:cNvSpPr/>
            <p:nvPr/>
          </p:nvSpPr>
          <p:spPr>
            <a:xfrm>
              <a:off x="4165817" y="3051558"/>
              <a:ext cx="419100" cy="228600"/>
            </a:xfrm>
            <a:prstGeom prst="flowChartConnector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ardrop 52"/>
            <p:cNvSpPr/>
            <p:nvPr/>
          </p:nvSpPr>
          <p:spPr>
            <a:xfrm rot="2666211">
              <a:off x="4352579" y="3137168"/>
              <a:ext cx="91439" cy="91440"/>
            </a:xfrm>
            <a:prstGeom prst="teardrop">
              <a:avLst>
                <a:gd name="adj" fmla="val 94455"/>
              </a:avLst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Content Placeholder 2"/>
          <p:cNvSpPr txBox="1">
            <a:spLocks/>
          </p:cNvSpPr>
          <p:nvPr/>
        </p:nvSpPr>
        <p:spPr>
          <a:xfrm>
            <a:off x="4591100" y="3471886"/>
            <a:ext cx="2038300" cy="6770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Cell with nucleus removed</a:t>
            </a:r>
            <a:endParaRPr lang="en-US" sz="1800" b="1" dirty="0"/>
          </a:p>
        </p:txBody>
      </p:sp>
      <p:sp>
        <p:nvSpPr>
          <p:cNvPr id="111" name="Content Placeholder 2"/>
          <p:cNvSpPr txBox="1">
            <a:spLocks/>
          </p:cNvSpPr>
          <p:nvPr/>
        </p:nvSpPr>
        <p:spPr>
          <a:xfrm>
            <a:off x="2465525" y="3614263"/>
            <a:ext cx="1115876" cy="3922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00" b="1" dirty="0" smtClean="0"/>
              <a:t>Nucleus</a:t>
            </a:r>
            <a:endParaRPr lang="en-US" sz="1900" b="1" dirty="0"/>
          </a:p>
        </p:txBody>
      </p:sp>
      <p:sp>
        <p:nvSpPr>
          <p:cNvPr id="117" name="Flowchart: Connector 116"/>
          <p:cNvSpPr/>
          <p:nvPr/>
        </p:nvSpPr>
        <p:spPr>
          <a:xfrm>
            <a:off x="1640041" y="4325829"/>
            <a:ext cx="419100" cy="228600"/>
          </a:xfrm>
          <a:prstGeom prst="flowChartConnector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ardrop 117"/>
          <p:cNvSpPr/>
          <p:nvPr/>
        </p:nvSpPr>
        <p:spPr>
          <a:xfrm rot="2666211">
            <a:off x="1868526" y="4411439"/>
            <a:ext cx="91440" cy="91440"/>
          </a:xfrm>
          <a:prstGeom prst="teardrop">
            <a:avLst>
              <a:gd name="adj" fmla="val 94455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Lightning Bolt 121"/>
          <p:cNvSpPr/>
          <p:nvPr/>
        </p:nvSpPr>
        <p:spPr>
          <a:xfrm flipH="1">
            <a:off x="4800600" y="4419600"/>
            <a:ext cx="391409" cy="577439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Lightning Bolt 122"/>
          <p:cNvSpPr/>
          <p:nvPr/>
        </p:nvSpPr>
        <p:spPr>
          <a:xfrm flipH="1">
            <a:off x="4990262" y="4671053"/>
            <a:ext cx="258059" cy="437535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Content Placeholder 2"/>
          <p:cNvSpPr txBox="1">
            <a:spLocks/>
          </p:cNvSpPr>
          <p:nvPr/>
        </p:nvSpPr>
        <p:spPr>
          <a:xfrm>
            <a:off x="5671032" y="5128089"/>
            <a:ext cx="3186751" cy="1598588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b="1" dirty="0" smtClean="0"/>
              <a:t>Two cells from different sheep become one</a:t>
            </a:r>
          </a:p>
          <a:p>
            <a:pPr marL="0" indent="0" algn="ctr">
              <a:buNone/>
            </a:pPr>
            <a:r>
              <a:rPr lang="en-US" sz="2000" dirty="0"/>
              <a:t>This cell has a nucleus from a white face sheep, but cell body from a black face </a:t>
            </a:r>
            <a:r>
              <a:rPr lang="en-US" sz="2000" dirty="0" smtClean="0"/>
              <a:t>sheep</a:t>
            </a:r>
            <a:r>
              <a:rPr lang="en-US" sz="2000" dirty="0"/>
              <a:t>.</a:t>
            </a:r>
          </a:p>
        </p:txBody>
      </p:sp>
      <p:grpSp>
        <p:nvGrpSpPr>
          <p:cNvPr id="124" name="Group 123"/>
          <p:cNvGrpSpPr/>
          <p:nvPr/>
        </p:nvGrpSpPr>
        <p:grpSpPr>
          <a:xfrm>
            <a:off x="2091291" y="5444926"/>
            <a:ext cx="1524000" cy="457379"/>
            <a:chOff x="2907036" y="2141324"/>
            <a:chExt cx="1381124" cy="457379"/>
          </a:xfrm>
        </p:grpSpPr>
        <p:sp>
          <p:nvSpPr>
            <p:cNvPr id="125" name="Flowchart: Process 124"/>
            <p:cNvSpPr/>
            <p:nvPr/>
          </p:nvSpPr>
          <p:spPr>
            <a:xfrm>
              <a:off x="2971800" y="214132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Content Placeholder 2"/>
            <p:cNvSpPr txBox="1">
              <a:spLocks/>
            </p:cNvSpPr>
            <p:nvPr/>
          </p:nvSpPr>
          <p:spPr>
            <a:xfrm>
              <a:off x="2907036" y="2165200"/>
              <a:ext cx="13811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dirty="0" smtClean="0"/>
                <a:t>Fuse Cells</a:t>
              </a:r>
              <a:endParaRPr lang="en-US" dirty="0"/>
            </a:p>
          </p:txBody>
        </p:sp>
      </p:grpSp>
      <p:sp>
        <p:nvSpPr>
          <p:cNvPr id="2" name="Right Arrow 1"/>
          <p:cNvSpPr/>
          <p:nvPr/>
        </p:nvSpPr>
        <p:spPr>
          <a:xfrm rot="2067162">
            <a:off x="6629400" y="3810394"/>
            <a:ext cx="621961" cy="3385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1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3.33333E-6 0.2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 0.3217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08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00451 0.31944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15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"/>
                            </p:stCondLst>
                            <p:childTnLst>
                              <p:par>
                                <p:cTn id="45" presetID="56" presetClass="path" presetSubtype="0" accel="50000" decel="50000" fill="hold" grpId="3" nodeType="after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451 0.31944 L 0.14549 0.20833 " pathEditMode="relative" rAng="0" ptsTypes="AA">
                                      <p:cBhvr>
                                        <p:cTn id="46" dur="1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00"/>
                            </p:stCondLst>
                            <p:childTnLst>
                              <p:par>
                                <p:cTn id="48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00"/>
                            </p:stCondLst>
                            <p:childTnLst>
                              <p:par>
                                <p:cTn id="51" presetID="32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0.29774 0.1414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78" y="706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29167 0.13334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83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35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32176 L -0.3 0.49954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8889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mph" presetSubtype="0" repeatCount="4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5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9" dur="25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25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5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7" presetClass="emph" presetSubtype="0" repeatCount="4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4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autoRev="1" fill="remov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5" grpId="0" animBg="1"/>
      <p:bldP spid="45" grpId="0" animBg="1"/>
      <p:bldP spid="45" grpId="1" animBg="1"/>
      <p:bldP spid="45" grpId="2" animBg="1"/>
      <p:bldP spid="45" grpId="3" animBg="1"/>
      <p:bldP spid="45" grpId="4" animBg="1"/>
      <p:bldP spid="46" grpId="0" animBg="1"/>
      <p:bldP spid="46" grpId="1" animBg="1"/>
      <p:bldP spid="46" grpId="2" animBg="1"/>
      <p:bldP spid="46" grpId="3" animBg="1"/>
      <p:bldP spid="46" grpId="4" animBg="1"/>
      <p:bldP spid="108" grpId="0" animBg="1"/>
      <p:bldP spid="111" grpId="0" animBg="1"/>
      <p:bldP spid="117" grpId="0" animBg="1"/>
      <p:bldP spid="117" grpId="1" animBg="1"/>
      <p:bldP spid="117" grpId="2" animBg="1"/>
      <p:bldP spid="118" grpId="0" animBg="1"/>
      <p:bldP spid="118" grpId="1" animBg="1"/>
      <p:bldP spid="122" grpId="0" animBg="1"/>
      <p:bldP spid="122" grpId="1" animBg="1"/>
      <p:bldP spid="123" grpId="0" animBg="1"/>
      <p:bldP spid="123" grpId="1" animBg="1"/>
      <p:bldP spid="128" grpId="0" animBg="1"/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179320" y="4045055"/>
            <a:ext cx="1864383" cy="1352250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300" b="1" dirty="0" smtClean="0"/>
              <a:t>Wait for the cell to divide and grow</a:t>
            </a:r>
            <a:endParaRPr lang="en-US" sz="23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286000" y="1618914"/>
            <a:ext cx="1856918" cy="452553"/>
            <a:chOff x="2916882" y="2188764"/>
            <a:chExt cx="1306083" cy="452553"/>
          </a:xfrm>
        </p:grpSpPr>
        <p:sp>
          <p:nvSpPr>
            <p:cNvPr id="9" name="Flowchart: Process 8"/>
            <p:cNvSpPr/>
            <p:nvPr/>
          </p:nvSpPr>
          <p:spPr>
            <a:xfrm>
              <a:off x="2971800" y="218876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200" b="1"/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2916882" y="2207814"/>
              <a:ext cx="13049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200" b="1" dirty="0" smtClean="0"/>
                <a:t>Cell growth</a:t>
              </a:r>
              <a:endParaRPr lang="en-US" sz="22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590800" y="2565508"/>
            <a:ext cx="969489" cy="918915"/>
            <a:chOff x="4123647" y="294561"/>
            <a:chExt cx="969489" cy="918915"/>
          </a:xfrm>
        </p:grpSpPr>
        <p:grpSp>
          <p:nvGrpSpPr>
            <p:cNvPr id="30" name="Group 29"/>
            <p:cNvGrpSpPr/>
            <p:nvPr/>
          </p:nvGrpSpPr>
          <p:grpSpPr>
            <a:xfrm>
              <a:off x="4648200" y="441239"/>
              <a:ext cx="344608" cy="320761"/>
              <a:chOff x="4267200" y="441239"/>
              <a:chExt cx="344608" cy="320761"/>
            </a:xfrm>
          </p:grpSpPr>
          <p:sp>
            <p:nvSpPr>
              <p:cNvPr id="31" name="Flowchart: Connector 30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ardrop 31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455992" y="304800"/>
              <a:ext cx="344608" cy="320761"/>
              <a:chOff x="4267200" y="441239"/>
              <a:chExt cx="344608" cy="320761"/>
            </a:xfrm>
          </p:grpSpPr>
          <p:sp>
            <p:nvSpPr>
              <p:cNvPr id="19" name="Flowchart: Connector 18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ardrop 19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4170242" y="638175"/>
              <a:ext cx="344608" cy="320761"/>
              <a:chOff x="4267200" y="441239"/>
              <a:chExt cx="344608" cy="320761"/>
            </a:xfrm>
          </p:grpSpPr>
          <p:sp>
            <p:nvSpPr>
              <p:cNvPr id="22" name="Flowchart: Connector 21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ardrop 22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343400" y="838200"/>
              <a:ext cx="344608" cy="320761"/>
              <a:chOff x="4267200" y="441239"/>
              <a:chExt cx="344608" cy="320761"/>
            </a:xfrm>
          </p:grpSpPr>
          <p:sp>
            <p:nvSpPr>
              <p:cNvPr id="35" name="Flowchart: Connector 34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ardrop 35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608392" y="822239"/>
              <a:ext cx="344608" cy="320761"/>
              <a:chOff x="4267200" y="441239"/>
              <a:chExt cx="344608" cy="320761"/>
            </a:xfrm>
          </p:grpSpPr>
          <p:sp>
            <p:nvSpPr>
              <p:cNvPr id="13" name="Flowchart: Connector 12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ardrop 13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227392" y="381000"/>
              <a:ext cx="344608" cy="320761"/>
              <a:chOff x="4267200" y="441239"/>
              <a:chExt cx="344608" cy="320761"/>
            </a:xfrm>
          </p:grpSpPr>
          <p:sp>
            <p:nvSpPr>
              <p:cNvPr id="4" name="Flowchart: Connector 3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ardrop 4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721267" y="652214"/>
              <a:ext cx="344608" cy="320761"/>
              <a:chOff x="4267200" y="441239"/>
              <a:chExt cx="344608" cy="320761"/>
            </a:xfrm>
          </p:grpSpPr>
          <p:sp>
            <p:nvSpPr>
              <p:cNvPr id="28" name="Flowchart: Connector 27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ardrop 28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419600" y="593639"/>
              <a:ext cx="344608" cy="320761"/>
              <a:chOff x="4267200" y="441239"/>
              <a:chExt cx="344608" cy="320761"/>
            </a:xfrm>
          </p:grpSpPr>
          <p:sp>
            <p:nvSpPr>
              <p:cNvPr id="16" name="Flowchart: Connector 15"/>
              <p:cNvSpPr/>
              <p:nvPr/>
            </p:nvSpPr>
            <p:spPr>
              <a:xfrm>
                <a:off x="4267200" y="441239"/>
                <a:ext cx="344608" cy="320761"/>
              </a:xfrm>
              <a:prstGeom prst="flowChartConnector">
                <a:avLst/>
              </a:prstGeom>
              <a:gradFill flip="none" rotWithShape="1">
                <a:gsLst>
                  <a:gs pos="28000">
                    <a:srgbClr val="FF9966"/>
                  </a:gs>
                  <a:gs pos="68000">
                    <a:srgbClr val="FFD4B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ardrop 16"/>
              <p:cNvSpPr/>
              <p:nvPr/>
            </p:nvSpPr>
            <p:spPr>
              <a:xfrm rot="2666211">
                <a:off x="4383925" y="536198"/>
                <a:ext cx="137160" cy="137160"/>
              </a:xfrm>
              <a:prstGeom prst="teardrop">
                <a:avLst>
                  <a:gd name="adj" fmla="val 94455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/>
            <p:cNvSpPr/>
            <p:nvPr/>
          </p:nvSpPr>
          <p:spPr>
            <a:xfrm>
              <a:off x="4123647" y="294561"/>
              <a:ext cx="969489" cy="918915"/>
            </a:xfrm>
            <a:prstGeom prst="ellipse">
              <a:avLst/>
            </a:prstGeom>
            <a:solidFill>
              <a:srgbClr val="FFC000">
                <a:alpha val="12000"/>
              </a:srgbClr>
            </a:solidFill>
            <a:ln w="76200">
              <a:gradFill flip="none" rotWithShape="1">
                <a:gsLst>
                  <a:gs pos="13000">
                    <a:srgbClr val="FFF200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flipH="1">
            <a:off x="4307243" y="2286000"/>
            <a:ext cx="2410304" cy="1477932"/>
            <a:chOff x="4800600" y="915524"/>
            <a:chExt cx="1905000" cy="1361228"/>
          </a:xfrm>
        </p:grpSpPr>
        <p:pic>
          <p:nvPicPr>
            <p:cNvPr id="66" name="Picture 65" descr="Cloning animals by nuclear transfer"/>
            <p:cNvPicPr/>
            <p:nvPr/>
          </p:nvPicPr>
          <p:blipFill rotWithShape="1">
            <a:blip r:embed="rId2">
              <a:clrChange>
                <a:clrFrom>
                  <a:srgbClr val="F6F9F2"/>
                </a:clrFrom>
                <a:clrTo>
                  <a:srgbClr val="F6F9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10" t="7370" r="8811" b="84864"/>
            <a:stretch/>
          </p:blipFill>
          <p:spPr bwMode="auto">
            <a:xfrm>
              <a:off x="4800600" y="915524"/>
              <a:ext cx="1905000" cy="13612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Flowchart: Connector 66"/>
            <p:cNvSpPr/>
            <p:nvPr/>
          </p:nvSpPr>
          <p:spPr>
            <a:xfrm>
              <a:off x="5048252" y="1181096"/>
              <a:ext cx="18288" cy="18288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lowchart: Connector 67"/>
            <p:cNvSpPr/>
            <p:nvPr/>
          </p:nvSpPr>
          <p:spPr>
            <a:xfrm>
              <a:off x="5162548" y="1181860"/>
              <a:ext cx="18288" cy="18288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Content Placeholder 2"/>
          <p:cNvSpPr txBox="1">
            <a:spLocks/>
          </p:cNvSpPr>
          <p:nvPr/>
        </p:nvSpPr>
        <p:spPr>
          <a:xfrm>
            <a:off x="4507707" y="4032160"/>
            <a:ext cx="2274093" cy="1378040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300" b="1" dirty="0" smtClean="0"/>
              <a:t>Implant the cell in uterus of a surrogate mother sheep</a:t>
            </a:r>
            <a:endParaRPr lang="en-US" sz="2300" b="1" dirty="0"/>
          </a:p>
        </p:txBody>
      </p:sp>
      <p:grpSp>
        <p:nvGrpSpPr>
          <p:cNvPr id="70" name="Group 69"/>
          <p:cNvGrpSpPr/>
          <p:nvPr/>
        </p:nvGrpSpPr>
        <p:grpSpPr>
          <a:xfrm>
            <a:off x="4685503" y="1628438"/>
            <a:ext cx="1855789" cy="452553"/>
            <a:chOff x="2945391" y="2188764"/>
            <a:chExt cx="1304924" cy="452553"/>
          </a:xfrm>
        </p:grpSpPr>
        <p:sp>
          <p:nvSpPr>
            <p:cNvPr id="71" name="Flowchart: Process 70"/>
            <p:cNvSpPr/>
            <p:nvPr/>
          </p:nvSpPr>
          <p:spPr>
            <a:xfrm>
              <a:off x="2971800" y="218876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200" b="1"/>
            </a:p>
          </p:txBody>
        </p:sp>
        <p:sp>
          <p:nvSpPr>
            <p:cNvPr id="72" name="Content Placeholder 2"/>
            <p:cNvSpPr txBox="1">
              <a:spLocks/>
            </p:cNvSpPr>
            <p:nvPr/>
          </p:nvSpPr>
          <p:spPr>
            <a:xfrm>
              <a:off x="2945391" y="2207814"/>
              <a:ext cx="13049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200" b="1" dirty="0" smtClean="0"/>
                <a:t>Plant the cell</a:t>
              </a:r>
              <a:endParaRPr lang="en-US" sz="2200" b="1" dirty="0"/>
            </a:p>
          </p:txBody>
        </p:sp>
      </p:grpSp>
      <p:cxnSp>
        <p:nvCxnSpPr>
          <p:cNvPr id="83" name="Straight Arrow Connector 82"/>
          <p:cNvCxnSpPr/>
          <p:nvPr/>
        </p:nvCxnSpPr>
        <p:spPr>
          <a:xfrm>
            <a:off x="1447800" y="2955147"/>
            <a:ext cx="731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C:\Users\chinn-student\Desktop\Pictur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343" y="2726461"/>
            <a:ext cx="1093028" cy="77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Flowchart: Connector 43"/>
          <p:cNvSpPr/>
          <p:nvPr/>
        </p:nvSpPr>
        <p:spPr>
          <a:xfrm>
            <a:off x="532700" y="2655973"/>
            <a:ext cx="708009" cy="512478"/>
          </a:xfrm>
          <a:prstGeom prst="flowChartConnector">
            <a:avLst/>
          </a:prstGeom>
          <a:gradFill flip="none" rotWithShape="1">
            <a:gsLst>
              <a:gs pos="28000">
                <a:srgbClr val="FF9966"/>
              </a:gs>
              <a:gs pos="68000">
                <a:srgbClr val="FFD4B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ardrop 44"/>
          <p:cNvSpPr/>
          <p:nvPr/>
        </p:nvSpPr>
        <p:spPr>
          <a:xfrm rot="2666211">
            <a:off x="796300" y="2819058"/>
            <a:ext cx="213064" cy="191817"/>
          </a:xfrm>
          <a:prstGeom prst="teardrop">
            <a:avLst>
              <a:gd name="adj" fmla="val 94455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779774" y="2989717"/>
            <a:ext cx="6093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440843" y="3024965"/>
            <a:ext cx="731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16528" y="1611668"/>
            <a:ext cx="1943964" cy="452553"/>
            <a:chOff x="2945391" y="2188764"/>
            <a:chExt cx="1304924" cy="452553"/>
          </a:xfrm>
        </p:grpSpPr>
        <p:sp>
          <p:nvSpPr>
            <p:cNvPr id="51" name="Flowchart: Process 50"/>
            <p:cNvSpPr/>
            <p:nvPr/>
          </p:nvSpPr>
          <p:spPr>
            <a:xfrm>
              <a:off x="2971800" y="218876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200" b="1"/>
            </a:p>
          </p:txBody>
        </p:sp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2945391" y="2207814"/>
              <a:ext cx="13049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200" b="1" dirty="0" smtClean="0"/>
                <a:t>The fused cell</a:t>
              </a:r>
              <a:endParaRPr lang="en-US" sz="2200" b="1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926685" y="1625186"/>
            <a:ext cx="1855789" cy="452553"/>
            <a:chOff x="2945391" y="2188764"/>
            <a:chExt cx="1304924" cy="452553"/>
          </a:xfrm>
        </p:grpSpPr>
        <p:sp>
          <p:nvSpPr>
            <p:cNvPr id="55" name="Flowchart: Process 54"/>
            <p:cNvSpPr/>
            <p:nvPr/>
          </p:nvSpPr>
          <p:spPr>
            <a:xfrm>
              <a:off x="2971800" y="2188764"/>
              <a:ext cx="1251165" cy="377838"/>
            </a:xfrm>
            <a:prstGeom prst="flowChartProces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200" b="1"/>
            </a:p>
          </p:txBody>
        </p:sp>
        <p:sp>
          <p:nvSpPr>
            <p:cNvPr id="56" name="Content Placeholder 2"/>
            <p:cNvSpPr txBox="1">
              <a:spLocks/>
            </p:cNvSpPr>
            <p:nvPr/>
          </p:nvSpPr>
          <p:spPr>
            <a:xfrm>
              <a:off x="2945391" y="2207814"/>
              <a:ext cx="1304924" cy="4335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200" b="1" dirty="0" smtClean="0"/>
                <a:t>Dolly!!</a:t>
              </a:r>
              <a:endParaRPr lang="en-US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352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251</TotalTime>
  <Words>215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Origin of Dolly the sheep</vt:lpstr>
      <vt:lpstr>PowerPoint Presentation</vt:lpstr>
      <vt:lpstr>PowerPoint Presentation</vt:lpstr>
    </vt:vector>
  </TitlesOfParts>
  <Company>Graduate School of Education, Rutgers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Graduate School of Education - Rutgers University</dc:creator>
  <cp:lastModifiedBy>Ron</cp:lastModifiedBy>
  <cp:revision>47</cp:revision>
  <dcterms:created xsi:type="dcterms:W3CDTF">2012-10-17T14:05:13Z</dcterms:created>
  <dcterms:modified xsi:type="dcterms:W3CDTF">2013-01-23T20:43:47Z</dcterms:modified>
</cp:coreProperties>
</file>