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7" r:id="rId3"/>
    <p:sldId id="261" r:id="rId4"/>
    <p:sldId id="262" r:id="rId5"/>
    <p:sldId id="263" r:id="rId6"/>
    <p:sldId id="264" r:id="rId7"/>
    <p:sldId id="267" r:id="rId8"/>
    <p:sldId id="270" r:id="rId9"/>
    <p:sldId id="259" r:id="rId10"/>
    <p:sldId id="265" r:id="rId11"/>
    <p:sldId id="266"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65" autoAdjust="0"/>
  </p:normalViewPr>
  <p:slideViewPr>
    <p:cSldViewPr>
      <p:cViewPr varScale="1">
        <p:scale>
          <a:sx n="101" d="100"/>
          <a:sy n="101" d="100"/>
        </p:scale>
        <p:origin x="-270" y="-96"/>
      </p:cViewPr>
      <p:guideLst>
        <p:guide orient="horz" pos="2160"/>
        <p:guide pos="2880"/>
      </p:guideLst>
    </p:cSldViewPr>
  </p:slideViewPr>
  <p:outlineViewPr>
    <p:cViewPr>
      <p:scale>
        <a:sx n="33" d="100"/>
        <a:sy n="33" d="100"/>
      </p:scale>
      <p:origin x="0" y="123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4A7913-AC17-5F47-8D38-C5C43C309E82}" type="datetimeFigureOut">
              <a:rPr lang="en-US" smtClean="0"/>
              <a:t>5/10/2013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EDDCAD1-067B-5A4F-A9EC-DDAB8E032D5C}" type="slidenum">
              <a:rPr lang="en-US" smtClean="0"/>
              <a:t>‹#›</a:t>
            </a:fld>
            <a:endParaRPr lang="en-US"/>
          </a:p>
        </p:txBody>
      </p:sp>
    </p:spTree>
    <p:extLst>
      <p:ext uri="{BB962C8B-B14F-4D97-AF65-F5344CB8AC3E}">
        <p14:creationId xmlns:p14="http://schemas.microsoft.com/office/powerpoint/2010/main" val="1903591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762C0C-B682-40CE-8908-D5685143A86A}" type="datetimeFigureOut">
              <a:rPr lang="en-US" smtClean="0"/>
              <a:pPr/>
              <a:t>5/10/2013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6954C6-82CC-424E-AD69-3C1086582CEA}" type="slidenum">
              <a:rPr lang="en-US" smtClean="0"/>
              <a:pPr/>
              <a:t>‹#›</a:t>
            </a:fld>
            <a:endParaRPr lang="en-US"/>
          </a:p>
        </p:txBody>
      </p:sp>
    </p:spTree>
    <p:extLst>
      <p:ext uri="{BB962C8B-B14F-4D97-AF65-F5344CB8AC3E}">
        <p14:creationId xmlns:p14="http://schemas.microsoft.com/office/powerpoint/2010/main" val="3026469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954C6-82CC-424E-AD69-3C1086582CEA}" type="slidenum">
              <a:rPr lang="en-US" smtClean="0"/>
              <a:pPr/>
              <a:t>9</a:t>
            </a:fld>
            <a:endParaRPr lang="en-US"/>
          </a:p>
        </p:txBody>
      </p:sp>
    </p:spTree>
    <p:extLst>
      <p:ext uri="{BB962C8B-B14F-4D97-AF65-F5344CB8AC3E}">
        <p14:creationId xmlns:p14="http://schemas.microsoft.com/office/powerpoint/2010/main" val="2599697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93100D-A6F6-4E94-9754-53828DD542FE}"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756990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3100D-A6F6-4E94-9754-53828DD542FE}"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1431422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3100D-A6F6-4E94-9754-53828DD542FE}"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2302408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3100D-A6F6-4E94-9754-53828DD542FE}"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120567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93100D-A6F6-4E94-9754-53828DD542FE}"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700364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93100D-A6F6-4E94-9754-53828DD542FE}"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2078727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93100D-A6F6-4E94-9754-53828DD542FE}" type="datetimeFigureOut">
              <a:rPr lang="en-US" smtClean="0"/>
              <a:pPr/>
              <a:t>5/10/2013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682615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93100D-A6F6-4E94-9754-53828DD542FE}" type="datetimeFigureOut">
              <a:rPr lang="en-US" smtClean="0"/>
              <a:pPr/>
              <a:t>5/10/2013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93053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3100D-A6F6-4E94-9754-53828DD542FE}" type="datetimeFigureOut">
              <a:rPr lang="en-US" smtClean="0"/>
              <a:pPr/>
              <a:t>5/10/2013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323074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3100D-A6F6-4E94-9754-53828DD542FE}"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2282890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3100D-A6F6-4E94-9754-53828DD542FE}"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6DA09-3345-44AE-A8C9-A0C49B8403C2}" type="slidenum">
              <a:rPr lang="en-US" smtClean="0"/>
              <a:pPr/>
              <a:t>‹#›</a:t>
            </a:fld>
            <a:endParaRPr lang="en-US"/>
          </a:p>
        </p:txBody>
      </p:sp>
    </p:spTree>
    <p:extLst>
      <p:ext uri="{BB962C8B-B14F-4D97-AF65-F5344CB8AC3E}">
        <p14:creationId xmlns:p14="http://schemas.microsoft.com/office/powerpoint/2010/main" val="1173665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3100D-A6F6-4E94-9754-53828DD542FE}" type="datetimeFigureOut">
              <a:rPr lang="en-US" smtClean="0"/>
              <a:pPr/>
              <a:t>5/10/2013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D6DA09-3345-44AE-A8C9-A0C49B8403C2}" type="slidenum">
              <a:rPr lang="en-US" smtClean="0"/>
              <a:pPr/>
              <a:t>‹#›</a:t>
            </a:fld>
            <a:endParaRPr lang="en-US"/>
          </a:p>
        </p:txBody>
      </p:sp>
    </p:spTree>
    <p:extLst>
      <p:ext uri="{BB962C8B-B14F-4D97-AF65-F5344CB8AC3E}">
        <p14:creationId xmlns:p14="http://schemas.microsoft.com/office/powerpoint/2010/main" val="1244605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TextBox 3"/>
          <p:cNvSpPr txBox="1"/>
          <p:nvPr/>
        </p:nvSpPr>
        <p:spPr>
          <a:xfrm>
            <a:off x="0" y="228600"/>
            <a:ext cx="8915400" cy="1077218"/>
          </a:xfrm>
          <a:prstGeom prst="rect">
            <a:avLst/>
          </a:prstGeom>
          <a:noFill/>
        </p:spPr>
        <p:txBody>
          <a:bodyPr wrap="square" rtlCol="0">
            <a:spAutoFit/>
          </a:bodyPr>
          <a:lstStyle/>
          <a:p>
            <a:pPr algn="ctr"/>
            <a:r>
              <a:rPr lang="en-US" sz="3200" dirty="0" smtClean="0"/>
              <a:t>Why do Red-Bellied Black Snakes have smaller heads today than in 1935?  Here is some evidence.</a:t>
            </a:r>
            <a:endParaRPr lang="en-US" sz="3200" dirty="0"/>
          </a:p>
        </p:txBody>
      </p:sp>
      <p:sp>
        <p:nvSpPr>
          <p:cNvPr id="5" name="TextBox 4">
            <a:hlinkClick r:id="rId2" action="ppaction://hlinksldjump"/>
          </p:cNvPr>
          <p:cNvSpPr txBox="1"/>
          <p:nvPr/>
        </p:nvSpPr>
        <p:spPr>
          <a:xfrm>
            <a:off x="847209" y="1524000"/>
            <a:ext cx="1754206" cy="523220"/>
          </a:xfrm>
          <a:prstGeom prst="rect">
            <a:avLst/>
          </a:prstGeom>
          <a:noFill/>
        </p:spPr>
        <p:txBody>
          <a:bodyPr wrap="none" rtlCol="0">
            <a:spAutoFit/>
          </a:bodyPr>
          <a:lstStyle/>
          <a:p>
            <a:pPr algn="ctr"/>
            <a:r>
              <a:rPr lang="en-US" sz="2800" dirty="0" smtClean="0"/>
              <a:t>Evidence 1</a:t>
            </a:r>
            <a:endParaRPr lang="en-US" sz="2800" dirty="0"/>
          </a:p>
        </p:txBody>
      </p:sp>
      <p:sp>
        <p:nvSpPr>
          <p:cNvPr id="6" name="TextBox 5">
            <a:hlinkClick r:id="rId3" action="ppaction://hlinksldjump"/>
          </p:cNvPr>
          <p:cNvSpPr txBox="1"/>
          <p:nvPr/>
        </p:nvSpPr>
        <p:spPr>
          <a:xfrm>
            <a:off x="847209" y="2352020"/>
            <a:ext cx="1754206" cy="523220"/>
          </a:xfrm>
          <a:prstGeom prst="rect">
            <a:avLst/>
          </a:prstGeom>
          <a:noFill/>
        </p:spPr>
        <p:txBody>
          <a:bodyPr wrap="none" rtlCol="0">
            <a:spAutoFit/>
          </a:bodyPr>
          <a:lstStyle/>
          <a:p>
            <a:pPr algn="ctr"/>
            <a:r>
              <a:rPr lang="en-US" sz="2800" dirty="0" smtClean="0"/>
              <a:t>Evidence 2</a:t>
            </a:r>
            <a:endParaRPr lang="en-US" sz="2800" dirty="0"/>
          </a:p>
        </p:txBody>
      </p:sp>
      <p:sp>
        <p:nvSpPr>
          <p:cNvPr id="7" name="TextBox 6">
            <a:hlinkClick r:id="rId4" action="ppaction://hlinksldjump"/>
          </p:cNvPr>
          <p:cNvSpPr txBox="1"/>
          <p:nvPr/>
        </p:nvSpPr>
        <p:spPr>
          <a:xfrm>
            <a:off x="847209" y="3190220"/>
            <a:ext cx="1754206" cy="523220"/>
          </a:xfrm>
          <a:prstGeom prst="rect">
            <a:avLst/>
          </a:prstGeom>
          <a:noFill/>
        </p:spPr>
        <p:txBody>
          <a:bodyPr wrap="none" rtlCol="0">
            <a:spAutoFit/>
          </a:bodyPr>
          <a:lstStyle/>
          <a:p>
            <a:pPr algn="ctr"/>
            <a:r>
              <a:rPr lang="en-US" sz="2800" dirty="0" smtClean="0"/>
              <a:t>Evidence 3</a:t>
            </a:r>
            <a:endParaRPr lang="en-US" sz="2800" dirty="0"/>
          </a:p>
        </p:txBody>
      </p:sp>
      <p:sp>
        <p:nvSpPr>
          <p:cNvPr id="8" name="TextBox 7">
            <a:hlinkClick r:id="rId5" action="ppaction://hlinksldjump"/>
          </p:cNvPr>
          <p:cNvSpPr txBox="1"/>
          <p:nvPr/>
        </p:nvSpPr>
        <p:spPr>
          <a:xfrm>
            <a:off x="847209" y="3962400"/>
            <a:ext cx="1754206" cy="523220"/>
          </a:xfrm>
          <a:prstGeom prst="rect">
            <a:avLst/>
          </a:prstGeom>
          <a:noFill/>
        </p:spPr>
        <p:txBody>
          <a:bodyPr wrap="none" rtlCol="0">
            <a:spAutoFit/>
          </a:bodyPr>
          <a:lstStyle/>
          <a:p>
            <a:pPr algn="ctr"/>
            <a:r>
              <a:rPr lang="en-US" sz="2800" dirty="0" smtClean="0"/>
              <a:t>Evidence 4</a:t>
            </a:r>
            <a:endParaRPr lang="en-US" sz="2800" dirty="0"/>
          </a:p>
        </p:txBody>
      </p:sp>
      <p:sp>
        <p:nvSpPr>
          <p:cNvPr id="9" name="TextBox 8">
            <a:hlinkClick r:id="rId6" action="ppaction://hlinksldjump"/>
          </p:cNvPr>
          <p:cNvSpPr txBox="1"/>
          <p:nvPr/>
        </p:nvSpPr>
        <p:spPr>
          <a:xfrm>
            <a:off x="847209" y="4800600"/>
            <a:ext cx="1754206" cy="523220"/>
          </a:xfrm>
          <a:prstGeom prst="rect">
            <a:avLst/>
          </a:prstGeom>
          <a:noFill/>
        </p:spPr>
        <p:txBody>
          <a:bodyPr wrap="none" rtlCol="0">
            <a:spAutoFit/>
          </a:bodyPr>
          <a:lstStyle/>
          <a:p>
            <a:pPr algn="ctr"/>
            <a:r>
              <a:rPr lang="en-US" sz="2800" dirty="0" smtClean="0"/>
              <a:t>Evidence 5</a:t>
            </a:r>
            <a:endParaRPr lang="en-US" sz="2800" dirty="0"/>
          </a:p>
        </p:txBody>
      </p:sp>
      <p:sp>
        <p:nvSpPr>
          <p:cNvPr id="10" name="TextBox 9">
            <a:hlinkClick r:id="rId7" action="ppaction://hlinksldjump"/>
          </p:cNvPr>
          <p:cNvSpPr txBox="1"/>
          <p:nvPr/>
        </p:nvSpPr>
        <p:spPr>
          <a:xfrm>
            <a:off x="847209" y="5648980"/>
            <a:ext cx="1754206" cy="523220"/>
          </a:xfrm>
          <a:prstGeom prst="rect">
            <a:avLst/>
          </a:prstGeom>
          <a:noFill/>
        </p:spPr>
        <p:txBody>
          <a:bodyPr wrap="none" rtlCol="0">
            <a:spAutoFit/>
          </a:bodyPr>
          <a:lstStyle/>
          <a:p>
            <a:pPr algn="ctr"/>
            <a:r>
              <a:rPr lang="en-US" sz="2800" dirty="0" smtClean="0"/>
              <a:t>Evidence 6</a:t>
            </a:r>
            <a:endParaRPr lang="en-US" sz="2800" dirty="0"/>
          </a:p>
        </p:txBody>
      </p:sp>
      <p:pic>
        <p:nvPicPr>
          <p:cNvPr id="11" name="Picture 10"/>
          <p:cNvPicPr>
            <a:picLocks noChangeAspect="1"/>
          </p:cNvPicPr>
          <p:nvPr/>
        </p:nvPicPr>
        <p:blipFill>
          <a:blip r:embed="rId8"/>
          <a:stretch>
            <a:fillRect/>
          </a:stretch>
        </p:blipFill>
        <p:spPr>
          <a:xfrm>
            <a:off x="3352800" y="1981200"/>
            <a:ext cx="5076825" cy="3124200"/>
          </a:xfrm>
          <a:prstGeom prst="rect">
            <a:avLst/>
          </a:prstGeom>
        </p:spPr>
      </p:pic>
    </p:spTree>
    <p:extLst>
      <p:ext uri="{BB962C8B-B14F-4D97-AF65-F5344CB8AC3E}">
        <p14:creationId xmlns:p14="http://schemas.microsoft.com/office/powerpoint/2010/main" val="3704245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5</a:t>
            </a:r>
            <a:endParaRPr lang="en-US" dirty="0"/>
          </a:p>
        </p:txBody>
      </p:sp>
      <p:sp>
        <p:nvSpPr>
          <p:cNvPr id="3" name="Content Placeholder 2"/>
          <p:cNvSpPr>
            <a:spLocks noGrp="1"/>
          </p:cNvSpPr>
          <p:nvPr>
            <p:ph idx="1"/>
          </p:nvPr>
        </p:nvSpPr>
        <p:spPr/>
        <p:txBody>
          <a:bodyPr/>
          <a:lstStyle/>
          <a:p>
            <a:pPr marL="0" indent="0">
              <a:buNone/>
            </a:pPr>
            <a:r>
              <a:rPr lang="en-US" dirty="0" smtClean="0"/>
              <a:t>Scientists at the University of Sydney carefully studied 250 </a:t>
            </a:r>
            <a:r>
              <a:rPr lang="en-US" altLang="ja-JP" dirty="0">
                <a:ea typeface="MS Mincho" pitchFamily="49" charset="-128"/>
                <a:cs typeface="Arial" pitchFamily="34" charset="0"/>
              </a:rPr>
              <a:t>Red-Bellied Black Snakes </a:t>
            </a:r>
            <a:r>
              <a:rPr lang="en-US" dirty="0" smtClean="0"/>
              <a:t>and their offspring using modern DNA evaluation techniques.</a:t>
            </a:r>
          </a:p>
          <a:p>
            <a:pPr marL="0" indent="0">
              <a:buNone/>
            </a:pPr>
            <a:endParaRPr lang="en-US" dirty="0" smtClean="0"/>
          </a:p>
          <a:p>
            <a:pPr marL="0" indent="0">
              <a:buNone/>
            </a:pPr>
            <a:r>
              <a:rPr lang="en-US" dirty="0" smtClean="0"/>
              <a:t>They determined that head size in </a:t>
            </a:r>
            <a:r>
              <a:rPr lang="en-US" altLang="ja-JP" dirty="0">
                <a:ea typeface="MS Mincho" pitchFamily="49" charset="-128"/>
                <a:cs typeface="Arial" pitchFamily="34" charset="0"/>
              </a:rPr>
              <a:t>Red-Bellied Black </a:t>
            </a:r>
            <a:r>
              <a:rPr lang="en-US" altLang="ja-JP" dirty="0" smtClean="0">
                <a:ea typeface="MS Mincho" pitchFamily="49" charset="-128"/>
                <a:cs typeface="Arial" pitchFamily="34" charset="0"/>
              </a:rPr>
              <a:t>Snakes</a:t>
            </a:r>
            <a:r>
              <a:rPr lang="en-US" dirty="0" smtClean="0"/>
              <a:t> is a genetically inherited trait.</a:t>
            </a:r>
            <a:endParaRPr lang="en-US" dirty="0"/>
          </a:p>
        </p:txBody>
      </p:sp>
      <p:sp>
        <p:nvSpPr>
          <p:cNvPr id="5" name="TextBox 4">
            <a:hlinkClick r:id="" action="ppaction://hlinkshowjump?jump=firstslide"/>
          </p:cNvPr>
          <p:cNvSpPr txBox="1"/>
          <p:nvPr/>
        </p:nvSpPr>
        <p:spPr>
          <a:xfrm>
            <a:off x="8229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Tree>
    <p:extLst>
      <p:ext uri="{BB962C8B-B14F-4D97-AF65-F5344CB8AC3E}">
        <p14:creationId xmlns:p14="http://schemas.microsoft.com/office/powerpoint/2010/main" val="957085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6</a:t>
            </a:r>
            <a:endParaRPr lang="en-US" dirty="0"/>
          </a:p>
        </p:txBody>
      </p:sp>
      <p:sp>
        <p:nvSpPr>
          <p:cNvPr id="3" name="Content Placeholder 2"/>
          <p:cNvSpPr>
            <a:spLocks noGrp="1"/>
          </p:cNvSpPr>
          <p:nvPr>
            <p:ph idx="1"/>
          </p:nvPr>
        </p:nvSpPr>
        <p:spPr/>
        <p:txBody>
          <a:bodyPr>
            <a:normAutofit/>
          </a:bodyPr>
          <a:lstStyle/>
          <a:p>
            <a:pPr marL="0" lvl="0" indent="0">
              <a:buNone/>
            </a:pPr>
            <a:r>
              <a:rPr lang="en-US" dirty="0" smtClean="0"/>
              <a:t>Scientists put radio tags on 90 </a:t>
            </a:r>
            <a:r>
              <a:rPr lang="en-US" altLang="ja-JP" dirty="0">
                <a:ea typeface="MS Mincho" pitchFamily="49" charset="-128"/>
                <a:cs typeface="Arial" pitchFamily="34" charset="0"/>
              </a:rPr>
              <a:t>Red-Bellied Black Snakes</a:t>
            </a:r>
            <a:r>
              <a:rPr lang="en-US" dirty="0"/>
              <a:t> in </a:t>
            </a:r>
            <a:r>
              <a:rPr lang="en-US" dirty="0" smtClean="0"/>
              <a:t>a part of Australia that has many poisonous toads and 90 </a:t>
            </a:r>
            <a:r>
              <a:rPr lang="en-US" altLang="ja-JP" dirty="0">
                <a:ea typeface="MS Mincho" pitchFamily="49" charset="-128"/>
                <a:cs typeface="Arial" pitchFamily="34" charset="0"/>
              </a:rPr>
              <a:t>Red-Bellied Black Snakes</a:t>
            </a:r>
            <a:r>
              <a:rPr lang="en-US" dirty="0"/>
              <a:t> in a part of Australia that </a:t>
            </a:r>
            <a:r>
              <a:rPr lang="en-US" dirty="0" smtClean="0"/>
              <a:t>does not have any poisonous toads. They recaptured the snakes that were still alive 80 days later.  The table in the next few slides shows the number of snakes they recaptured and the number that had a smaller head size.</a:t>
            </a:r>
          </a:p>
          <a:p>
            <a:pPr marL="0" lvl="0" indent="0">
              <a:buNone/>
            </a:pPr>
            <a:endParaRPr lang="en-US" dirty="0"/>
          </a:p>
          <a:p>
            <a:pPr marL="0" lvl="0" indent="0">
              <a:buNone/>
            </a:pPr>
            <a:endParaRPr lang="en-US" dirty="0" smtClean="0"/>
          </a:p>
          <a:p>
            <a:pPr marL="0" lvl="0" indent="0">
              <a:buNone/>
            </a:pPr>
            <a:endParaRPr lang="en-US" altLang="ja-JP" dirty="0">
              <a:latin typeface="Arial" pitchFamily="34" charset="0"/>
              <a:ea typeface="MS Mincho" pitchFamily="49" charset="-128"/>
              <a:cs typeface="Arial" pitchFamily="34" charset="0"/>
            </a:endParaRPr>
          </a:p>
        </p:txBody>
      </p:sp>
      <p:sp>
        <p:nvSpPr>
          <p:cNvPr id="5" name="TextBox 4">
            <a:hlinkClick r:id="" action="ppaction://hlinkshowjump?jump=firstslide"/>
          </p:cNvPr>
          <p:cNvSpPr txBox="1"/>
          <p:nvPr/>
        </p:nvSpPr>
        <p:spPr>
          <a:xfrm>
            <a:off x="228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
        <p:nvSpPr>
          <p:cNvPr id="7" name="TextBox 6">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1113502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6</a:t>
            </a:r>
            <a:endParaRPr lang="en-US" dirty="0"/>
          </a:p>
        </p:txBody>
      </p:sp>
      <p:sp>
        <p:nvSpPr>
          <p:cNvPr id="3" name="Content Placeholder 2"/>
          <p:cNvSpPr>
            <a:spLocks noGrp="1"/>
          </p:cNvSpPr>
          <p:nvPr>
            <p:ph idx="1"/>
          </p:nvPr>
        </p:nvSpPr>
        <p:spPr/>
        <p:txBody>
          <a:bodyPr>
            <a:normAutofit fontScale="92500" lnSpcReduction="20000"/>
          </a:bodyPr>
          <a:lstStyle/>
          <a:p>
            <a:pPr marL="0" lvl="0" indent="0">
              <a:buNone/>
            </a:pPr>
            <a:r>
              <a:rPr lang="en-US" dirty="0" smtClean="0"/>
              <a:t>In groups, make a </a:t>
            </a:r>
            <a:r>
              <a:rPr lang="en-US" u="sng" dirty="0" smtClean="0"/>
              <a:t>prediction</a:t>
            </a:r>
            <a:r>
              <a:rPr lang="en-US" dirty="0" smtClean="0"/>
              <a:t> about the following two questions before move onto the next slide.</a:t>
            </a:r>
          </a:p>
          <a:p>
            <a:pPr marL="0" lvl="0" indent="0">
              <a:buNone/>
            </a:pPr>
            <a:endParaRPr lang="en-US" dirty="0" smtClean="0"/>
          </a:p>
          <a:p>
            <a:pPr marL="0" lvl="0" indent="0">
              <a:buNone/>
            </a:pPr>
            <a:r>
              <a:rPr lang="en-US" dirty="0" smtClean="0"/>
              <a:t>1.  Will the head size of the snakes placed in areas with poisonous toads increase, decrease, or remain the same?</a:t>
            </a:r>
          </a:p>
          <a:p>
            <a:pPr marL="0" lvl="0" indent="0">
              <a:buNone/>
            </a:pPr>
            <a:endParaRPr lang="en-US" dirty="0" smtClean="0"/>
          </a:p>
          <a:p>
            <a:pPr marL="0" lvl="0" indent="0">
              <a:buNone/>
            </a:pPr>
            <a:r>
              <a:rPr lang="en-US" dirty="0" smtClean="0"/>
              <a:t>2.  Will the head size of the snakes placed in areas without poisonous toads increase, decrease, or remain the same?</a:t>
            </a:r>
          </a:p>
          <a:p>
            <a:pPr marL="0" lvl="0" indent="0">
              <a:buNone/>
            </a:pPr>
            <a:endParaRPr lang="en-US" dirty="0"/>
          </a:p>
          <a:p>
            <a:pPr marL="0" lvl="0" indent="0">
              <a:buNone/>
            </a:pPr>
            <a:endParaRPr lang="en-US" dirty="0" smtClean="0"/>
          </a:p>
          <a:p>
            <a:pPr marL="0" lvl="0" indent="0">
              <a:buNone/>
            </a:pPr>
            <a:endParaRPr lang="en-US" altLang="ja-JP" dirty="0">
              <a:latin typeface="Arial" pitchFamily="34" charset="0"/>
              <a:ea typeface="MS Mincho" pitchFamily="49" charset="-128"/>
              <a:cs typeface="Arial" pitchFamily="34" charset="0"/>
            </a:endParaRPr>
          </a:p>
        </p:txBody>
      </p:sp>
      <p:sp>
        <p:nvSpPr>
          <p:cNvPr id="5" name="TextBox 4">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7" name="TextBox 6">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11135021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6</a:t>
            </a:r>
            <a:endParaRPr lang="en-US" dirty="0"/>
          </a:p>
        </p:txBody>
      </p:sp>
      <p:sp>
        <p:nvSpPr>
          <p:cNvPr id="3" name="Content Placeholder 2"/>
          <p:cNvSpPr>
            <a:spLocks noGrp="1"/>
          </p:cNvSpPr>
          <p:nvPr>
            <p:ph idx="1"/>
          </p:nvPr>
        </p:nvSpPr>
        <p:spPr>
          <a:xfrm>
            <a:off x="381000" y="1371600"/>
            <a:ext cx="8229600" cy="4525963"/>
          </a:xfrm>
        </p:spPr>
        <p:txBody>
          <a:bodyPr>
            <a:normAutofit/>
          </a:bodyPr>
          <a:lstStyle/>
          <a:p>
            <a:pPr marL="0" lvl="0" indent="0">
              <a:buNone/>
            </a:pPr>
            <a:r>
              <a:rPr lang="en-US" dirty="0" smtClean="0"/>
              <a:t>Here are the results of the study:</a:t>
            </a:r>
          </a:p>
          <a:p>
            <a:pPr marL="0" lvl="0" indent="0">
              <a:buNone/>
            </a:pPr>
            <a:endParaRPr lang="en-US" dirty="0"/>
          </a:p>
          <a:p>
            <a:pPr marL="0" lvl="0" indent="0">
              <a:buNone/>
            </a:pPr>
            <a:endParaRPr lang="en-US" dirty="0" smtClean="0"/>
          </a:p>
          <a:p>
            <a:pPr marL="0" lvl="0" indent="0">
              <a:buNone/>
            </a:pPr>
            <a:endParaRPr lang="en-US" altLang="ja-JP" dirty="0">
              <a:latin typeface="Arial" pitchFamily="34" charset="0"/>
              <a:ea typeface="MS Mincho" pitchFamily="49" charset="-128"/>
              <a:cs typeface="Arial" pitchFamily="34" charset="0"/>
            </a:endParaRPr>
          </a:p>
        </p:txBody>
      </p:sp>
      <p:sp>
        <p:nvSpPr>
          <p:cNvPr id="5" name="TextBox 4">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7" name="TextBox 6">
            <a:hlinkClick r:id="" action="ppaction://hlinkshowjump?jump=firstslide"/>
          </p:cNvPr>
          <p:cNvSpPr txBox="1"/>
          <p:nvPr/>
        </p:nvSpPr>
        <p:spPr>
          <a:xfrm>
            <a:off x="8229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81120045"/>
              </p:ext>
            </p:extLst>
          </p:nvPr>
        </p:nvGraphicFramePr>
        <p:xfrm>
          <a:off x="1066800" y="2133600"/>
          <a:ext cx="6888480" cy="3429000"/>
        </p:xfrm>
        <a:graphic>
          <a:graphicData uri="http://schemas.openxmlformats.org/drawingml/2006/table">
            <a:tbl>
              <a:tblPr firstRow="1" bandRow="1">
                <a:tableStyleId>{5C22544A-7EE6-4342-B048-85BDC9FD1C3A}</a:tableStyleId>
              </a:tblPr>
              <a:tblGrid>
                <a:gridCol w="1722120"/>
                <a:gridCol w="1722120"/>
                <a:gridCol w="1722120"/>
                <a:gridCol w="1722120"/>
              </a:tblGrid>
              <a:tr h="1600200">
                <a:tc>
                  <a:txBody>
                    <a:bodyPr/>
                    <a:lstStyle/>
                    <a:p>
                      <a:pPr algn="ctr"/>
                      <a:endParaRPr lang="en-US" dirty="0"/>
                    </a:p>
                  </a:txBody>
                  <a:tcPr anchor="ctr"/>
                </a:tc>
                <a:tc>
                  <a:txBody>
                    <a:bodyPr/>
                    <a:lstStyle/>
                    <a:p>
                      <a:pPr algn="ctr"/>
                      <a:r>
                        <a:rPr lang="en-US" dirty="0" smtClean="0"/>
                        <a:t>Number of Snakes Captured</a:t>
                      </a:r>
                      <a:endParaRPr lang="en-US" dirty="0"/>
                    </a:p>
                  </a:txBody>
                  <a:tcPr anchor="ctr"/>
                </a:tc>
                <a:tc>
                  <a:txBody>
                    <a:bodyPr/>
                    <a:lstStyle/>
                    <a:p>
                      <a:pPr algn="ctr"/>
                      <a:r>
                        <a:rPr lang="en-US" dirty="0" smtClean="0"/>
                        <a:t>Number of snakes with a decrease in head size</a:t>
                      </a:r>
                      <a:r>
                        <a:rPr lang="en-US" baseline="0" dirty="0" smtClean="0"/>
                        <a:t> </a:t>
                      </a:r>
                      <a:endParaRPr lang="en-US" dirty="0"/>
                    </a:p>
                  </a:txBody>
                  <a:tcPr anchor="ctr"/>
                </a:tc>
                <a:tc>
                  <a:txBody>
                    <a:bodyPr/>
                    <a:lstStyle/>
                    <a:p>
                      <a:pPr algn="ctr"/>
                      <a:r>
                        <a:rPr lang="en-US" dirty="0" smtClean="0"/>
                        <a:t>Number</a:t>
                      </a:r>
                      <a:r>
                        <a:rPr lang="en-US" baseline="0" dirty="0" smtClean="0"/>
                        <a:t> of snakes whose head size remained the same size</a:t>
                      </a:r>
                      <a:endParaRPr lang="en-US" dirty="0"/>
                    </a:p>
                  </a:txBody>
                  <a:tcPr anchor="ctr"/>
                </a:tc>
              </a:tr>
              <a:tr h="629981">
                <a:tc>
                  <a:txBody>
                    <a:bodyPr/>
                    <a:lstStyle/>
                    <a:p>
                      <a:pPr algn="ctr"/>
                      <a:r>
                        <a:rPr lang="en-US" dirty="0" smtClean="0"/>
                        <a:t>Snakes placed in areas with poisonous toads</a:t>
                      </a:r>
                      <a:endParaRPr lang="en-US" dirty="0"/>
                    </a:p>
                  </a:txBody>
                  <a:tcPr anchor="ctr"/>
                </a:tc>
                <a:tc>
                  <a:txBody>
                    <a:bodyPr/>
                    <a:lstStyle/>
                    <a:p>
                      <a:pPr algn="ctr"/>
                      <a:r>
                        <a:rPr lang="en-US" dirty="0" smtClean="0"/>
                        <a:t>85</a:t>
                      </a:r>
                      <a:endParaRPr lang="en-US" dirty="0"/>
                    </a:p>
                  </a:txBody>
                  <a:tcPr anchor="ctr"/>
                </a:tc>
                <a:tc>
                  <a:txBody>
                    <a:bodyPr/>
                    <a:lstStyle/>
                    <a:p>
                      <a:pPr algn="ctr"/>
                      <a:r>
                        <a:rPr lang="en-US" dirty="0" smtClean="0"/>
                        <a:t>0</a:t>
                      </a:r>
                      <a:endParaRPr lang="en-US" dirty="0"/>
                    </a:p>
                  </a:txBody>
                  <a:tcPr anchor="ctr"/>
                </a:tc>
                <a:tc>
                  <a:txBody>
                    <a:bodyPr/>
                    <a:lstStyle/>
                    <a:p>
                      <a:pPr algn="ctr"/>
                      <a:r>
                        <a:rPr lang="en-US" dirty="0" smtClean="0"/>
                        <a:t>85</a:t>
                      </a:r>
                      <a:endParaRPr lang="en-US" dirty="0"/>
                    </a:p>
                  </a:txBody>
                  <a:tcPr anchor="ctr"/>
                </a:tc>
              </a:tr>
              <a:tr h="629981">
                <a:tc>
                  <a:txBody>
                    <a:bodyPr/>
                    <a:lstStyle/>
                    <a:p>
                      <a:pPr algn="ctr"/>
                      <a:r>
                        <a:rPr lang="en-US" dirty="0" smtClean="0"/>
                        <a:t>Snakes places</a:t>
                      </a:r>
                      <a:r>
                        <a:rPr lang="en-US" baseline="0" dirty="0" smtClean="0"/>
                        <a:t> in areas without poisonous toads</a:t>
                      </a:r>
                      <a:endParaRPr lang="en-US" dirty="0"/>
                    </a:p>
                  </a:txBody>
                  <a:tcPr anchor="ctr"/>
                </a:tc>
                <a:tc>
                  <a:txBody>
                    <a:bodyPr/>
                    <a:lstStyle/>
                    <a:p>
                      <a:pPr algn="ctr"/>
                      <a:r>
                        <a:rPr lang="en-US" dirty="0" smtClean="0"/>
                        <a:t>80</a:t>
                      </a:r>
                      <a:endParaRPr lang="en-US" dirty="0"/>
                    </a:p>
                  </a:txBody>
                  <a:tcPr anchor="ctr"/>
                </a:tc>
                <a:tc>
                  <a:txBody>
                    <a:bodyPr/>
                    <a:lstStyle/>
                    <a:p>
                      <a:pPr algn="ctr"/>
                      <a:r>
                        <a:rPr lang="en-US" dirty="0" smtClean="0"/>
                        <a:t>0</a:t>
                      </a:r>
                      <a:endParaRPr lang="en-US" dirty="0"/>
                    </a:p>
                  </a:txBody>
                  <a:tcPr anchor="ctr"/>
                </a:tc>
                <a:tc>
                  <a:txBody>
                    <a:bodyPr/>
                    <a:lstStyle/>
                    <a:p>
                      <a:pPr algn="ctr"/>
                      <a:r>
                        <a:rPr lang="en-US" dirty="0" smtClean="0"/>
                        <a:t>80</a:t>
                      </a:r>
                      <a:endParaRPr lang="en-US" dirty="0"/>
                    </a:p>
                  </a:txBody>
                  <a:tcPr anchor="ctr"/>
                </a:tc>
              </a:tr>
            </a:tbl>
          </a:graphicData>
        </a:graphic>
      </p:graphicFrame>
    </p:spTree>
    <p:extLst>
      <p:ext uri="{BB962C8B-B14F-4D97-AF65-F5344CB8AC3E}">
        <p14:creationId xmlns:p14="http://schemas.microsoft.com/office/powerpoint/2010/main" val="111350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7182"/>
            <a:ext cx="8229600" cy="650875"/>
          </a:xfrm>
        </p:spPr>
        <p:txBody>
          <a:bodyPr>
            <a:normAutofit fontScale="90000"/>
          </a:bodyPr>
          <a:lstStyle/>
          <a:p>
            <a:r>
              <a:rPr lang="en-US" dirty="0" smtClean="0">
                <a:solidFill>
                  <a:srgbClr val="0000FF"/>
                </a:solidFill>
              </a:rPr>
              <a:t>Evidence 1</a:t>
            </a:r>
            <a:endParaRPr lang="en-US" dirty="0">
              <a:solidFill>
                <a:srgbClr val="0000FF"/>
              </a:solidFill>
            </a:endParaRPr>
          </a:p>
        </p:txBody>
      </p:sp>
      <p:sp>
        <p:nvSpPr>
          <p:cNvPr id="5" name="Rectangle 4"/>
          <p:cNvSpPr>
            <a:spLocks noChangeArrowheads="1"/>
          </p:cNvSpPr>
          <p:nvPr/>
        </p:nvSpPr>
        <p:spPr bwMode="auto">
          <a:xfrm>
            <a:off x="1565275" y="28575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a:spLocks noChangeArrowheads="1"/>
          </p:cNvSpPr>
          <p:nvPr/>
        </p:nvSpPr>
        <p:spPr bwMode="auto">
          <a:xfrm>
            <a:off x="1565275" y="72691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a:spLocks noChangeArrowheads="1"/>
          </p:cNvSpPr>
          <p:nvPr/>
        </p:nvSpPr>
        <p:spPr bwMode="auto">
          <a:xfrm>
            <a:off x="624295" y="1143000"/>
            <a:ext cx="7772400" cy="2785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Red-Bellied </a:t>
            </a:r>
            <a:r>
              <a:rPr lang="en-US" altLang="ja-JP" sz="2500" dirty="0">
                <a:latin typeface="Arial" pitchFamily="34" charset="0"/>
                <a:ea typeface="MS Mincho" pitchFamily="49" charset="-128"/>
                <a:cs typeface="Arial" pitchFamily="34" charset="0"/>
              </a:rPr>
              <a:t>B</a:t>
            </a: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lack </a:t>
            </a:r>
            <a:r>
              <a:rPr lang="en-US" altLang="ja-JP" sz="2500" dirty="0">
                <a:latin typeface="Arial" pitchFamily="34" charset="0"/>
                <a:ea typeface="MS Mincho" pitchFamily="49" charset="-128"/>
                <a:cs typeface="Arial" pitchFamily="34" charset="0"/>
              </a:rPr>
              <a:t>S</a:t>
            </a: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nakes live in Australia.  They eat many small animals, including frogs and toads.  Snakes eat their prey by opening their mouths wide and swallowing the prey whole, like the picture below.</a:t>
            </a:r>
            <a:endParaRPr kumimoji="0" lang="en-US" altLang="ja-JP" sz="25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When </a:t>
            </a:r>
            <a:r>
              <a:rPr lang="en-US" altLang="ja-JP" sz="2500" dirty="0">
                <a:latin typeface="Arial" pitchFamily="34" charset="0"/>
                <a:ea typeface="MS Mincho" pitchFamily="49" charset="-128"/>
                <a:cs typeface="Arial" pitchFamily="34" charset="0"/>
              </a:rPr>
              <a:t>Red-Bellied Black Snakes eat </a:t>
            </a: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cane toads, the snakes often die, because the toads are poisonous. </a:t>
            </a:r>
            <a:endParaRPr kumimoji="0" lang="en-US" altLang="ja-JP"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500" b="0" i="0" u="none" strike="noStrike" cap="none" normalizeH="0" baseline="0" dirty="0" smtClean="0">
                <a:ln>
                  <a:noFill/>
                </a:ln>
                <a:solidFill>
                  <a:schemeClr val="tx1"/>
                </a:solidFill>
                <a:effectLst/>
                <a:latin typeface="Arial" pitchFamily="34" charset="0"/>
                <a:ea typeface="MS Mincho" pitchFamily="49" charset="-128"/>
                <a:cs typeface="Arial" pitchFamily="34" charset="0"/>
              </a:rPr>
              <a:t> </a:t>
            </a:r>
            <a:endParaRPr kumimoji="0" lang="en-US" altLang="ja-JP" sz="25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http://noosabiosphere.org.au/images/enviro-blog/snake-toad-deta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4267200"/>
            <a:ext cx="3124200" cy="24654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hlinkClick r:id="rId3" action="ppaction://hlinksldjump"/>
          </p:cNvPr>
          <p:cNvSpPr txBox="1"/>
          <p:nvPr/>
        </p:nvSpPr>
        <p:spPr>
          <a:xfrm>
            <a:off x="79248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Tree>
    <p:extLst>
      <p:ext uri="{BB962C8B-B14F-4D97-AF65-F5344CB8AC3E}">
        <p14:creationId xmlns:p14="http://schemas.microsoft.com/office/powerpoint/2010/main" val="294515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FF"/>
                </a:solidFill>
              </a:rPr>
              <a:t>Evidence 2</a:t>
            </a:r>
            <a:endParaRPr lang="en-US" dirty="0">
              <a:solidFill>
                <a:srgbClr val="0000FF"/>
              </a:solidFill>
            </a:endParaRPr>
          </a:p>
        </p:txBody>
      </p:sp>
      <p:sp>
        <p:nvSpPr>
          <p:cNvPr id="3" name="Content Placeholder 2"/>
          <p:cNvSpPr>
            <a:spLocks noGrp="1"/>
          </p:cNvSpPr>
          <p:nvPr>
            <p:ph idx="1"/>
          </p:nvPr>
        </p:nvSpPr>
        <p:spPr>
          <a:xfrm>
            <a:off x="457200" y="1524000"/>
            <a:ext cx="8229600" cy="1237267"/>
          </a:xfrm>
        </p:spPr>
        <p:txBody>
          <a:bodyPr>
            <a:normAutofit fontScale="70000" lnSpcReduction="20000"/>
          </a:bodyPr>
          <a:lstStyle/>
          <a:p>
            <a:pPr marL="0" lvl="0" indent="0">
              <a:buNone/>
            </a:pPr>
            <a:r>
              <a:rPr lang="en-US" altLang="ja-JP" dirty="0">
                <a:latin typeface="Arial" pitchFamily="34" charset="0"/>
                <a:ea typeface="MS Mincho" pitchFamily="49" charset="-128"/>
                <a:cs typeface="Arial" pitchFamily="34" charset="0"/>
              </a:rPr>
              <a:t>In 1935, a poisonous </a:t>
            </a:r>
            <a:r>
              <a:rPr lang="en-US" altLang="ja-JP" dirty="0" smtClean="0">
                <a:latin typeface="Arial" pitchFamily="34" charset="0"/>
                <a:ea typeface="MS Mincho" pitchFamily="49" charset="-128"/>
                <a:cs typeface="Arial" pitchFamily="34" charset="0"/>
              </a:rPr>
              <a:t>toad (the cane toad) </a:t>
            </a:r>
            <a:r>
              <a:rPr lang="en-US" altLang="ja-JP" dirty="0">
                <a:latin typeface="Arial" pitchFamily="34" charset="0"/>
                <a:ea typeface="MS Mincho" pitchFamily="49" charset="-128"/>
                <a:cs typeface="Arial" pitchFamily="34" charset="0"/>
              </a:rPr>
              <a:t>was introduced to Australia. From 1935 until now, the toad has slowly spread from the east coast of Australia into the areas farther from the coast. </a:t>
            </a:r>
            <a:endParaRPr lang="en-US" altLang="ja-JP" dirty="0">
              <a:latin typeface="Arial" pitchFamily="34" charset="0"/>
              <a:cs typeface="Arial" pitchFamily="34" charset="0"/>
            </a:endParaRP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590800"/>
            <a:ext cx="3810000" cy="3572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048000" y="6161027"/>
            <a:ext cx="3352800" cy="769441"/>
          </a:xfrm>
          <a:prstGeom prst="rect">
            <a:avLst/>
          </a:prstGeom>
          <a:noFill/>
        </p:spPr>
        <p:txBody>
          <a:bodyPr wrap="square" rtlCol="0">
            <a:spAutoFit/>
          </a:bodyPr>
          <a:lstStyle/>
          <a:p>
            <a:pPr algn="ctr"/>
            <a:r>
              <a:rPr lang="en-US" sz="4400" dirty="0" smtClean="0"/>
              <a:t>1935-1974</a:t>
            </a:r>
            <a:endParaRPr lang="en-US" sz="4400" dirty="0"/>
          </a:p>
        </p:txBody>
      </p:sp>
      <p:sp>
        <p:nvSpPr>
          <p:cNvPr id="7" name="TextBox 6">
            <a:hlinkClick r:id="rId3" action="ppaction://hlinksldjump"/>
          </p:cNvPr>
          <p:cNvSpPr txBox="1"/>
          <p:nvPr/>
        </p:nvSpPr>
        <p:spPr>
          <a:xfrm>
            <a:off x="228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
        <p:nvSpPr>
          <p:cNvPr id="8" name="TextBox 7">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1717304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338334"/>
            <a:ext cx="5126007" cy="4822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667000" y="6161027"/>
            <a:ext cx="3352800" cy="769441"/>
          </a:xfrm>
          <a:prstGeom prst="rect">
            <a:avLst/>
          </a:prstGeom>
          <a:noFill/>
        </p:spPr>
        <p:txBody>
          <a:bodyPr wrap="square" rtlCol="0">
            <a:spAutoFit/>
          </a:bodyPr>
          <a:lstStyle/>
          <a:p>
            <a:r>
              <a:rPr lang="en-US" sz="4400" dirty="0" smtClean="0"/>
              <a:t>1975-1980</a:t>
            </a:r>
            <a:endParaRPr lang="en-US" sz="4400" dirty="0"/>
          </a:p>
        </p:txBody>
      </p:sp>
      <p:sp>
        <p:nvSpPr>
          <p:cNvPr id="6" name="TextBox 5">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7" name="TextBox 6">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2586950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0654" y="1790700"/>
            <a:ext cx="3200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164" b="8472"/>
          <a:stretch/>
        </p:blipFill>
        <p:spPr bwMode="auto">
          <a:xfrm>
            <a:off x="1828801" y="1305146"/>
            <a:ext cx="5015060" cy="4803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667000" y="6161027"/>
            <a:ext cx="3352800" cy="769441"/>
          </a:xfrm>
          <a:prstGeom prst="rect">
            <a:avLst/>
          </a:prstGeom>
          <a:noFill/>
        </p:spPr>
        <p:txBody>
          <a:bodyPr wrap="square" rtlCol="0">
            <a:spAutoFit/>
          </a:bodyPr>
          <a:lstStyle/>
          <a:p>
            <a:r>
              <a:rPr lang="en-US" sz="4400" dirty="0" smtClean="0"/>
              <a:t>1981-1986</a:t>
            </a:r>
            <a:endParaRPr lang="en-US" sz="4400" dirty="0"/>
          </a:p>
        </p:txBody>
      </p:sp>
      <p:sp>
        <p:nvSpPr>
          <p:cNvPr id="7" name="TextBox 6">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8" name="TextBox 7">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3262966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2" descr="http://www.environment.gov.au/soe/2001/publications/theme-reports/biodiversity/images/bdfg03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1" y="1305146"/>
            <a:ext cx="5000388" cy="47146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667000" y="6161027"/>
            <a:ext cx="3352800" cy="769441"/>
          </a:xfrm>
          <a:prstGeom prst="rect">
            <a:avLst/>
          </a:prstGeom>
          <a:noFill/>
        </p:spPr>
        <p:txBody>
          <a:bodyPr wrap="square" rtlCol="0">
            <a:spAutoFit/>
          </a:bodyPr>
          <a:lstStyle/>
          <a:p>
            <a:r>
              <a:rPr lang="en-US" sz="4400" dirty="0" smtClean="0"/>
              <a:t>1986-2001</a:t>
            </a:r>
            <a:endParaRPr lang="en-US" sz="4400" dirty="0"/>
          </a:p>
        </p:txBody>
      </p:sp>
      <p:sp>
        <p:nvSpPr>
          <p:cNvPr id="7" name="TextBox 6">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8" name="TextBox 7">
            <a:hlinkClick r:id="" action="ppaction://hlinkshowjump?jump=nextslide"/>
          </p:cNvPr>
          <p:cNvSpPr txBox="1"/>
          <p:nvPr/>
        </p:nvSpPr>
        <p:spPr>
          <a:xfrm>
            <a:off x="8229600" y="6324600"/>
            <a:ext cx="684803" cy="369332"/>
          </a:xfrm>
          <a:prstGeom prst="rect">
            <a:avLst/>
          </a:prstGeom>
          <a:noFill/>
        </p:spPr>
        <p:txBody>
          <a:bodyPr wrap="none" rtlCol="0">
            <a:spAutoFit/>
          </a:bodyPr>
          <a:lstStyle/>
          <a:p>
            <a:r>
              <a:rPr lang="en-US" dirty="0" smtClean="0">
                <a:solidFill>
                  <a:srgbClr val="0000FF"/>
                </a:solidFill>
              </a:rPr>
              <a:t>NEXT</a:t>
            </a:r>
            <a:endParaRPr lang="en-US" dirty="0">
              <a:solidFill>
                <a:srgbClr val="0000FF"/>
              </a:solidFill>
            </a:endParaRPr>
          </a:p>
        </p:txBody>
      </p:sp>
    </p:spTree>
    <p:extLst>
      <p:ext uri="{BB962C8B-B14F-4D97-AF65-F5344CB8AC3E}">
        <p14:creationId xmlns:p14="http://schemas.microsoft.com/office/powerpoint/2010/main" val="1434056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639762"/>
          </a:xfrm>
        </p:spPr>
        <p:txBody>
          <a:bodyPr>
            <a:normAutofit fontScale="90000"/>
          </a:bodyPr>
          <a:lstStyle/>
          <a:p>
            <a:r>
              <a:rPr lang="en-US" dirty="0" smtClean="0">
                <a:solidFill>
                  <a:srgbClr val="0000FF"/>
                </a:solidFill>
              </a:rPr>
              <a:t>Evidence 3</a:t>
            </a:r>
            <a:endParaRPr lang="en-US" dirty="0">
              <a:solidFill>
                <a:srgbClr val="0000FF"/>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015014918"/>
              </p:ext>
            </p:extLst>
          </p:nvPr>
        </p:nvGraphicFramePr>
        <p:xfrm>
          <a:off x="606810" y="2513350"/>
          <a:ext cx="7470390" cy="3962400"/>
        </p:xfrm>
        <a:graphic>
          <a:graphicData uri="http://schemas.openxmlformats.org/drawingml/2006/table">
            <a:tbl>
              <a:tblPr firstRow="1" bandRow="1">
                <a:tableStyleId>{F5AB1C69-6EDB-4FF4-983F-18BD219EF322}</a:tableStyleId>
              </a:tblPr>
              <a:tblGrid>
                <a:gridCol w="2490130"/>
                <a:gridCol w="2490130"/>
                <a:gridCol w="2490130"/>
              </a:tblGrid>
              <a:tr h="1461021">
                <a:tc>
                  <a:txBody>
                    <a:bodyPr/>
                    <a:lstStyle/>
                    <a:p>
                      <a:endParaRPr lang="en-US" sz="2000" b="0" dirty="0">
                        <a:latin typeface="+mn-lt"/>
                      </a:endParaRPr>
                    </a:p>
                  </a:txBody>
                  <a:tcPr/>
                </a:tc>
                <a:tc>
                  <a:txBody>
                    <a:bodyPr/>
                    <a:lstStyle/>
                    <a:p>
                      <a:pPr marL="0" marR="0">
                        <a:spcBef>
                          <a:spcPts val="0"/>
                        </a:spcBef>
                        <a:spcAft>
                          <a:spcPts val="0"/>
                        </a:spcAft>
                      </a:pPr>
                      <a:r>
                        <a:rPr lang="en-US" sz="2000" dirty="0">
                          <a:effectLst/>
                          <a:latin typeface="+mn-lt"/>
                        </a:rPr>
                        <a:t> </a:t>
                      </a:r>
                    </a:p>
                    <a:p>
                      <a:pPr marL="0" marR="0">
                        <a:spcBef>
                          <a:spcPts val="0"/>
                        </a:spcBef>
                        <a:spcAft>
                          <a:spcPts val="0"/>
                        </a:spcAft>
                      </a:pPr>
                      <a:r>
                        <a:rPr lang="en-US" sz="2000" dirty="0">
                          <a:effectLst/>
                          <a:latin typeface="+mn-lt"/>
                        </a:rPr>
                        <a:t>Snakes that live in areas </a:t>
                      </a:r>
                      <a:r>
                        <a:rPr lang="en-US" sz="2000" u="sng" dirty="0">
                          <a:effectLst/>
                          <a:latin typeface="+mn-lt"/>
                        </a:rPr>
                        <a:t>with no cane </a:t>
                      </a:r>
                      <a:r>
                        <a:rPr lang="en-US" sz="2000" u="sng" dirty="0" smtClean="0">
                          <a:effectLst/>
                          <a:latin typeface="+mn-lt"/>
                        </a:rPr>
                        <a:t>toads</a:t>
                      </a:r>
                      <a:endParaRPr lang="en-US" sz="2000" dirty="0">
                        <a:effectLst/>
                        <a:latin typeface="+mn-lt"/>
                      </a:endParaRPr>
                    </a:p>
                    <a:p>
                      <a:pPr marL="0" marR="0">
                        <a:spcBef>
                          <a:spcPts val="0"/>
                        </a:spcBef>
                        <a:spcAft>
                          <a:spcPts val="0"/>
                        </a:spcAft>
                      </a:pPr>
                      <a:r>
                        <a:rPr lang="en-US" sz="2000" dirty="0">
                          <a:effectLst/>
                          <a:latin typeface="+mn-lt"/>
                        </a:rPr>
                        <a:t> </a:t>
                      </a:r>
                      <a:endParaRPr lang="en-US" sz="2000" dirty="0">
                        <a:effectLst/>
                        <a:latin typeface="+mn-lt"/>
                        <a:ea typeface="MS Mincho"/>
                      </a:endParaRPr>
                    </a:p>
                  </a:txBody>
                  <a:tcPr marL="68580" marR="68580" marT="0" marB="0"/>
                </a:tc>
                <a:tc>
                  <a:txBody>
                    <a:bodyPr/>
                    <a:lstStyle/>
                    <a:p>
                      <a:pPr marL="0" marR="0">
                        <a:spcBef>
                          <a:spcPts val="0"/>
                        </a:spcBef>
                        <a:spcAft>
                          <a:spcPts val="0"/>
                        </a:spcAft>
                      </a:pPr>
                      <a:r>
                        <a:rPr lang="en-US" sz="2000" dirty="0">
                          <a:effectLst/>
                          <a:latin typeface="+mn-lt"/>
                        </a:rPr>
                        <a:t> </a:t>
                      </a:r>
                    </a:p>
                    <a:p>
                      <a:pPr marL="0" marR="0">
                        <a:spcBef>
                          <a:spcPts val="0"/>
                        </a:spcBef>
                        <a:spcAft>
                          <a:spcPts val="0"/>
                        </a:spcAft>
                      </a:pPr>
                      <a:r>
                        <a:rPr lang="en-US" sz="2000" dirty="0">
                          <a:effectLst/>
                          <a:latin typeface="+mn-lt"/>
                        </a:rPr>
                        <a:t>Snakes that live in areas </a:t>
                      </a:r>
                      <a:r>
                        <a:rPr lang="en-US" sz="2000" u="sng" dirty="0">
                          <a:effectLst/>
                          <a:latin typeface="+mn-lt"/>
                        </a:rPr>
                        <a:t>with many cane toads</a:t>
                      </a:r>
                      <a:r>
                        <a:rPr lang="en-US" sz="2000" dirty="0">
                          <a:effectLst/>
                          <a:latin typeface="+mn-lt"/>
                        </a:rPr>
                        <a:t> </a:t>
                      </a:r>
                      <a:endParaRPr lang="en-US" sz="2000" dirty="0">
                        <a:effectLst/>
                        <a:latin typeface="+mn-lt"/>
                        <a:ea typeface="MS Mincho"/>
                      </a:endParaRPr>
                    </a:p>
                  </a:txBody>
                  <a:tcPr marL="68580" marR="68580" marT="0" marB="0"/>
                </a:tc>
              </a:tr>
              <a:tr h="584408">
                <a:tc>
                  <a:txBody>
                    <a:bodyPr/>
                    <a:lstStyle/>
                    <a:p>
                      <a:pPr marL="0" marR="0">
                        <a:spcBef>
                          <a:spcPts val="0"/>
                        </a:spcBef>
                        <a:spcAft>
                          <a:spcPts val="0"/>
                        </a:spcAft>
                      </a:pPr>
                      <a:r>
                        <a:rPr lang="en-US" sz="2000" dirty="0">
                          <a:effectLst/>
                          <a:latin typeface="+mn-lt"/>
                        </a:rPr>
                        <a:t>Number of </a:t>
                      </a:r>
                      <a:r>
                        <a:rPr kumimoji="0" lang="en-US" altLang="ja-JP" sz="2000" b="0" i="0" u="none" strike="noStrike" cap="none" normalizeH="0" baseline="0" dirty="0" smtClean="0">
                          <a:ln>
                            <a:noFill/>
                          </a:ln>
                          <a:solidFill>
                            <a:schemeClr val="tx1"/>
                          </a:solidFill>
                          <a:effectLst/>
                          <a:latin typeface="+mn-lt"/>
                          <a:ea typeface="MS Mincho" pitchFamily="49" charset="-128"/>
                          <a:cs typeface="Arial" pitchFamily="34" charset="0"/>
                        </a:rPr>
                        <a:t>Red-Bellied </a:t>
                      </a:r>
                      <a:r>
                        <a:rPr lang="en-US" altLang="ja-JP" sz="2000" dirty="0" smtClean="0">
                          <a:latin typeface="+mn-lt"/>
                          <a:ea typeface="MS Mincho" pitchFamily="49" charset="-128"/>
                          <a:cs typeface="Arial" pitchFamily="34" charset="0"/>
                        </a:rPr>
                        <a:t>B</a:t>
                      </a:r>
                      <a:r>
                        <a:rPr kumimoji="0" lang="en-US" altLang="ja-JP" sz="2000" b="0" i="0" u="none" strike="noStrike" cap="none" normalizeH="0" baseline="0" dirty="0" smtClean="0">
                          <a:ln>
                            <a:noFill/>
                          </a:ln>
                          <a:solidFill>
                            <a:schemeClr val="tx1"/>
                          </a:solidFill>
                          <a:effectLst/>
                          <a:latin typeface="+mn-lt"/>
                          <a:ea typeface="MS Mincho" pitchFamily="49" charset="-128"/>
                          <a:cs typeface="Arial" pitchFamily="34" charset="0"/>
                        </a:rPr>
                        <a:t>lack </a:t>
                      </a:r>
                      <a:r>
                        <a:rPr lang="en-US" altLang="ja-JP" sz="2000" dirty="0" smtClean="0">
                          <a:latin typeface="+mn-lt"/>
                          <a:ea typeface="MS Mincho" pitchFamily="49" charset="-128"/>
                          <a:cs typeface="Arial" pitchFamily="34" charset="0"/>
                        </a:rPr>
                        <a:t>S</a:t>
                      </a:r>
                      <a:r>
                        <a:rPr kumimoji="0" lang="en-US" altLang="ja-JP" sz="2000" b="0" i="0" u="none" strike="noStrike" cap="none" normalizeH="0" baseline="0" dirty="0" smtClean="0">
                          <a:ln>
                            <a:noFill/>
                          </a:ln>
                          <a:solidFill>
                            <a:schemeClr val="tx1"/>
                          </a:solidFill>
                          <a:effectLst/>
                          <a:latin typeface="+mn-lt"/>
                          <a:ea typeface="MS Mincho" pitchFamily="49" charset="-128"/>
                          <a:cs typeface="Arial" pitchFamily="34" charset="0"/>
                        </a:rPr>
                        <a:t>nakes </a:t>
                      </a:r>
                      <a:r>
                        <a:rPr lang="en-US" sz="2000" dirty="0" smtClean="0">
                          <a:effectLst/>
                          <a:latin typeface="+mn-lt"/>
                        </a:rPr>
                        <a:t>examined</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smtClean="0">
                          <a:effectLst/>
                          <a:latin typeface="+mn-lt"/>
                        </a:rPr>
                        <a:t>75</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a:effectLst/>
                          <a:latin typeface="+mn-lt"/>
                        </a:rPr>
                        <a:t>75</a:t>
                      </a:r>
                      <a:endParaRPr lang="en-US" sz="2000" dirty="0">
                        <a:solidFill>
                          <a:schemeClr val="tx1"/>
                        </a:solidFill>
                        <a:effectLst/>
                        <a:latin typeface="+mn-lt"/>
                        <a:ea typeface="MS Mincho"/>
                      </a:endParaRPr>
                    </a:p>
                  </a:txBody>
                  <a:tcPr marL="68580" marR="68580" marT="0" marB="0"/>
                </a:tc>
              </a:tr>
              <a:tr h="584408">
                <a:tc>
                  <a:txBody>
                    <a:bodyPr/>
                    <a:lstStyle/>
                    <a:p>
                      <a:pPr marL="0" marR="0">
                        <a:spcBef>
                          <a:spcPts val="0"/>
                        </a:spcBef>
                        <a:spcAft>
                          <a:spcPts val="0"/>
                        </a:spcAft>
                      </a:pPr>
                      <a:r>
                        <a:rPr lang="en-US" sz="2000" dirty="0">
                          <a:effectLst/>
                          <a:latin typeface="+mn-lt"/>
                        </a:rPr>
                        <a:t>Color of snakes</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a:effectLst/>
                          <a:latin typeface="+mn-lt"/>
                        </a:rPr>
                        <a:t>All were black with red bellies.</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a:effectLst/>
                          <a:latin typeface="+mn-lt"/>
                        </a:rPr>
                        <a:t>All were black with red </a:t>
                      </a:r>
                      <a:r>
                        <a:rPr lang="en-US" sz="2000" dirty="0" smtClean="0">
                          <a:effectLst/>
                          <a:latin typeface="+mn-lt"/>
                        </a:rPr>
                        <a:t>bellies.</a:t>
                      </a:r>
                      <a:endParaRPr lang="en-US" sz="2000" dirty="0" smtClean="0">
                        <a:solidFill>
                          <a:schemeClr val="tx1"/>
                        </a:solidFill>
                        <a:effectLst/>
                        <a:latin typeface="+mn-lt"/>
                      </a:endParaRPr>
                    </a:p>
                  </a:txBody>
                  <a:tcPr marL="68580" marR="68580" marT="0" marB="0"/>
                </a:tc>
              </a:tr>
              <a:tr h="876613">
                <a:tc>
                  <a:txBody>
                    <a:bodyPr/>
                    <a:lstStyle/>
                    <a:p>
                      <a:pPr marL="0" marR="0">
                        <a:spcBef>
                          <a:spcPts val="0"/>
                        </a:spcBef>
                        <a:spcAft>
                          <a:spcPts val="0"/>
                        </a:spcAft>
                      </a:pPr>
                      <a:r>
                        <a:rPr lang="en-US" sz="2000" dirty="0" smtClean="0">
                          <a:effectLst/>
                          <a:latin typeface="+mn-lt"/>
                        </a:rPr>
                        <a:t>Percent</a:t>
                      </a:r>
                      <a:r>
                        <a:rPr lang="en-US" sz="2000" baseline="0" dirty="0" smtClean="0">
                          <a:effectLst/>
                          <a:latin typeface="+mn-lt"/>
                        </a:rPr>
                        <a:t> of snakes with heads big enough to eat cane toads</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smtClean="0">
                          <a:effectLst/>
                          <a:latin typeface="+mn-lt"/>
                        </a:rPr>
                        <a:t>76%</a:t>
                      </a:r>
                      <a:endParaRPr lang="en-US" sz="2000" dirty="0">
                        <a:solidFill>
                          <a:schemeClr val="tx1"/>
                        </a:solidFill>
                        <a:effectLst/>
                        <a:latin typeface="+mn-lt"/>
                        <a:ea typeface="MS Mincho"/>
                      </a:endParaRPr>
                    </a:p>
                  </a:txBody>
                  <a:tcPr marL="68580" marR="68580" marT="0" marB="0"/>
                </a:tc>
                <a:tc>
                  <a:txBody>
                    <a:bodyPr/>
                    <a:lstStyle/>
                    <a:p>
                      <a:pPr marL="0" marR="0">
                        <a:spcBef>
                          <a:spcPts val="0"/>
                        </a:spcBef>
                        <a:spcAft>
                          <a:spcPts val="0"/>
                        </a:spcAft>
                      </a:pPr>
                      <a:r>
                        <a:rPr lang="en-US" sz="2000" dirty="0" smtClean="0">
                          <a:effectLst/>
                          <a:latin typeface="+mn-lt"/>
                        </a:rPr>
                        <a:t>22%</a:t>
                      </a:r>
                      <a:endParaRPr lang="en-US" sz="2000" dirty="0" smtClean="0">
                        <a:solidFill>
                          <a:schemeClr val="tx1"/>
                        </a:solidFill>
                        <a:effectLst/>
                        <a:latin typeface="+mn-lt"/>
                      </a:endParaRPr>
                    </a:p>
                  </a:txBody>
                  <a:tcPr marL="68580" marR="68580" marT="0" marB="0"/>
                </a:tc>
              </a:tr>
            </a:tbl>
          </a:graphicData>
        </a:graphic>
      </p:graphicFrame>
      <p:sp>
        <p:nvSpPr>
          <p:cNvPr id="5" name="Rectangle 4"/>
          <p:cNvSpPr/>
          <p:nvPr/>
        </p:nvSpPr>
        <p:spPr>
          <a:xfrm>
            <a:off x="570024" y="1066800"/>
            <a:ext cx="7811976" cy="1492716"/>
          </a:xfrm>
          <a:prstGeom prst="rect">
            <a:avLst/>
          </a:prstGeom>
        </p:spPr>
        <p:txBody>
          <a:bodyPr wrap="square">
            <a:spAutoFit/>
          </a:bodyPr>
          <a:lstStyle/>
          <a:p>
            <a:pPr lvl="0" eaLnBrk="0" fontAlgn="base" hangingPunct="0">
              <a:spcBef>
                <a:spcPct val="0"/>
              </a:spcBef>
              <a:spcAft>
                <a:spcPct val="0"/>
              </a:spcAft>
            </a:pPr>
            <a:r>
              <a:rPr lang="en-US" altLang="ja-JP" sz="2200" dirty="0">
                <a:latin typeface="Arial" pitchFamily="34" charset="0"/>
                <a:ea typeface="MS Mincho" pitchFamily="49" charset="-128"/>
                <a:cs typeface="Arial" pitchFamily="34" charset="0"/>
              </a:rPr>
              <a:t>The scientists compared 150 </a:t>
            </a:r>
            <a:r>
              <a:rPr lang="en-US" altLang="ja-JP" sz="2400" dirty="0">
                <a:latin typeface="Arial" pitchFamily="34" charset="0"/>
                <a:ea typeface="MS Mincho" pitchFamily="49" charset="-128"/>
                <a:cs typeface="Arial" pitchFamily="34" charset="0"/>
              </a:rPr>
              <a:t>Red-Bellied Black Snakes </a:t>
            </a:r>
            <a:r>
              <a:rPr lang="en-US" altLang="ja-JP" sz="2200" dirty="0" smtClean="0">
                <a:latin typeface="Arial" pitchFamily="34" charset="0"/>
                <a:ea typeface="MS Mincho" pitchFamily="49" charset="-128"/>
                <a:cs typeface="Arial" pitchFamily="34" charset="0"/>
              </a:rPr>
              <a:t>in </a:t>
            </a:r>
            <a:r>
              <a:rPr lang="en-US" altLang="ja-JP" sz="2200" dirty="0">
                <a:latin typeface="Arial" pitchFamily="34" charset="0"/>
                <a:ea typeface="MS Mincho" pitchFamily="49" charset="-128"/>
                <a:cs typeface="Arial" pitchFamily="34" charset="0"/>
              </a:rPr>
              <a:t>parts of Australia, and they examined the percent of the snakes with heads big enough to eat the toads. They also examined the color of the snakes. This is what they found:</a:t>
            </a:r>
            <a:endParaRPr lang="en-US" altLang="ja-JP" sz="2200" dirty="0">
              <a:latin typeface="Arial" pitchFamily="34" charset="0"/>
              <a:cs typeface="Arial" pitchFamily="34" charset="0"/>
            </a:endParaRPr>
          </a:p>
        </p:txBody>
      </p:sp>
      <p:sp>
        <p:nvSpPr>
          <p:cNvPr id="8" name="Rectangle 7"/>
          <p:cNvSpPr/>
          <p:nvPr/>
        </p:nvSpPr>
        <p:spPr>
          <a:xfrm>
            <a:off x="990600" y="6336268"/>
            <a:ext cx="7162800" cy="369332"/>
          </a:xfrm>
          <a:prstGeom prst="rect">
            <a:avLst/>
          </a:prstGeom>
        </p:spPr>
        <p:txBody>
          <a:bodyPr wrap="square">
            <a:spAutoFit/>
          </a:bodyPr>
          <a:lstStyle/>
          <a:p>
            <a:pPr lvl="0" eaLnBrk="0" fontAlgn="base" hangingPunct="0">
              <a:spcBef>
                <a:spcPct val="0"/>
              </a:spcBef>
              <a:spcAft>
                <a:spcPct val="0"/>
              </a:spcAft>
            </a:pPr>
            <a:r>
              <a:rPr lang="en-US" altLang="ja-JP" dirty="0" smtClean="0">
                <a:latin typeface="Arial" pitchFamily="34" charset="0"/>
                <a:ea typeface="MS Mincho" pitchFamily="49" charset="-128"/>
                <a:cs typeface="Arial" pitchFamily="34" charset="0"/>
              </a:rPr>
              <a:t>With your group, discuss what to conclude from this evidence.</a:t>
            </a:r>
            <a:endParaRPr lang="en-US" altLang="ja-JP" sz="1100" dirty="0">
              <a:latin typeface="Arial" pitchFamily="34" charset="0"/>
              <a:cs typeface="Arial" pitchFamily="34" charset="0"/>
            </a:endParaRPr>
          </a:p>
        </p:txBody>
      </p:sp>
      <p:sp>
        <p:nvSpPr>
          <p:cNvPr id="6" name="TextBox 5">
            <a:hlinkClick r:id="" action="ppaction://hlinkshowjump?jump=previousslide"/>
          </p:cNvPr>
          <p:cNvSpPr txBox="1"/>
          <p:nvPr/>
        </p:nvSpPr>
        <p:spPr>
          <a:xfrm>
            <a:off x="228600" y="6324600"/>
            <a:ext cx="682849" cy="369332"/>
          </a:xfrm>
          <a:prstGeom prst="rect">
            <a:avLst/>
          </a:prstGeom>
          <a:noFill/>
        </p:spPr>
        <p:txBody>
          <a:bodyPr wrap="none" rtlCol="0">
            <a:spAutoFit/>
          </a:bodyPr>
          <a:lstStyle/>
          <a:p>
            <a:r>
              <a:rPr lang="en-US" dirty="0" smtClean="0">
                <a:solidFill>
                  <a:srgbClr val="0000FF"/>
                </a:solidFill>
              </a:rPr>
              <a:t>BACK</a:t>
            </a:r>
            <a:endParaRPr lang="en-US" dirty="0">
              <a:solidFill>
                <a:srgbClr val="0000FF"/>
              </a:solidFill>
            </a:endParaRPr>
          </a:p>
        </p:txBody>
      </p:sp>
      <p:sp>
        <p:nvSpPr>
          <p:cNvPr id="7" name="TextBox 6">
            <a:hlinkClick r:id="" action="ppaction://hlinkshowjump?jump=firstslide"/>
          </p:cNvPr>
          <p:cNvSpPr txBox="1"/>
          <p:nvPr/>
        </p:nvSpPr>
        <p:spPr>
          <a:xfrm>
            <a:off x="8229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Tree>
    <p:extLst>
      <p:ext uri="{BB962C8B-B14F-4D97-AF65-F5344CB8AC3E}">
        <p14:creationId xmlns:p14="http://schemas.microsoft.com/office/powerpoint/2010/main" val="2563218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snakes whose heads are too small to fit the toads cannot eat them. </a:t>
            </a:r>
            <a:endParaRPr lang="en-US" dirty="0"/>
          </a:p>
        </p:txBody>
      </p:sp>
      <p:sp>
        <p:nvSpPr>
          <p:cNvPr id="5" name="Title 1"/>
          <p:cNvSpPr>
            <a:spLocks noGrp="1"/>
          </p:cNvSpPr>
          <p:nvPr>
            <p:ph type="title"/>
          </p:nvPr>
        </p:nvSpPr>
        <p:spPr>
          <a:xfrm>
            <a:off x="457200" y="274639"/>
            <a:ext cx="8229600" cy="639762"/>
          </a:xfrm>
        </p:spPr>
        <p:txBody>
          <a:bodyPr>
            <a:normAutofit fontScale="90000"/>
          </a:bodyPr>
          <a:lstStyle/>
          <a:p>
            <a:r>
              <a:rPr lang="en-US" dirty="0" smtClean="0">
                <a:solidFill>
                  <a:srgbClr val="0000FF"/>
                </a:solidFill>
              </a:rPr>
              <a:t>Evidence 3</a:t>
            </a:r>
            <a:endParaRPr lang="en-US" dirty="0">
              <a:solidFill>
                <a:srgbClr val="0000FF"/>
              </a:solidFill>
            </a:endParaRPr>
          </a:p>
        </p:txBody>
      </p:sp>
    </p:spTree>
    <p:extLst>
      <p:ext uri="{BB962C8B-B14F-4D97-AF65-F5344CB8AC3E}">
        <p14:creationId xmlns:p14="http://schemas.microsoft.com/office/powerpoint/2010/main" val="2008495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FF"/>
                </a:solidFill>
              </a:rPr>
              <a:t>Evidence 4</a:t>
            </a:r>
            <a:endParaRPr lang="en-US" dirty="0">
              <a:solidFill>
                <a:srgbClr val="0000FF"/>
              </a:solidFill>
            </a:endParaRPr>
          </a:p>
        </p:txBody>
      </p:sp>
      <p:sp>
        <p:nvSpPr>
          <p:cNvPr id="3" name="Content Placeholder 2"/>
          <p:cNvSpPr>
            <a:spLocks noGrp="1"/>
          </p:cNvSpPr>
          <p:nvPr>
            <p:ph idx="1"/>
          </p:nvPr>
        </p:nvSpPr>
        <p:spPr>
          <a:xfrm>
            <a:off x="533400" y="1524000"/>
            <a:ext cx="5562600" cy="4525963"/>
          </a:xfrm>
          <a:solidFill>
            <a:schemeClr val="bg1">
              <a:lumMod val="85000"/>
            </a:schemeClr>
          </a:solidFill>
        </p:spPr>
        <p:txBody>
          <a:bodyPr>
            <a:noAutofit/>
          </a:bodyPr>
          <a:lstStyle/>
          <a:p>
            <a:pPr marL="0" indent="0" algn="ctr">
              <a:buNone/>
            </a:pPr>
            <a:r>
              <a:rPr lang="en-US" sz="2800" dirty="0" smtClean="0">
                <a:latin typeface="Engravers MT" pitchFamily="18" charset="0"/>
              </a:rPr>
              <a:t>Sydney Zoo Newsletter</a:t>
            </a:r>
          </a:p>
          <a:p>
            <a:pPr marL="0" indent="0" algn="ctr">
              <a:buNone/>
            </a:pPr>
            <a:r>
              <a:rPr lang="en-US" sz="1800" dirty="0" smtClean="0"/>
              <a:t>March 13, 2013</a:t>
            </a:r>
          </a:p>
          <a:p>
            <a:pPr marL="0" indent="0">
              <a:buNone/>
            </a:pPr>
            <a:endParaRPr lang="en-US" sz="1800" dirty="0" smtClean="0"/>
          </a:p>
          <a:p>
            <a:pPr marL="0" indent="0" algn="ctr">
              <a:buNone/>
            </a:pPr>
            <a:r>
              <a:rPr lang="en-US" sz="1800" dirty="0" smtClean="0">
                <a:latin typeface="Engravers MT" pitchFamily="18" charset="0"/>
              </a:rPr>
              <a:t>Babies Born This Week</a:t>
            </a:r>
          </a:p>
          <a:p>
            <a:pPr marL="0" indent="0" algn="ctr">
              <a:buNone/>
            </a:pPr>
            <a:r>
              <a:rPr lang="en-US" sz="1800" dirty="0" smtClean="0">
                <a:latin typeface="Engravers MT" pitchFamily="18" charset="0"/>
              </a:rPr>
              <a:t>at the Zoo</a:t>
            </a:r>
          </a:p>
          <a:p>
            <a:pPr marL="0" indent="0">
              <a:buNone/>
            </a:pPr>
            <a:r>
              <a:rPr lang="en-US" sz="1800" dirty="0" smtClean="0">
                <a:cs typeface="Narkisim" pitchFamily="2" charset="-79"/>
              </a:rPr>
              <a:t>We have newborn </a:t>
            </a:r>
            <a:r>
              <a:rPr lang="en-US" altLang="ja-JP" sz="1800" dirty="0">
                <a:ea typeface="MS Mincho" pitchFamily="49" charset="-128"/>
                <a:cs typeface="Arial" pitchFamily="34" charset="0"/>
              </a:rPr>
              <a:t>Red-Bellied Black Snakes </a:t>
            </a:r>
            <a:r>
              <a:rPr lang="en-US" sz="1800" dirty="0" smtClean="0">
                <a:cs typeface="Narkisim" pitchFamily="2" charset="-79"/>
              </a:rPr>
              <a:t>!  We recently acquired a female </a:t>
            </a:r>
            <a:r>
              <a:rPr lang="en-US" altLang="ja-JP" sz="1800" dirty="0">
                <a:ea typeface="MS Mincho" pitchFamily="49" charset="-128"/>
                <a:cs typeface="Arial" pitchFamily="34" charset="0"/>
              </a:rPr>
              <a:t>Red-Bellied Black </a:t>
            </a:r>
            <a:r>
              <a:rPr lang="en-US" altLang="ja-JP" sz="1800" dirty="0" smtClean="0">
                <a:ea typeface="MS Mincho" pitchFamily="49" charset="-128"/>
                <a:cs typeface="Arial" pitchFamily="34" charset="0"/>
              </a:rPr>
              <a:t>Snake </a:t>
            </a:r>
            <a:r>
              <a:rPr lang="en-US" sz="1800" dirty="0" smtClean="0">
                <a:cs typeface="Narkisim" pitchFamily="2" charset="-79"/>
              </a:rPr>
              <a:t>carrying fertilized eggs, and the eggs have now hatched. We have six hatchlings.  You can see several of the eggs in the top photo, and in the bottom photo you can see a fine baby male poking his head out and saying hello to the world. Such a cute, small head.</a:t>
            </a:r>
          </a:p>
          <a:p>
            <a:pPr marL="0" indent="0">
              <a:buNone/>
            </a:pPr>
            <a:r>
              <a:rPr lang="en-US" sz="1800" dirty="0"/>
              <a:t> </a:t>
            </a:r>
          </a:p>
          <a:p>
            <a:pPr marL="0" indent="0">
              <a:buNone/>
            </a:pPr>
            <a:endParaRPr lang="en-US" sz="1800" dirty="0"/>
          </a:p>
        </p:txBody>
      </p:sp>
      <p:pic>
        <p:nvPicPr>
          <p:cNvPr id="4" name="Picture 3"/>
          <p:cNvPicPr/>
          <p:nvPr/>
        </p:nvPicPr>
        <p:blipFill>
          <a:blip r:embed="rId3" cstate="print"/>
          <a:srcRect l="17111"/>
          <a:stretch>
            <a:fillRect/>
          </a:stretch>
        </p:blipFill>
        <p:spPr bwMode="auto">
          <a:xfrm>
            <a:off x="6248400" y="1571297"/>
            <a:ext cx="2682240" cy="2164080"/>
          </a:xfrm>
          <a:prstGeom prst="rect">
            <a:avLst/>
          </a:prstGeom>
          <a:noFill/>
          <a:ln w="9525">
            <a:noFill/>
            <a:miter lim="800000"/>
            <a:headEnd/>
            <a:tailEnd/>
          </a:ln>
        </p:spPr>
      </p:pic>
      <p:pic>
        <p:nvPicPr>
          <p:cNvPr id="5" name="Picture 4"/>
          <p:cNvPicPr/>
          <p:nvPr/>
        </p:nvPicPr>
        <p:blipFill>
          <a:blip r:embed="rId4" cstate="print"/>
          <a:srcRect b="5017"/>
          <a:stretch>
            <a:fillRect/>
          </a:stretch>
        </p:blipFill>
        <p:spPr bwMode="auto">
          <a:xfrm>
            <a:off x="6248400" y="4009697"/>
            <a:ext cx="2693670" cy="2011680"/>
          </a:xfrm>
          <a:prstGeom prst="rect">
            <a:avLst/>
          </a:prstGeom>
          <a:noFill/>
          <a:ln w="9525">
            <a:noFill/>
            <a:miter lim="800000"/>
            <a:headEnd/>
            <a:tailEnd/>
          </a:ln>
        </p:spPr>
      </p:pic>
      <p:sp>
        <p:nvSpPr>
          <p:cNvPr id="9" name="TextBox 8">
            <a:hlinkClick r:id="" action="ppaction://hlinkshowjump?jump=firstslide"/>
          </p:cNvPr>
          <p:cNvSpPr txBox="1"/>
          <p:nvPr/>
        </p:nvSpPr>
        <p:spPr>
          <a:xfrm>
            <a:off x="8229600" y="6324600"/>
            <a:ext cx="791390" cy="369332"/>
          </a:xfrm>
          <a:prstGeom prst="rect">
            <a:avLst/>
          </a:prstGeom>
          <a:noFill/>
        </p:spPr>
        <p:txBody>
          <a:bodyPr wrap="none" rtlCol="0">
            <a:spAutoFit/>
          </a:bodyPr>
          <a:lstStyle/>
          <a:p>
            <a:r>
              <a:rPr lang="en-US" dirty="0" smtClean="0">
                <a:solidFill>
                  <a:srgbClr val="0000FF"/>
                </a:solidFill>
              </a:rPr>
              <a:t>HOME</a:t>
            </a:r>
            <a:endParaRPr lang="en-US" dirty="0">
              <a:solidFill>
                <a:srgbClr val="0000FF"/>
              </a:solidFill>
            </a:endParaRPr>
          </a:p>
        </p:txBody>
      </p:sp>
    </p:spTree>
    <p:extLst>
      <p:ext uri="{BB962C8B-B14F-4D97-AF65-F5344CB8AC3E}">
        <p14:creationId xmlns:p14="http://schemas.microsoft.com/office/powerpoint/2010/main" val="2507728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602</TotalTime>
  <Words>594</Words>
  <Application>Microsoft Office PowerPoint</Application>
  <PresentationFormat>On-screen Show (4:3)</PresentationFormat>
  <Paragraphs>92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Evidence 1</vt:lpstr>
      <vt:lpstr>Evidence 2</vt:lpstr>
      <vt:lpstr>PowerPoint Presentation</vt:lpstr>
      <vt:lpstr>PowerPoint Presentation</vt:lpstr>
      <vt:lpstr>PowerPoint Presentation</vt:lpstr>
      <vt:lpstr>Evidence 3</vt:lpstr>
      <vt:lpstr>Evidence 3</vt:lpstr>
      <vt:lpstr>Evidence 4</vt:lpstr>
      <vt:lpstr>Evidence 5</vt:lpstr>
      <vt:lpstr>Evidence 6</vt:lpstr>
      <vt:lpstr>Evidence 6</vt:lpstr>
      <vt:lpstr>Evidence 6</vt:lpstr>
    </vt:vector>
  </TitlesOfParts>
  <Company>Graduate School of Education, Rutgers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Graduate School of Education - Rutgers University</dc:creator>
  <cp:lastModifiedBy>Praccis</cp:lastModifiedBy>
  <cp:revision>49</cp:revision>
  <cp:lastPrinted>2013-04-25T04:45:00Z</cp:lastPrinted>
  <dcterms:created xsi:type="dcterms:W3CDTF">2013-04-25T04:44:50Z</dcterms:created>
  <dcterms:modified xsi:type="dcterms:W3CDTF">2013-05-10T15:11:05Z</dcterms:modified>
</cp:coreProperties>
</file>