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0" r:id="rId2"/>
  </p:sldMasterIdLst>
  <p:sldIdLst>
    <p:sldId id="256" r:id="rId3"/>
    <p:sldId id="257" r:id="rId4"/>
    <p:sldId id="261" r:id="rId5"/>
    <p:sldId id="266" r:id="rId6"/>
    <p:sldId id="258" r:id="rId7"/>
    <p:sldId id="259" r:id="rId8"/>
    <p:sldId id="262" r:id="rId9"/>
    <p:sldId id="263" r:id="rId10"/>
    <p:sldId id="264" r:id="rId11"/>
    <p:sldId id="265" r:id="rId1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kiosk/>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01" d="100"/>
          <a:sy n="101" d="100"/>
        </p:scale>
        <p:origin x="-270"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theme" Target="theme/theme1.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30649F5-BE07-494A-A3A7-88FB2D9082D8}" type="datetimeFigureOut">
              <a:rPr lang="en-US" smtClean="0"/>
              <a:pPr/>
              <a:t>4/24/2013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BA0987-58A1-6042-8E4E-CA41105DD9B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30649F5-BE07-494A-A3A7-88FB2D9082D8}" type="datetimeFigureOut">
              <a:rPr lang="en-US" smtClean="0"/>
              <a:pPr/>
              <a:t>4/24/2013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BA0987-58A1-6042-8E4E-CA41105DD9B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30649F5-BE07-494A-A3A7-88FB2D9082D8}" type="datetimeFigureOut">
              <a:rPr lang="en-US" smtClean="0"/>
              <a:pPr/>
              <a:t>4/24/2013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BA0987-58A1-6042-8E4E-CA41105DD9B3}"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30649F5-BE07-494A-A3A7-88FB2D9082D8}" type="datetimeFigureOut">
              <a:rPr lang="en-US" smtClean="0">
                <a:solidFill>
                  <a:prstClr val="black">
                    <a:tint val="75000"/>
                  </a:prstClr>
                </a:solidFill>
              </a:rPr>
              <a:pPr/>
              <a:t>4/24/2013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7BA0987-58A1-6042-8E4E-CA41105DD9B3}"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30649F5-BE07-494A-A3A7-88FB2D9082D8}" type="datetimeFigureOut">
              <a:rPr lang="en-US" smtClean="0">
                <a:solidFill>
                  <a:prstClr val="black">
                    <a:tint val="75000"/>
                  </a:prstClr>
                </a:solidFill>
              </a:rPr>
              <a:pPr/>
              <a:t>4/24/2013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7BA0987-58A1-6042-8E4E-CA41105DD9B3}"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30649F5-BE07-494A-A3A7-88FB2D9082D8}" type="datetimeFigureOut">
              <a:rPr lang="en-US" smtClean="0">
                <a:solidFill>
                  <a:prstClr val="black">
                    <a:tint val="75000"/>
                  </a:prstClr>
                </a:solidFill>
              </a:rPr>
              <a:pPr/>
              <a:t>4/24/2013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7BA0987-58A1-6042-8E4E-CA41105DD9B3}"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30649F5-BE07-494A-A3A7-88FB2D9082D8}" type="datetimeFigureOut">
              <a:rPr lang="en-US" smtClean="0">
                <a:solidFill>
                  <a:prstClr val="black">
                    <a:tint val="75000"/>
                  </a:prstClr>
                </a:solidFill>
              </a:rPr>
              <a:pPr/>
              <a:t>4/24/2013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E7BA0987-58A1-6042-8E4E-CA41105DD9B3}"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30649F5-BE07-494A-A3A7-88FB2D9082D8}" type="datetimeFigureOut">
              <a:rPr lang="en-US" smtClean="0">
                <a:solidFill>
                  <a:prstClr val="black">
                    <a:tint val="75000"/>
                  </a:prstClr>
                </a:solidFill>
              </a:rPr>
              <a:pPr/>
              <a:t>4/24/2013</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E7BA0987-58A1-6042-8E4E-CA41105DD9B3}"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30649F5-BE07-494A-A3A7-88FB2D9082D8}" type="datetimeFigureOut">
              <a:rPr lang="en-US" smtClean="0">
                <a:solidFill>
                  <a:prstClr val="black">
                    <a:tint val="75000"/>
                  </a:prstClr>
                </a:solidFill>
              </a:rPr>
              <a:pPr/>
              <a:t>4/24/2013</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E7BA0987-58A1-6042-8E4E-CA41105DD9B3}"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30649F5-BE07-494A-A3A7-88FB2D9082D8}" type="datetimeFigureOut">
              <a:rPr lang="en-US" smtClean="0">
                <a:solidFill>
                  <a:prstClr val="black">
                    <a:tint val="75000"/>
                  </a:prstClr>
                </a:solidFill>
              </a:rPr>
              <a:pPr/>
              <a:t>4/24/2013</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E7BA0987-58A1-6042-8E4E-CA41105DD9B3}"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30649F5-BE07-494A-A3A7-88FB2D9082D8}" type="datetimeFigureOut">
              <a:rPr lang="en-US" smtClean="0">
                <a:solidFill>
                  <a:prstClr val="black">
                    <a:tint val="75000"/>
                  </a:prstClr>
                </a:solidFill>
              </a:rPr>
              <a:pPr/>
              <a:t>4/24/2013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E7BA0987-58A1-6042-8E4E-CA41105DD9B3}"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30649F5-BE07-494A-A3A7-88FB2D9082D8}" type="datetimeFigureOut">
              <a:rPr lang="en-US" smtClean="0"/>
              <a:pPr/>
              <a:t>4/24/2013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BA0987-58A1-6042-8E4E-CA41105DD9B3}"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30649F5-BE07-494A-A3A7-88FB2D9082D8}" type="datetimeFigureOut">
              <a:rPr lang="en-US" smtClean="0">
                <a:solidFill>
                  <a:prstClr val="black">
                    <a:tint val="75000"/>
                  </a:prstClr>
                </a:solidFill>
              </a:rPr>
              <a:pPr/>
              <a:t>4/24/2013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E7BA0987-58A1-6042-8E4E-CA41105DD9B3}"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30649F5-BE07-494A-A3A7-88FB2D9082D8}" type="datetimeFigureOut">
              <a:rPr lang="en-US" smtClean="0">
                <a:solidFill>
                  <a:prstClr val="black">
                    <a:tint val="75000"/>
                  </a:prstClr>
                </a:solidFill>
              </a:rPr>
              <a:pPr/>
              <a:t>4/24/2013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7BA0987-58A1-6042-8E4E-CA41105DD9B3}"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30649F5-BE07-494A-A3A7-88FB2D9082D8}" type="datetimeFigureOut">
              <a:rPr lang="en-US" smtClean="0">
                <a:solidFill>
                  <a:prstClr val="black">
                    <a:tint val="75000"/>
                  </a:prstClr>
                </a:solidFill>
              </a:rPr>
              <a:pPr/>
              <a:t>4/24/2013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7BA0987-58A1-6042-8E4E-CA41105DD9B3}"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30649F5-BE07-494A-A3A7-88FB2D9082D8}" type="datetimeFigureOut">
              <a:rPr lang="en-US" smtClean="0"/>
              <a:pPr/>
              <a:t>4/24/2013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BA0987-58A1-6042-8E4E-CA41105DD9B3}"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30649F5-BE07-494A-A3A7-88FB2D9082D8}" type="datetimeFigureOut">
              <a:rPr lang="en-US" smtClean="0"/>
              <a:pPr/>
              <a:t>4/24/2013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7BA0987-58A1-6042-8E4E-CA41105DD9B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30649F5-BE07-494A-A3A7-88FB2D9082D8}" type="datetimeFigureOut">
              <a:rPr lang="en-US" smtClean="0"/>
              <a:pPr/>
              <a:t>4/24/2013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7BA0987-58A1-6042-8E4E-CA41105DD9B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30649F5-BE07-494A-A3A7-88FB2D9082D8}" type="datetimeFigureOut">
              <a:rPr lang="en-US" smtClean="0"/>
              <a:pPr/>
              <a:t>4/24/2013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7BA0987-58A1-6042-8E4E-CA41105DD9B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30649F5-BE07-494A-A3A7-88FB2D9082D8}" type="datetimeFigureOut">
              <a:rPr lang="en-US" smtClean="0"/>
              <a:pPr/>
              <a:t>4/24/2013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7BA0987-58A1-6042-8E4E-CA41105DD9B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30649F5-BE07-494A-A3A7-88FB2D9082D8}" type="datetimeFigureOut">
              <a:rPr lang="en-US" smtClean="0"/>
              <a:pPr/>
              <a:t>4/24/2013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7BA0987-58A1-6042-8E4E-CA41105DD9B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30649F5-BE07-494A-A3A7-88FB2D9082D8}" type="datetimeFigureOut">
              <a:rPr lang="en-US" smtClean="0"/>
              <a:pPr/>
              <a:t>4/24/2013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7BA0987-58A1-6042-8E4E-CA41105DD9B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30649F5-BE07-494A-A3A7-88FB2D9082D8}" type="datetimeFigureOut">
              <a:rPr lang="en-US" smtClean="0"/>
              <a:pPr/>
              <a:t>4/24/2013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7BA0987-58A1-6042-8E4E-CA41105DD9B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30649F5-BE07-494A-A3A7-88FB2D9082D8}" type="datetimeFigureOut">
              <a:rPr lang="en-US" smtClean="0">
                <a:solidFill>
                  <a:prstClr val="black">
                    <a:tint val="75000"/>
                  </a:prstClr>
                </a:solidFill>
              </a:rPr>
              <a:pPr/>
              <a:t>4/24/2013</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7BA0987-58A1-6042-8E4E-CA41105DD9B3}" type="slidenum">
              <a:rPr lang="en-US" smtClean="0">
                <a:solidFill>
                  <a:prstClr val="black">
                    <a:tint val="75000"/>
                  </a:prstClr>
                </a:solidFill>
              </a:rPr>
              <a:pPr/>
              <a:t>‹#›</a:t>
            </a:fld>
            <a:endParaRPr 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 Target="slide7.xml"/><Relationship Id="rId5" Type="http://schemas.openxmlformats.org/officeDocument/2006/relationships/slide" Target="slide6.xml"/><Relationship Id="rId4" Type="http://schemas.openxmlformats.org/officeDocument/2006/relationships/slide" Target="slide4.xml"/></Relationships>
</file>

<file path=ppt/slides/_rels/slide10.xml.rels><?xml version="1.0" encoding="UTF-8" standalone="yes"?>
<Relationships xmlns="http://schemas.openxmlformats.org/package/2006/relationships"><Relationship Id="rId2" Type="http://schemas.openxmlformats.org/officeDocument/2006/relationships/slide" Target="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 Target="slide2.xml"/><Relationship Id="rId1" Type="http://schemas.openxmlformats.org/officeDocument/2006/relationships/slideLayout" Target="../slideLayouts/slideLayout12.xml"/><Relationship Id="rId4" Type="http://schemas.openxmlformats.org/officeDocument/2006/relationships/slide" Target="slide1.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 Target="slide1.xml"/><Relationship Id="rId1" Type="http://schemas.openxmlformats.org/officeDocument/2006/relationships/slideLayout" Target="../slideLayouts/slideLayout1.xml"/><Relationship Id="rId4" Type="http://schemas.openxmlformats.org/officeDocument/2006/relationships/slide" Target="slide5.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 Target="slide1.xml"/><Relationship Id="rId1" Type="http://schemas.openxmlformats.org/officeDocument/2006/relationships/slideLayout" Target="../slideLayouts/slideLayout1.xml"/><Relationship Id="rId4" Type="http://schemas.openxmlformats.org/officeDocument/2006/relationships/slide" Target="slide4.xml"/></Relationships>
</file>

<file path=ppt/slides/_rels/slide6.xml.rels><?xml version="1.0" encoding="UTF-8" standalone="yes"?>
<Relationships xmlns="http://schemas.openxmlformats.org/package/2006/relationships"><Relationship Id="rId2" Type="http://schemas.openxmlformats.org/officeDocument/2006/relationships/slide" Target="slide1.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slide" Target="slide10.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46000"/>
            <a:lum/>
          </a:blip>
          <a:srcRect/>
          <a:stretch>
            <a:fillRect r="-32000"/>
          </a:stretch>
        </a:blipFill>
        <a:effectLst/>
      </p:bgPr>
    </p:bg>
    <p:spTree>
      <p:nvGrpSpPr>
        <p:cNvPr id="1" name=""/>
        <p:cNvGrpSpPr/>
        <p:nvPr/>
      </p:nvGrpSpPr>
      <p:grpSpPr>
        <a:xfrm>
          <a:off x="0" y="0"/>
          <a:ext cx="0" cy="0"/>
          <a:chOff x="0" y="0"/>
          <a:chExt cx="0" cy="0"/>
        </a:xfrm>
      </p:grpSpPr>
      <p:sp>
        <p:nvSpPr>
          <p:cNvPr id="4" name="TextBox 3"/>
          <p:cNvSpPr txBox="1"/>
          <p:nvPr/>
        </p:nvSpPr>
        <p:spPr>
          <a:xfrm>
            <a:off x="2164080" y="485894"/>
            <a:ext cx="5178671" cy="646331"/>
          </a:xfrm>
          <a:prstGeom prst="rect">
            <a:avLst/>
          </a:prstGeom>
          <a:noFill/>
        </p:spPr>
        <p:txBody>
          <a:bodyPr wrap="none" rtlCol="0">
            <a:spAutoFit/>
          </a:bodyPr>
          <a:lstStyle/>
          <a:p>
            <a:r>
              <a:rPr lang="en-US" sz="3600" b="1" u="sng" dirty="0" smtClean="0"/>
              <a:t>Mountain Sheep Evidence</a:t>
            </a:r>
            <a:endParaRPr lang="en-US" sz="3600" b="1" u="sng" dirty="0"/>
          </a:p>
        </p:txBody>
      </p:sp>
      <p:sp>
        <p:nvSpPr>
          <p:cNvPr id="5" name="TextBox 4">
            <a:hlinkClick r:id="rId3" action="ppaction://hlinksldjump"/>
          </p:cNvPr>
          <p:cNvSpPr txBox="1"/>
          <p:nvPr/>
        </p:nvSpPr>
        <p:spPr>
          <a:xfrm>
            <a:off x="338185" y="1726636"/>
            <a:ext cx="4669247" cy="523220"/>
          </a:xfrm>
          <a:prstGeom prst="rect">
            <a:avLst/>
          </a:prstGeom>
          <a:solidFill>
            <a:schemeClr val="bg2">
              <a:lumMod val="75000"/>
              <a:alpha val="72000"/>
            </a:schemeClr>
          </a:solidFill>
          <a:ln>
            <a:solidFill>
              <a:schemeClr val="bg2">
                <a:lumMod val="25000"/>
              </a:schemeClr>
            </a:solidFill>
          </a:ln>
        </p:spPr>
        <p:txBody>
          <a:bodyPr wrap="square" rtlCol="0">
            <a:spAutoFit/>
          </a:bodyPr>
          <a:lstStyle/>
          <a:p>
            <a:r>
              <a:rPr lang="en-US" sz="2800" dirty="0" smtClean="0"/>
              <a:t>Evidence 2:  Horn Growth</a:t>
            </a:r>
            <a:endParaRPr lang="en-US" sz="2800" dirty="0"/>
          </a:p>
        </p:txBody>
      </p:sp>
      <p:sp>
        <p:nvSpPr>
          <p:cNvPr id="6" name="TextBox 5">
            <a:hlinkClick r:id="rId4" action="ppaction://hlinksldjump"/>
          </p:cNvPr>
          <p:cNvSpPr txBox="1"/>
          <p:nvPr/>
        </p:nvSpPr>
        <p:spPr>
          <a:xfrm>
            <a:off x="338186" y="2859496"/>
            <a:ext cx="4669246" cy="523220"/>
          </a:xfrm>
          <a:prstGeom prst="rect">
            <a:avLst/>
          </a:prstGeom>
          <a:solidFill>
            <a:schemeClr val="bg2">
              <a:lumMod val="75000"/>
              <a:alpha val="80000"/>
            </a:schemeClr>
          </a:solidFill>
          <a:ln>
            <a:solidFill>
              <a:schemeClr val="bg2">
                <a:lumMod val="25000"/>
              </a:schemeClr>
            </a:solidFill>
          </a:ln>
        </p:spPr>
        <p:txBody>
          <a:bodyPr wrap="square" rtlCol="0">
            <a:spAutoFit/>
          </a:bodyPr>
          <a:lstStyle/>
          <a:p>
            <a:r>
              <a:rPr lang="en-US" sz="2800" dirty="0" smtClean="0"/>
              <a:t>Evidence 3:  Trophy Hunting</a:t>
            </a:r>
            <a:endParaRPr lang="en-US" sz="2800" dirty="0"/>
          </a:p>
        </p:txBody>
      </p:sp>
      <p:sp>
        <p:nvSpPr>
          <p:cNvPr id="7" name="TextBox 6">
            <a:hlinkClick r:id="rId5" action="ppaction://hlinksldjump"/>
          </p:cNvPr>
          <p:cNvSpPr txBox="1"/>
          <p:nvPr/>
        </p:nvSpPr>
        <p:spPr>
          <a:xfrm>
            <a:off x="338186" y="3979646"/>
            <a:ext cx="4669246" cy="523220"/>
          </a:xfrm>
          <a:prstGeom prst="rect">
            <a:avLst/>
          </a:prstGeom>
          <a:solidFill>
            <a:schemeClr val="bg2">
              <a:lumMod val="75000"/>
              <a:alpha val="80000"/>
            </a:schemeClr>
          </a:solidFill>
          <a:ln>
            <a:solidFill>
              <a:schemeClr val="bg2">
                <a:lumMod val="25000"/>
              </a:schemeClr>
            </a:solidFill>
          </a:ln>
        </p:spPr>
        <p:txBody>
          <a:bodyPr wrap="square" rtlCol="0">
            <a:spAutoFit/>
          </a:bodyPr>
          <a:lstStyle/>
          <a:p>
            <a:r>
              <a:rPr lang="en-US" sz="2800" dirty="0" smtClean="0"/>
              <a:t>Evidence 4:  Offspring</a:t>
            </a:r>
            <a:endParaRPr lang="en-US" sz="2800" dirty="0"/>
          </a:p>
        </p:txBody>
      </p:sp>
      <p:sp>
        <p:nvSpPr>
          <p:cNvPr id="8" name="TextBox 7"/>
          <p:cNvSpPr txBox="1"/>
          <p:nvPr/>
        </p:nvSpPr>
        <p:spPr>
          <a:xfrm>
            <a:off x="2776724" y="6065520"/>
            <a:ext cx="4219553" cy="461665"/>
          </a:xfrm>
          <a:prstGeom prst="rect">
            <a:avLst/>
          </a:prstGeom>
          <a:noFill/>
        </p:spPr>
        <p:txBody>
          <a:bodyPr wrap="none" rtlCol="0">
            <a:spAutoFit/>
          </a:bodyPr>
          <a:lstStyle/>
          <a:p>
            <a:r>
              <a:rPr lang="en-US" sz="2400" b="1" dirty="0" smtClean="0"/>
              <a:t>Click on each piece of evidence.</a:t>
            </a:r>
            <a:endParaRPr lang="en-US" sz="2400" b="1" dirty="0"/>
          </a:p>
        </p:txBody>
      </p:sp>
      <p:sp>
        <p:nvSpPr>
          <p:cNvPr id="9" name="TextBox 8">
            <a:hlinkClick r:id="rId6" action="ppaction://hlinksldjump"/>
          </p:cNvPr>
          <p:cNvSpPr txBox="1"/>
          <p:nvPr/>
        </p:nvSpPr>
        <p:spPr>
          <a:xfrm>
            <a:off x="335838" y="5018330"/>
            <a:ext cx="4669246" cy="523220"/>
          </a:xfrm>
          <a:prstGeom prst="rect">
            <a:avLst/>
          </a:prstGeom>
          <a:solidFill>
            <a:schemeClr val="bg2">
              <a:lumMod val="75000"/>
              <a:alpha val="80000"/>
            </a:schemeClr>
          </a:solidFill>
          <a:ln>
            <a:solidFill>
              <a:schemeClr val="bg2">
                <a:lumMod val="25000"/>
              </a:schemeClr>
            </a:solidFill>
          </a:ln>
        </p:spPr>
        <p:txBody>
          <a:bodyPr wrap="square" rtlCol="0">
            <a:spAutoFit/>
          </a:bodyPr>
          <a:lstStyle/>
          <a:p>
            <a:r>
              <a:rPr lang="en-US" sz="2800" dirty="0" smtClean="0"/>
              <a:t>Evidence 5:  Hunter’s Blog</a:t>
            </a:r>
            <a:endParaRPr lang="en-US" sz="28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a:t>Evidence </a:t>
            </a:r>
            <a:r>
              <a:rPr lang="en-US" b="1" u="sng" dirty="0" smtClean="0"/>
              <a:t>5</a:t>
            </a:r>
            <a:r>
              <a:rPr lang="en-US" b="1" u="sng" dirty="0"/>
              <a:t>:  </a:t>
            </a:r>
            <a:r>
              <a:rPr lang="en-US" b="1" u="sng" dirty="0" smtClean="0"/>
              <a:t>Hunter’s </a:t>
            </a:r>
            <a:r>
              <a:rPr lang="en-US" b="1" u="sng" dirty="0"/>
              <a:t>Blog</a:t>
            </a:r>
          </a:p>
        </p:txBody>
      </p:sp>
      <p:sp>
        <p:nvSpPr>
          <p:cNvPr id="3" name="Content Placeholder 2"/>
          <p:cNvSpPr>
            <a:spLocks noGrp="1"/>
          </p:cNvSpPr>
          <p:nvPr>
            <p:ph idx="1"/>
          </p:nvPr>
        </p:nvSpPr>
        <p:spPr/>
        <p:txBody>
          <a:bodyPr/>
          <a:lstStyle/>
          <a:p>
            <a:pPr marL="0" indent="0">
              <a:buNone/>
            </a:pPr>
            <a:r>
              <a:rPr lang="en-US" dirty="0"/>
              <a:t>Y</a:t>
            </a:r>
            <a:r>
              <a:rPr lang="en-US" dirty="0" smtClean="0"/>
              <a:t>ou have now read all of Evidence 5, the 3 blog posts written by the hunter. </a:t>
            </a:r>
          </a:p>
          <a:p>
            <a:pPr marL="0" indent="0">
              <a:buNone/>
            </a:pPr>
            <a:endParaRPr lang="en-US" dirty="0"/>
          </a:p>
          <a:p>
            <a:pPr marL="0" indent="0">
              <a:buNone/>
            </a:pPr>
            <a:r>
              <a:rPr lang="en-US" dirty="0" smtClean="0"/>
              <a:t>As </a:t>
            </a:r>
            <a:r>
              <a:rPr lang="en-US" dirty="0"/>
              <a:t>a group, take turns asking 1 question to your group members about this evidence. Make sure you all understand the </a:t>
            </a:r>
            <a:r>
              <a:rPr lang="en-US" dirty="0" smtClean="0"/>
              <a:t>evidence presented. </a:t>
            </a:r>
            <a:endParaRPr lang="en-US" dirty="0"/>
          </a:p>
          <a:p>
            <a:endParaRPr lang="en-US" dirty="0"/>
          </a:p>
        </p:txBody>
      </p:sp>
      <p:sp>
        <p:nvSpPr>
          <p:cNvPr id="4" name="TextBox 9"/>
          <p:cNvSpPr txBox="1">
            <a:spLocks noChangeArrowheads="1"/>
          </p:cNvSpPr>
          <p:nvPr/>
        </p:nvSpPr>
        <p:spPr bwMode="auto">
          <a:xfrm>
            <a:off x="7335520" y="6070212"/>
            <a:ext cx="2438400" cy="369888"/>
          </a:xfrm>
          <a:prstGeom prst="rect">
            <a:avLst/>
          </a:prstGeom>
          <a:noFill/>
          <a:ln w="9525">
            <a:noFill/>
            <a:miter lim="800000"/>
            <a:headEnd/>
            <a:tailEnd/>
          </a:ln>
        </p:spPr>
        <p:txBody>
          <a:bodyPr>
            <a:spAutoFit/>
          </a:bodyPr>
          <a:lstStyle/>
          <a:p>
            <a:r>
              <a:rPr lang="en-US" dirty="0">
                <a:latin typeface="Calibri" pitchFamily="34" charset="0"/>
                <a:hlinkClick r:id="" action="ppaction://hlinkshowjump?jump=firstslide"/>
              </a:rPr>
              <a:t>HOME</a:t>
            </a:r>
            <a:endParaRPr lang="en-US" dirty="0">
              <a:latin typeface="Calibri" pitchFamily="34" charset="0"/>
            </a:endParaRPr>
          </a:p>
        </p:txBody>
      </p:sp>
      <p:sp>
        <p:nvSpPr>
          <p:cNvPr id="5" name="TextBox 9">
            <a:hlinkClick r:id="rId2" action="ppaction://hlinksldjump"/>
          </p:cNvPr>
          <p:cNvSpPr txBox="1">
            <a:spLocks noChangeArrowheads="1"/>
          </p:cNvSpPr>
          <p:nvPr/>
        </p:nvSpPr>
        <p:spPr bwMode="auto">
          <a:xfrm>
            <a:off x="457200" y="6070212"/>
            <a:ext cx="1905000" cy="369888"/>
          </a:xfrm>
          <a:prstGeom prst="rect">
            <a:avLst/>
          </a:prstGeom>
          <a:noFill/>
          <a:ln w="9525">
            <a:noFill/>
            <a:miter lim="800000"/>
            <a:headEnd/>
            <a:tailEnd/>
          </a:ln>
        </p:spPr>
        <p:txBody>
          <a:bodyPr>
            <a:spAutoFit/>
          </a:bodyPr>
          <a:lstStyle/>
          <a:p>
            <a:r>
              <a:rPr lang="en-US" dirty="0" smtClean="0">
                <a:solidFill>
                  <a:srgbClr val="3366FF"/>
                </a:solidFill>
                <a:latin typeface="Calibri" pitchFamily="34" charset="0"/>
              </a:rPr>
              <a:t>BACK</a:t>
            </a:r>
            <a:endParaRPr lang="en-US" dirty="0">
              <a:solidFill>
                <a:srgbClr val="3366FF"/>
              </a:solidFill>
              <a:latin typeface="Calibri" pitchFamily="34" charset="0"/>
            </a:endParaRPr>
          </a:p>
        </p:txBody>
      </p:sp>
    </p:spTree>
    <p:extLst>
      <p:ext uri="{BB962C8B-B14F-4D97-AF65-F5344CB8AC3E}">
        <p14:creationId xmlns:p14="http://schemas.microsoft.com/office/powerpoint/2010/main" val="66476842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3">
            <a:lumMod val="40000"/>
            <a:lumOff val="60000"/>
          </a:schemeClr>
        </a:solidFill>
        <a:effectLst/>
      </p:bgPr>
    </p:bg>
    <p:spTree>
      <p:nvGrpSpPr>
        <p:cNvPr id="1" name=""/>
        <p:cNvGrpSpPr/>
        <p:nvPr/>
      </p:nvGrpSpPr>
      <p:grpSpPr>
        <a:xfrm>
          <a:off x="0" y="0"/>
          <a:ext cx="0" cy="0"/>
          <a:chOff x="0" y="0"/>
          <a:chExt cx="0" cy="0"/>
        </a:xfrm>
      </p:grpSpPr>
      <p:sp>
        <p:nvSpPr>
          <p:cNvPr id="9" name="TextBox 8"/>
          <p:cNvSpPr txBox="1"/>
          <p:nvPr/>
        </p:nvSpPr>
        <p:spPr>
          <a:xfrm>
            <a:off x="2543507" y="112316"/>
            <a:ext cx="3994904" cy="523220"/>
          </a:xfrm>
          <a:prstGeom prst="rect">
            <a:avLst/>
          </a:prstGeom>
          <a:noFill/>
        </p:spPr>
        <p:txBody>
          <a:bodyPr wrap="none" rtlCol="0">
            <a:spAutoFit/>
          </a:bodyPr>
          <a:lstStyle/>
          <a:p>
            <a:r>
              <a:rPr lang="en-US" sz="2800" b="1" u="sng" dirty="0" smtClean="0"/>
              <a:t>Evidence 2:  Horn Growth</a:t>
            </a:r>
            <a:endParaRPr lang="en-US" sz="2800" b="1" u="sng" dirty="0"/>
          </a:p>
        </p:txBody>
      </p:sp>
      <p:sp>
        <p:nvSpPr>
          <p:cNvPr id="10" name="TextBox 9"/>
          <p:cNvSpPr txBox="1"/>
          <p:nvPr/>
        </p:nvSpPr>
        <p:spPr>
          <a:xfrm>
            <a:off x="508592" y="769932"/>
            <a:ext cx="8099181" cy="2215991"/>
          </a:xfrm>
          <a:prstGeom prst="rect">
            <a:avLst/>
          </a:prstGeom>
          <a:noFill/>
          <a:ln>
            <a:solidFill>
              <a:schemeClr val="tx1"/>
            </a:solidFill>
          </a:ln>
        </p:spPr>
        <p:txBody>
          <a:bodyPr wrap="square" rtlCol="0">
            <a:spAutoFit/>
          </a:bodyPr>
          <a:lstStyle/>
          <a:p>
            <a:r>
              <a:rPr lang="en-US" sz="2300" dirty="0" smtClean="0"/>
              <a:t>The Colorado Division of Wildlife tags sheep and then follows these sheep from year to year. They catch the sheep each year to measure the horn length and other things, and then they let the sheep go. They studied changes in horn length of 298 male sheep during the last 8 years. The table on the next page shows the data from a male sheep that was exactly average.  </a:t>
            </a:r>
            <a:endParaRPr lang="en-US" sz="2300" dirty="0"/>
          </a:p>
        </p:txBody>
      </p:sp>
      <p:pic>
        <p:nvPicPr>
          <p:cNvPr id="14" name="Picture 13"/>
          <p:cNvPicPr>
            <a:picLocks noChangeAspect="1"/>
          </p:cNvPicPr>
          <p:nvPr/>
        </p:nvPicPr>
        <p:blipFill>
          <a:blip r:embed="rId2"/>
          <a:srcRect b="4492"/>
          <a:stretch>
            <a:fillRect/>
          </a:stretch>
        </p:blipFill>
        <p:spPr>
          <a:xfrm>
            <a:off x="2673097" y="3377357"/>
            <a:ext cx="3798545" cy="2849083"/>
          </a:xfrm>
          <a:prstGeom prst="rect">
            <a:avLst/>
          </a:prstGeom>
        </p:spPr>
      </p:pic>
      <p:sp>
        <p:nvSpPr>
          <p:cNvPr id="15" name="TextBox 14">
            <a:hlinkClick r:id="" action="ppaction://hlinkshowjump?jump=nextslide"/>
          </p:cNvPr>
          <p:cNvSpPr txBox="1"/>
          <p:nvPr/>
        </p:nvSpPr>
        <p:spPr>
          <a:xfrm>
            <a:off x="8296406" y="6309006"/>
            <a:ext cx="684803" cy="369332"/>
          </a:xfrm>
          <a:prstGeom prst="rect">
            <a:avLst/>
          </a:prstGeom>
          <a:noFill/>
        </p:spPr>
        <p:txBody>
          <a:bodyPr wrap="none" rtlCol="0">
            <a:spAutoFit/>
          </a:bodyPr>
          <a:lstStyle/>
          <a:p>
            <a:r>
              <a:rPr lang="en-US" dirty="0" smtClean="0">
                <a:solidFill>
                  <a:srgbClr val="3366FF"/>
                </a:solidFill>
              </a:rPr>
              <a:t>NEXT</a:t>
            </a:r>
            <a:endParaRPr lang="en-US" dirty="0">
              <a:solidFill>
                <a:srgbClr val="3366FF"/>
              </a:solidFill>
            </a:endParaRPr>
          </a:p>
        </p:txBody>
      </p:sp>
      <p:sp>
        <p:nvSpPr>
          <p:cNvPr id="2" name="TextBox 1">
            <a:hlinkClick r:id="rId3" action="ppaction://hlinksldjump"/>
          </p:cNvPr>
          <p:cNvSpPr txBox="1"/>
          <p:nvPr/>
        </p:nvSpPr>
        <p:spPr>
          <a:xfrm>
            <a:off x="234697" y="6226440"/>
            <a:ext cx="1019868" cy="369332"/>
          </a:xfrm>
          <a:prstGeom prst="rect">
            <a:avLst/>
          </a:prstGeom>
          <a:noFill/>
        </p:spPr>
        <p:txBody>
          <a:bodyPr wrap="square" rtlCol="0">
            <a:spAutoFit/>
          </a:bodyPr>
          <a:lstStyle/>
          <a:p>
            <a:r>
              <a:rPr lang="en-US" b="1" dirty="0" smtClean="0">
                <a:solidFill>
                  <a:srgbClr val="3366FF"/>
                </a:solidFill>
              </a:rPr>
              <a:t>HOME</a:t>
            </a:r>
            <a:endParaRPr lang="en-US" b="1" dirty="0">
              <a:solidFill>
                <a:srgbClr val="3366FF"/>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3">
            <a:lumMod val="40000"/>
            <a:lumOff val="60000"/>
          </a:schemeClr>
        </a:solidFill>
        <a:effectLst/>
      </p:bgPr>
    </p:bg>
    <p:spTree>
      <p:nvGrpSpPr>
        <p:cNvPr id="1" name=""/>
        <p:cNvGrpSpPr/>
        <p:nvPr/>
      </p:nvGrpSpPr>
      <p:grpSpPr>
        <a:xfrm>
          <a:off x="0" y="0"/>
          <a:ext cx="0" cy="0"/>
          <a:chOff x="0" y="0"/>
          <a:chExt cx="0" cy="0"/>
        </a:xfrm>
      </p:grpSpPr>
      <p:sp>
        <p:nvSpPr>
          <p:cNvPr id="9" name="TextBox 8"/>
          <p:cNvSpPr txBox="1"/>
          <p:nvPr/>
        </p:nvSpPr>
        <p:spPr>
          <a:xfrm>
            <a:off x="2543507" y="112316"/>
            <a:ext cx="3994904" cy="523220"/>
          </a:xfrm>
          <a:prstGeom prst="rect">
            <a:avLst/>
          </a:prstGeom>
          <a:noFill/>
        </p:spPr>
        <p:txBody>
          <a:bodyPr wrap="none" rtlCol="0">
            <a:spAutoFit/>
          </a:bodyPr>
          <a:lstStyle/>
          <a:p>
            <a:r>
              <a:rPr lang="en-US" sz="2800" b="1" u="sng" dirty="0" smtClean="0">
                <a:solidFill>
                  <a:prstClr val="black"/>
                </a:solidFill>
              </a:rPr>
              <a:t>Evidence 2:  Horn Growth</a:t>
            </a:r>
            <a:endParaRPr lang="en-US" sz="2800" b="1" u="sng" dirty="0">
              <a:solidFill>
                <a:prstClr val="black"/>
              </a:solidFill>
            </a:endParaRPr>
          </a:p>
        </p:txBody>
      </p:sp>
      <p:graphicFrame>
        <p:nvGraphicFramePr>
          <p:cNvPr id="11" name="Table 10"/>
          <p:cNvGraphicFramePr>
            <a:graphicFrameLocks noGrp="1"/>
          </p:cNvGraphicFramePr>
          <p:nvPr>
            <p:extLst>
              <p:ext uri="{D42A27DB-BD31-4B8C-83A1-F6EECF244321}">
                <p14:modId xmlns:p14="http://schemas.microsoft.com/office/powerpoint/2010/main" val="3285013494"/>
              </p:ext>
            </p:extLst>
          </p:nvPr>
        </p:nvGraphicFramePr>
        <p:xfrm>
          <a:off x="543570" y="1159873"/>
          <a:ext cx="3999874" cy="3103517"/>
        </p:xfrm>
        <a:graphic>
          <a:graphicData uri="http://schemas.openxmlformats.org/drawingml/2006/table">
            <a:tbl>
              <a:tblPr firstRow="1" bandRow="1">
                <a:tableStyleId>{F5AB1C69-6EDB-4FF4-983F-18BD219EF322}</a:tableStyleId>
              </a:tblPr>
              <a:tblGrid>
                <a:gridCol w="870921"/>
                <a:gridCol w="3128953"/>
              </a:tblGrid>
              <a:tr h="408278">
                <a:tc>
                  <a:txBody>
                    <a:bodyPr/>
                    <a:lstStyle/>
                    <a:p>
                      <a:pPr algn="ctr"/>
                      <a:r>
                        <a:rPr lang="en-US" dirty="0" smtClean="0"/>
                        <a:t>Age</a:t>
                      </a:r>
                      <a:endParaRPr lang="en-US" dirty="0"/>
                    </a:p>
                  </a:txBody>
                  <a:tcPr/>
                </a:tc>
                <a:tc>
                  <a:txBody>
                    <a:bodyPr/>
                    <a:lstStyle/>
                    <a:p>
                      <a:pPr algn="ctr"/>
                      <a:r>
                        <a:rPr lang="en-US" dirty="0" smtClean="0"/>
                        <a:t>Horn Length</a:t>
                      </a:r>
                      <a:r>
                        <a:rPr lang="en-US" baseline="0" dirty="0" smtClean="0"/>
                        <a:t> (inches)</a:t>
                      </a:r>
                      <a:endParaRPr lang="en-US" dirty="0"/>
                    </a:p>
                  </a:txBody>
                  <a:tcPr/>
                </a:tc>
              </a:tr>
              <a:tr h="306369">
                <a:tc>
                  <a:txBody>
                    <a:bodyPr/>
                    <a:lstStyle/>
                    <a:p>
                      <a:pPr algn="ctr"/>
                      <a:r>
                        <a:rPr lang="en-US" sz="1600" dirty="0" smtClean="0"/>
                        <a:t>2</a:t>
                      </a:r>
                      <a:endParaRPr lang="en-US" sz="1600" dirty="0"/>
                    </a:p>
                  </a:txBody>
                  <a:tcPr/>
                </a:tc>
                <a:tc>
                  <a:txBody>
                    <a:bodyPr/>
                    <a:lstStyle/>
                    <a:p>
                      <a:pPr algn="ctr"/>
                      <a:r>
                        <a:rPr lang="en-US" sz="1600" dirty="0" smtClean="0"/>
                        <a:t>10</a:t>
                      </a:r>
                      <a:endParaRPr lang="en-US" sz="1600" dirty="0"/>
                    </a:p>
                  </a:txBody>
                  <a:tcPr/>
                </a:tc>
              </a:tr>
              <a:tr h="348279">
                <a:tc>
                  <a:txBody>
                    <a:bodyPr/>
                    <a:lstStyle/>
                    <a:p>
                      <a:pPr algn="ctr"/>
                      <a:r>
                        <a:rPr lang="en-US" sz="1600" dirty="0" smtClean="0"/>
                        <a:t>3</a:t>
                      </a:r>
                      <a:endParaRPr lang="en-US" sz="1600" dirty="0"/>
                    </a:p>
                  </a:txBody>
                  <a:tcPr/>
                </a:tc>
                <a:tc>
                  <a:txBody>
                    <a:bodyPr/>
                    <a:lstStyle/>
                    <a:p>
                      <a:pPr algn="ctr"/>
                      <a:r>
                        <a:rPr lang="en-US" sz="1600" dirty="0" smtClean="0"/>
                        <a:t>15</a:t>
                      </a:r>
                      <a:endParaRPr lang="en-US" sz="1600" dirty="0"/>
                    </a:p>
                  </a:txBody>
                  <a:tcPr/>
                </a:tc>
              </a:tr>
              <a:tr h="331470">
                <a:tc>
                  <a:txBody>
                    <a:bodyPr/>
                    <a:lstStyle/>
                    <a:p>
                      <a:pPr algn="ctr"/>
                      <a:r>
                        <a:rPr lang="en-US" sz="1600" dirty="0" smtClean="0"/>
                        <a:t>4</a:t>
                      </a:r>
                      <a:endParaRPr lang="en-US" sz="1600" dirty="0"/>
                    </a:p>
                  </a:txBody>
                  <a:tcPr/>
                </a:tc>
                <a:tc>
                  <a:txBody>
                    <a:bodyPr/>
                    <a:lstStyle/>
                    <a:p>
                      <a:pPr algn="ctr"/>
                      <a:r>
                        <a:rPr lang="en-US" sz="1600" dirty="0" smtClean="0"/>
                        <a:t>19</a:t>
                      </a:r>
                      <a:endParaRPr lang="en-US" sz="1600" dirty="0"/>
                    </a:p>
                  </a:txBody>
                  <a:tcPr/>
                </a:tc>
              </a:tr>
              <a:tr h="270510">
                <a:tc>
                  <a:txBody>
                    <a:bodyPr/>
                    <a:lstStyle/>
                    <a:p>
                      <a:pPr algn="ctr"/>
                      <a:r>
                        <a:rPr lang="en-US" sz="1600" dirty="0" smtClean="0"/>
                        <a:t>5</a:t>
                      </a:r>
                      <a:endParaRPr lang="en-US" sz="1600" dirty="0"/>
                    </a:p>
                  </a:txBody>
                  <a:tcPr/>
                </a:tc>
                <a:tc>
                  <a:txBody>
                    <a:bodyPr/>
                    <a:lstStyle/>
                    <a:p>
                      <a:pPr algn="ctr"/>
                      <a:r>
                        <a:rPr lang="en-US" sz="1600" dirty="0" smtClean="0"/>
                        <a:t>21</a:t>
                      </a:r>
                      <a:endParaRPr lang="en-US" sz="1600" dirty="0"/>
                    </a:p>
                  </a:txBody>
                  <a:tcPr/>
                </a:tc>
              </a:tr>
              <a:tr h="300990">
                <a:tc>
                  <a:txBody>
                    <a:bodyPr/>
                    <a:lstStyle/>
                    <a:p>
                      <a:pPr algn="ctr"/>
                      <a:r>
                        <a:rPr lang="en-US" sz="1600" dirty="0" smtClean="0"/>
                        <a:t>6</a:t>
                      </a:r>
                      <a:endParaRPr lang="en-US" sz="1600" dirty="0"/>
                    </a:p>
                  </a:txBody>
                  <a:tcPr/>
                </a:tc>
                <a:tc>
                  <a:txBody>
                    <a:bodyPr/>
                    <a:lstStyle/>
                    <a:p>
                      <a:pPr algn="ctr"/>
                      <a:r>
                        <a:rPr lang="en-US" sz="1600" dirty="0" smtClean="0"/>
                        <a:t>23</a:t>
                      </a:r>
                      <a:endParaRPr lang="en-US" sz="1600" dirty="0"/>
                    </a:p>
                  </a:txBody>
                  <a:tcPr/>
                </a:tc>
              </a:tr>
              <a:tr h="308610">
                <a:tc>
                  <a:txBody>
                    <a:bodyPr/>
                    <a:lstStyle/>
                    <a:p>
                      <a:pPr algn="ctr"/>
                      <a:r>
                        <a:rPr lang="en-US" sz="1600" dirty="0" smtClean="0"/>
                        <a:t>7</a:t>
                      </a:r>
                      <a:endParaRPr lang="en-US" sz="1600" dirty="0"/>
                    </a:p>
                  </a:txBody>
                  <a:tcPr/>
                </a:tc>
                <a:tc>
                  <a:txBody>
                    <a:bodyPr/>
                    <a:lstStyle/>
                    <a:p>
                      <a:pPr algn="ctr"/>
                      <a:r>
                        <a:rPr lang="en-US" sz="1600" dirty="0" smtClean="0"/>
                        <a:t>24</a:t>
                      </a:r>
                      <a:endParaRPr lang="en-US" sz="1600" dirty="0"/>
                    </a:p>
                  </a:txBody>
                  <a:tcPr/>
                </a:tc>
              </a:tr>
              <a:tr h="316230">
                <a:tc>
                  <a:txBody>
                    <a:bodyPr/>
                    <a:lstStyle/>
                    <a:p>
                      <a:pPr algn="ctr"/>
                      <a:r>
                        <a:rPr lang="en-US" sz="1600" dirty="0" smtClean="0"/>
                        <a:t>8</a:t>
                      </a:r>
                      <a:endParaRPr lang="en-US" sz="1600" dirty="0"/>
                    </a:p>
                  </a:txBody>
                  <a:tcPr/>
                </a:tc>
                <a:tc>
                  <a:txBody>
                    <a:bodyPr/>
                    <a:lstStyle/>
                    <a:p>
                      <a:pPr algn="ctr"/>
                      <a:r>
                        <a:rPr lang="en-US" sz="1600" dirty="0" smtClean="0"/>
                        <a:t>25</a:t>
                      </a:r>
                      <a:endParaRPr lang="en-US" sz="1600" dirty="0"/>
                    </a:p>
                  </a:txBody>
                  <a:tcPr/>
                </a:tc>
              </a:tr>
              <a:tr h="300990">
                <a:tc>
                  <a:txBody>
                    <a:bodyPr/>
                    <a:lstStyle/>
                    <a:p>
                      <a:pPr algn="ctr"/>
                      <a:r>
                        <a:rPr lang="en-US" sz="1600" dirty="0" smtClean="0"/>
                        <a:t>9</a:t>
                      </a:r>
                      <a:endParaRPr lang="en-US" sz="1600" dirty="0"/>
                    </a:p>
                  </a:txBody>
                  <a:tcPr/>
                </a:tc>
                <a:tc>
                  <a:txBody>
                    <a:bodyPr/>
                    <a:lstStyle/>
                    <a:p>
                      <a:pPr algn="ctr"/>
                      <a:r>
                        <a:rPr lang="en-US" sz="1600" dirty="0" smtClean="0"/>
                        <a:t>26</a:t>
                      </a:r>
                      <a:endParaRPr lang="en-US" sz="1600" dirty="0"/>
                    </a:p>
                  </a:txBody>
                  <a:tcPr/>
                </a:tc>
              </a:tr>
            </a:tbl>
          </a:graphicData>
        </a:graphic>
      </p:graphicFrame>
      <p:sp>
        <p:nvSpPr>
          <p:cNvPr id="12" name="TextBox 11"/>
          <p:cNvSpPr txBox="1"/>
          <p:nvPr/>
        </p:nvSpPr>
        <p:spPr>
          <a:xfrm>
            <a:off x="1156378" y="4570777"/>
            <a:ext cx="6934672" cy="2215991"/>
          </a:xfrm>
          <a:prstGeom prst="rect">
            <a:avLst/>
          </a:prstGeom>
          <a:noFill/>
        </p:spPr>
        <p:txBody>
          <a:bodyPr wrap="square" rtlCol="0">
            <a:spAutoFit/>
          </a:bodyPr>
          <a:lstStyle/>
          <a:p>
            <a:r>
              <a:rPr lang="en-US" sz="2300" dirty="0" smtClean="0">
                <a:solidFill>
                  <a:prstClr val="black"/>
                </a:solidFill>
              </a:rPr>
              <a:t>The 298 male sheep varied in how much their horns grew each year. But every single male sheep’s horns got bigger each year. No sheep lost its horns, and no sheep’s horns ever got smaller.  </a:t>
            </a:r>
          </a:p>
          <a:p>
            <a:r>
              <a:rPr lang="en-US" sz="2300" dirty="0" smtClean="0">
                <a:solidFill>
                  <a:prstClr val="black"/>
                </a:solidFill>
              </a:rPr>
              <a:t>        What should the Colorado Division of Wildlife conclude from the data they collected?</a:t>
            </a:r>
            <a:endParaRPr lang="en-US" sz="2300" dirty="0">
              <a:solidFill>
                <a:prstClr val="black"/>
              </a:solidFill>
            </a:endParaRPr>
          </a:p>
        </p:txBody>
      </p:sp>
      <p:sp>
        <p:nvSpPr>
          <p:cNvPr id="15" name="TextBox 14">
            <a:hlinkClick r:id="rId2" action="ppaction://hlinksldjump"/>
          </p:cNvPr>
          <p:cNvSpPr txBox="1"/>
          <p:nvPr/>
        </p:nvSpPr>
        <p:spPr>
          <a:xfrm>
            <a:off x="202145" y="6232770"/>
            <a:ext cx="682849" cy="369332"/>
          </a:xfrm>
          <a:prstGeom prst="rect">
            <a:avLst/>
          </a:prstGeom>
          <a:noFill/>
        </p:spPr>
        <p:txBody>
          <a:bodyPr wrap="none" rtlCol="0">
            <a:spAutoFit/>
          </a:bodyPr>
          <a:lstStyle/>
          <a:p>
            <a:r>
              <a:rPr lang="en-US" dirty="0" smtClean="0">
                <a:solidFill>
                  <a:srgbClr val="3366FF"/>
                </a:solidFill>
              </a:rPr>
              <a:t>BACK </a:t>
            </a:r>
            <a:endParaRPr lang="en-US" dirty="0">
              <a:solidFill>
                <a:srgbClr val="3366FF"/>
              </a:solidFill>
            </a:endParaRPr>
          </a:p>
        </p:txBody>
      </p:sp>
      <p:pic>
        <p:nvPicPr>
          <p:cNvPr id="1026" name="Picture 2" descr="http://orgs.usd.edu/esci/age/_images/natural_clocks/antlers/rams.jpg"/>
          <p:cNvPicPr>
            <a:picLocks noChangeAspect="1" noChangeArrowheads="1"/>
          </p:cNvPicPr>
          <p:nvPr/>
        </p:nvPicPr>
        <p:blipFill>
          <a:blip r:embed="rId3"/>
          <a:srcRect/>
          <a:stretch>
            <a:fillRect/>
          </a:stretch>
        </p:blipFill>
        <p:spPr bwMode="auto">
          <a:xfrm>
            <a:off x="4972048" y="1408971"/>
            <a:ext cx="4007205" cy="3012788"/>
          </a:xfrm>
          <a:prstGeom prst="rect">
            <a:avLst/>
          </a:prstGeom>
          <a:noFill/>
        </p:spPr>
      </p:pic>
      <p:sp>
        <p:nvSpPr>
          <p:cNvPr id="10" name="TextBox 9">
            <a:hlinkClick r:id="rId4" action="ppaction://hlinksldjump"/>
          </p:cNvPr>
          <p:cNvSpPr txBox="1"/>
          <p:nvPr/>
        </p:nvSpPr>
        <p:spPr>
          <a:xfrm>
            <a:off x="8124132" y="6226440"/>
            <a:ext cx="1019868" cy="369332"/>
          </a:xfrm>
          <a:prstGeom prst="rect">
            <a:avLst/>
          </a:prstGeom>
          <a:noFill/>
        </p:spPr>
        <p:txBody>
          <a:bodyPr wrap="square" rtlCol="0">
            <a:spAutoFit/>
          </a:bodyPr>
          <a:lstStyle/>
          <a:p>
            <a:r>
              <a:rPr lang="en-US" b="1" dirty="0" smtClean="0">
                <a:solidFill>
                  <a:srgbClr val="3366FF"/>
                </a:solidFill>
              </a:rPr>
              <a:t>HOME</a:t>
            </a:r>
            <a:endParaRPr lang="en-US" b="1" dirty="0">
              <a:solidFill>
                <a:srgbClr val="3366FF"/>
              </a:solidFill>
            </a:endParaRPr>
          </a:p>
        </p:txBody>
      </p:sp>
      <p:sp>
        <p:nvSpPr>
          <p:cNvPr id="8" name="TextBox 7"/>
          <p:cNvSpPr txBox="1"/>
          <p:nvPr/>
        </p:nvSpPr>
        <p:spPr>
          <a:xfrm>
            <a:off x="234697" y="621169"/>
            <a:ext cx="4874513" cy="446276"/>
          </a:xfrm>
          <a:prstGeom prst="rect">
            <a:avLst/>
          </a:prstGeom>
          <a:noFill/>
        </p:spPr>
        <p:txBody>
          <a:bodyPr wrap="square" rtlCol="0">
            <a:spAutoFit/>
          </a:bodyPr>
          <a:lstStyle/>
          <a:p>
            <a:r>
              <a:rPr lang="en-US" sz="2300" dirty="0" smtClean="0">
                <a:solidFill>
                  <a:prstClr val="black"/>
                </a:solidFill>
              </a:rPr>
              <a:t>The horn length of an average sheep:</a:t>
            </a:r>
            <a:endParaRPr lang="en-US" sz="2300" dirty="0">
              <a:solidFill>
                <a:prstClr val="black"/>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9" name="TextBox 8"/>
          <p:cNvSpPr txBox="1"/>
          <p:nvPr/>
        </p:nvSpPr>
        <p:spPr>
          <a:xfrm>
            <a:off x="2543507" y="18316"/>
            <a:ext cx="4500025" cy="523220"/>
          </a:xfrm>
          <a:prstGeom prst="rect">
            <a:avLst/>
          </a:prstGeom>
          <a:noFill/>
        </p:spPr>
        <p:txBody>
          <a:bodyPr wrap="none" rtlCol="0">
            <a:spAutoFit/>
          </a:bodyPr>
          <a:lstStyle/>
          <a:p>
            <a:r>
              <a:rPr lang="en-US" sz="2800" b="1" u="sng" dirty="0" smtClean="0"/>
              <a:t>Evidence 3:  Trophy Hunting</a:t>
            </a:r>
            <a:endParaRPr lang="en-US" sz="2800" b="1" u="sng" dirty="0"/>
          </a:p>
        </p:txBody>
      </p:sp>
      <p:sp>
        <p:nvSpPr>
          <p:cNvPr id="10" name="TextBox 9"/>
          <p:cNvSpPr txBox="1"/>
          <p:nvPr/>
        </p:nvSpPr>
        <p:spPr>
          <a:xfrm>
            <a:off x="538649" y="579370"/>
            <a:ext cx="8099181" cy="3108543"/>
          </a:xfrm>
          <a:prstGeom prst="rect">
            <a:avLst/>
          </a:prstGeom>
          <a:noFill/>
          <a:ln>
            <a:solidFill>
              <a:schemeClr val="tx1"/>
            </a:solidFill>
          </a:ln>
        </p:spPr>
        <p:txBody>
          <a:bodyPr wrap="square" rtlCol="0">
            <a:spAutoFit/>
          </a:bodyPr>
          <a:lstStyle/>
          <a:p>
            <a:r>
              <a:rPr lang="en-US" sz="2200" dirty="0" smtClean="0"/>
              <a:t>Mountain sheep hunters hunt for the largest horns they can find to hang on their walls.  They want to be able to display the horns as trophies for others to see.  Hunters often wait all day, even several days, until they find a mountain sheep with the largest horns.  In a 2009 survey of mountain sheep hunters by scientists at the University of Montana, 100% said that they strongly preferred to shoot sheep with big horns. 85% said that they did not ever shoot at sheep with smaller horns.</a:t>
            </a:r>
            <a:r>
              <a:rPr lang="en-US" sz="2000" dirty="0" smtClean="0"/>
              <a:t>  </a:t>
            </a:r>
          </a:p>
          <a:p>
            <a:r>
              <a:rPr lang="en-US" sz="2000" dirty="0" smtClean="0"/>
              <a:t>  </a:t>
            </a:r>
            <a:endParaRPr lang="en-US" sz="2000" dirty="0"/>
          </a:p>
        </p:txBody>
      </p:sp>
      <p:sp>
        <p:nvSpPr>
          <p:cNvPr id="2" name="TextBox 1"/>
          <p:cNvSpPr txBox="1"/>
          <p:nvPr/>
        </p:nvSpPr>
        <p:spPr>
          <a:xfrm>
            <a:off x="5272468" y="3907879"/>
            <a:ext cx="3542127" cy="1938992"/>
          </a:xfrm>
          <a:prstGeom prst="rect">
            <a:avLst/>
          </a:prstGeom>
          <a:noFill/>
        </p:spPr>
        <p:txBody>
          <a:bodyPr wrap="square" rtlCol="0">
            <a:spAutoFit/>
          </a:bodyPr>
          <a:lstStyle/>
          <a:p>
            <a:r>
              <a:rPr lang="en-US" sz="2000" dirty="0" smtClean="0"/>
              <a:t>As a group, take turns asking 1 question to your group members about this evidence. Make sure you all understand the evidence before moving on to the next page. </a:t>
            </a:r>
            <a:endParaRPr lang="en-US" sz="2000" dirty="0"/>
          </a:p>
        </p:txBody>
      </p:sp>
      <p:sp>
        <p:nvSpPr>
          <p:cNvPr id="11" name="TextBox 10">
            <a:hlinkClick r:id="rId2" action="ppaction://hlinksldjump"/>
          </p:cNvPr>
          <p:cNvSpPr txBox="1"/>
          <p:nvPr/>
        </p:nvSpPr>
        <p:spPr>
          <a:xfrm>
            <a:off x="234697" y="6226440"/>
            <a:ext cx="1019868" cy="369332"/>
          </a:xfrm>
          <a:prstGeom prst="rect">
            <a:avLst/>
          </a:prstGeom>
          <a:noFill/>
        </p:spPr>
        <p:txBody>
          <a:bodyPr wrap="square" rtlCol="0">
            <a:spAutoFit/>
          </a:bodyPr>
          <a:lstStyle/>
          <a:p>
            <a:r>
              <a:rPr lang="en-US" b="1" dirty="0" smtClean="0">
                <a:solidFill>
                  <a:srgbClr val="3366FF"/>
                </a:solidFill>
              </a:rPr>
              <a:t>HOME</a:t>
            </a:r>
            <a:endParaRPr lang="en-US" b="1" dirty="0">
              <a:solidFill>
                <a:srgbClr val="3366FF"/>
              </a:solidFill>
            </a:endParaRPr>
          </a:p>
        </p:txBody>
      </p:sp>
      <p:pic>
        <p:nvPicPr>
          <p:cNvPr id="1029" name="Picture 5" descr="http://chronicleoutdoors.com/wp-content/gallery/powder-horn-montana/matzinger-bighorn-sheep.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54565" y="3868018"/>
            <a:ext cx="3758329" cy="2494682"/>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hlinkClick r:id="rId4" action="ppaction://hlinksldjump"/>
          </p:cNvPr>
          <p:cNvSpPr txBox="1"/>
          <p:nvPr/>
        </p:nvSpPr>
        <p:spPr>
          <a:xfrm>
            <a:off x="8296406" y="6417436"/>
            <a:ext cx="684803" cy="369332"/>
          </a:xfrm>
          <a:prstGeom prst="rect">
            <a:avLst/>
          </a:prstGeom>
          <a:noFill/>
        </p:spPr>
        <p:txBody>
          <a:bodyPr wrap="none" rtlCol="0">
            <a:spAutoFit/>
          </a:bodyPr>
          <a:lstStyle/>
          <a:p>
            <a:r>
              <a:rPr lang="en-US" dirty="0" smtClean="0">
                <a:solidFill>
                  <a:srgbClr val="3366FF"/>
                </a:solidFill>
              </a:rPr>
              <a:t>NEXT</a:t>
            </a:r>
            <a:endParaRPr lang="en-US" dirty="0">
              <a:solidFill>
                <a:srgbClr val="3366FF"/>
              </a:solidFill>
            </a:endParaRPr>
          </a:p>
        </p:txBody>
      </p:sp>
    </p:spTree>
    <p:extLst>
      <p:ext uri="{BB962C8B-B14F-4D97-AF65-F5344CB8AC3E}">
        <p14:creationId xmlns:p14="http://schemas.microsoft.com/office/powerpoint/2010/main" val="419226468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9" name="TextBox 8"/>
          <p:cNvSpPr txBox="1"/>
          <p:nvPr/>
        </p:nvSpPr>
        <p:spPr>
          <a:xfrm>
            <a:off x="2543507" y="18316"/>
            <a:ext cx="4500025" cy="523220"/>
          </a:xfrm>
          <a:prstGeom prst="rect">
            <a:avLst/>
          </a:prstGeom>
          <a:noFill/>
        </p:spPr>
        <p:txBody>
          <a:bodyPr wrap="none" rtlCol="0">
            <a:spAutoFit/>
          </a:bodyPr>
          <a:lstStyle/>
          <a:p>
            <a:r>
              <a:rPr lang="en-US" sz="2800" b="1" u="sng" dirty="0" smtClean="0"/>
              <a:t>Evidence 3:  Trophy Hunting</a:t>
            </a:r>
            <a:endParaRPr lang="en-US" sz="2800" b="1" u="sng" dirty="0"/>
          </a:p>
        </p:txBody>
      </p:sp>
      <p:sp>
        <p:nvSpPr>
          <p:cNvPr id="10" name="TextBox 9"/>
          <p:cNvSpPr txBox="1"/>
          <p:nvPr/>
        </p:nvSpPr>
        <p:spPr>
          <a:xfrm>
            <a:off x="480928" y="685274"/>
            <a:ext cx="8215733" cy="2862322"/>
          </a:xfrm>
          <a:prstGeom prst="rect">
            <a:avLst/>
          </a:prstGeom>
          <a:noFill/>
          <a:ln>
            <a:solidFill>
              <a:schemeClr val="tx1"/>
            </a:solidFill>
          </a:ln>
        </p:spPr>
        <p:txBody>
          <a:bodyPr wrap="square" rtlCol="0">
            <a:spAutoFit/>
          </a:bodyPr>
          <a:lstStyle/>
          <a:p>
            <a:r>
              <a:rPr lang="en-US" sz="2000" dirty="0" smtClean="0"/>
              <a:t>Male mountain sheep are hunted at the ages of 5 or older.  Only males can be hunted.</a:t>
            </a:r>
          </a:p>
          <a:p>
            <a:r>
              <a:rPr lang="en-US" sz="2000" dirty="0" smtClean="0"/>
              <a:t>       A </a:t>
            </a:r>
            <a:r>
              <a:rPr lang="en-US" sz="2000" dirty="0"/>
              <a:t>study by biologists from the University of Quebec showed a</a:t>
            </a:r>
            <a:r>
              <a:rPr lang="en-US" sz="2000" dirty="0" smtClean="0"/>
              <a:t>bout most of the male sheep killed by hunters are 5, 6, or 7 years old. The hunters kill sheep with big horns. </a:t>
            </a:r>
          </a:p>
          <a:p>
            <a:r>
              <a:rPr lang="en-US" sz="2000" dirty="0" smtClean="0"/>
              <a:t>      The biologists also found that male sheep produce more offspring when they are 7, 8, and 9 than when they are younger. This is because as the males get older and stronger, they gather a larger number of females in their herds, and so they have more offspring with the many females in their herd.</a:t>
            </a:r>
            <a:endParaRPr lang="en-US" sz="2000" dirty="0"/>
          </a:p>
        </p:txBody>
      </p:sp>
      <p:sp>
        <p:nvSpPr>
          <p:cNvPr id="2" name="TextBox 1"/>
          <p:cNvSpPr txBox="1"/>
          <p:nvPr/>
        </p:nvSpPr>
        <p:spPr>
          <a:xfrm>
            <a:off x="4909848" y="4394691"/>
            <a:ext cx="3542127" cy="1938992"/>
          </a:xfrm>
          <a:prstGeom prst="rect">
            <a:avLst/>
          </a:prstGeom>
          <a:noFill/>
        </p:spPr>
        <p:txBody>
          <a:bodyPr wrap="square" rtlCol="0">
            <a:spAutoFit/>
          </a:bodyPr>
          <a:lstStyle/>
          <a:p>
            <a:r>
              <a:rPr lang="en-US" sz="2000" dirty="0" smtClean="0"/>
              <a:t>As a group, take turns asking 1 question to your group members about this evidence. Make sure you all understand the evidence before moving on to Evidence 4. </a:t>
            </a:r>
            <a:endParaRPr lang="en-US" sz="2000" dirty="0"/>
          </a:p>
        </p:txBody>
      </p:sp>
      <p:sp>
        <p:nvSpPr>
          <p:cNvPr id="11" name="TextBox 10">
            <a:hlinkClick r:id="rId2" action="ppaction://hlinksldjump"/>
          </p:cNvPr>
          <p:cNvSpPr txBox="1"/>
          <p:nvPr/>
        </p:nvSpPr>
        <p:spPr>
          <a:xfrm>
            <a:off x="7942041" y="6333683"/>
            <a:ext cx="1019868" cy="369332"/>
          </a:xfrm>
          <a:prstGeom prst="rect">
            <a:avLst/>
          </a:prstGeom>
          <a:noFill/>
        </p:spPr>
        <p:txBody>
          <a:bodyPr wrap="square" rtlCol="0">
            <a:spAutoFit/>
          </a:bodyPr>
          <a:lstStyle/>
          <a:p>
            <a:r>
              <a:rPr lang="en-US" b="1" dirty="0" smtClean="0">
                <a:solidFill>
                  <a:srgbClr val="3366FF"/>
                </a:solidFill>
              </a:rPr>
              <a:t>HOME</a:t>
            </a:r>
            <a:endParaRPr lang="en-US" b="1" dirty="0">
              <a:solidFill>
                <a:srgbClr val="3366FF"/>
              </a:solidFill>
            </a:endParaRPr>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50124" y="3737948"/>
            <a:ext cx="2663106" cy="28567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a:hlinkClick r:id="rId4" action="ppaction://hlinksldjump"/>
          </p:cNvPr>
          <p:cNvSpPr txBox="1"/>
          <p:nvPr/>
        </p:nvSpPr>
        <p:spPr>
          <a:xfrm>
            <a:off x="197224" y="6333683"/>
            <a:ext cx="682849" cy="369332"/>
          </a:xfrm>
          <a:prstGeom prst="rect">
            <a:avLst/>
          </a:prstGeom>
          <a:noFill/>
        </p:spPr>
        <p:txBody>
          <a:bodyPr wrap="none" rtlCol="0">
            <a:spAutoFit/>
          </a:bodyPr>
          <a:lstStyle/>
          <a:p>
            <a:r>
              <a:rPr lang="en-US" dirty="0" smtClean="0">
                <a:solidFill>
                  <a:srgbClr val="3366FF"/>
                </a:solidFill>
              </a:rPr>
              <a:t>BACK </a:t>
            </a:r>
            <a:endParaRPr lang="en-US" dirty="0">
              <a:solidFill>
                <a:srgbClr val="3366FF"/>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4">
            <a:lumMod val="40000"/>
            <a:lumOff val="60000"/>
          </a:schemeClr>
        </a:solidFill>
        <a:effectLst/>
      </p:bgPr>
    </p:bg>
    <p:spTree>
      <p:nvGrpSpPr>
        <p:cNvPr id="1" name=""/>
        <p:cNvGrpSpPr/>
        <p:nvPr/>
      </p:nvGrpSpPr>
      <p:grpSpPr>
        <a:xfrm>
          <a:off x="0" y="0"/>
          <a:ext cx="0" cy="0"/>
          <a:chOff x="0" y="0"/>
          <a:chExt cx="0" cy="0"/>
        </a:xfrm>
      </p:grpSpPr>
      <p:sp>
        <p:nvSpPr>
          <p:cNvPr id="9" name="TextBox 8"/>
          <p:cNvSpPr txBox="1"/>
          <p:nvPr/>
        </p:nvSpPr>
        <p:spPr>
          <a:xfrm>
            <a:off x="2543507" y="112316"/>
            <a:ext cx="3331636" cy="523220"/>
          </a:xfrm>
          <a:prstGeom prst="rect">
            <a:avLst/>
          </a:prstGeom>
          <a:noFill/>
        </p:spPr>
        <p:txBody>
          <a:bodyPr wrap="none" rtlCol="0">
            <a:spAutoFit/>
          </a:bodyPr>
          <a:lstStyle/>
          <a:p>
            <a:r>
              <a:rPr lang="en-US" sz="2800" b="1" u="sng" dirty="0" smtClean="0"/>
              <a:t>Evidence 4: Offspring</a:t>
            </a:r>
            <a:endParaRPr lang="en-US" sz="2800" b="1" u="sng" dirty="0"/>
          </a:p>
        </p:txBody>
      </p:sp>
      <p:sp>
        <p:nvSpPr>
          <p:cNvPr id="10" name="TextBox 9"/>
          <p:cNvSpPr txBox="1"/>
          <p:nvPr/>
        </p:nvSpPr>
        <p:spPr>
          <a:xfrm>
            <a:off x="538650" y="635536"/>
            <a:ext cx="8295861" cy="4370427"/>
          </a:xfrm>
          <a:prstGeom prst="rect">
            <a:avLst/>
          </a:prstGeom>
          <a:noFill/>
          <a:ln>
            <a:solidFill>
              <a:schemeClr val="tx1"/>
            </a:solidFill>
          </a:ln>
        </p:spPr>
        <p:txBody>
          <a:bodyPr wrap="square" rtlCol="0">
            <a:spAutoFit/>
          </a:bodyPr>
          <a:lstStyle/>
          <a:p>
            <a:r>
              <a:rPr lang="en-US" sz="2300" dirty="0" smtClean="0"/>
              <a:t>Scientists wanted to know if mountain sheep with big horns produced offspring with big horns, on average.</a:t>
            </a:r>
          </a:p>
          <a:p>
            <a:endParaRPr lang="en-US" sz="1600" dirty="0" smtClean="0"/>
          </a:p>
          <a:p>
            <a:r>
              <a:rPr lang="en-US" sz="2300" dirty="0" smtClean="0"/>
              <a:t>Scientists studied 370 sheep in Montana and Wyoming.</a:t>
            </a:r>
          </a:p>
          <a:p>
            <a:r>
              <a:rPr lang="en-US" sz="2300" dirty="0" smtClean="0"/>
              <a:t>Here is what they found:</a:t>
            </a:r>
          </a:p>
          <a:p>
            <a:endParaRPr lang="en-US" sz="1600" dirty="0" smtClean="0"/>
          </a:p>
          <a:p>
            <a:r>
              <a:rPr lang="en-US" sz="2300" dirty="0" smtClean="0"/>
              <a:t>On average, male sheep with bigger horns have offspring with bigger horns.  There is variation in the horn size of their offspring, but the average horn size of their offspring is bigger.</a:t>
            </a:r>
          </a:p>
          <a:p>
            <a:endParaRPr lang="en-US" sz="1600" dirty="0"/>
          </a:p>
          <a:p>
            <a:r>
              <a:rPr lang="en-US" sz="2300" dirty="0"/>
              <a:t>On average, male sheep with </a:t>
            </a:r>
            <a:r>
              <a:rPr lang="en-US" sz="2300" dirty="0" smtClean="0"/>
              <a:t>smaller horns </a:t>
            </a:r>
            <a:r>
              <a:rPr lang="en-US" sz="2300" dirty="0"/>
              <a:t>have offspring with </a:t>
            </a:r>
            <a:r>
              <a:rPr lang="en-US" sz="2300" dirty="0" smtClean="0"/>
              <a:t>smaller horns</a:t>
            </a:r>
            <a:r>
              <a:rPr lang="en-US" sz="2300" dirty="0"/>
              <a:t>.  There is variation in the horn size of </a:t>
            </a:r>
            <a:r>
              <a:rPr lang="en-US" sz="2300" dirty="0" smtClean="0"/>
              <a:t>their </a:t>
            </a:r>
            <a:r>
              <a:rPr lang="en-US" sz="2300" dirty="0"/>
              <a:t>offspring, but the average horn size of </a:t>
            </a:r>
            <a:r>
              <a:rPr lang="en-US" sz="2300" dirty="0" smtClean="0"/>
              <a:t>their </a:t>
            </a:r>
            <a:r>
              <a:rPr lang="en-US" sz="2300" dirty="0"/>
              <a:t>offspring is </a:t>
            </a:r>
            <a:r>
              <a:rPr lang="en-US" sz="2300" dirty="0" smtClean="0"/>
              <a:t>smaller. </a:t>
            </a:r>
            <a:endParaRPr lang="en-US" sz="2300" dirty="0"/>
          </a:p>
        </p:txBody>
      </p:sp>
      <p:sp>
        <p:nvSpPr>
          <p:cNvPr id="2" name="TextBox 1"/>
          <p:cNvSpPr txBox="1"/>
          <p:nvPr/>
        </p:nvSpPr>
        <p:spPr>
          <a:xfrm>
            <a:off x="913819" y="5252185"/>
            <a:ext cx="7279577" cy="1015663"/>
          </a:xfrm>
          <a:prstGeom prst="rect">
            <a:avLst/>
          </a:prstGeom>
          <a:noFill/>
          <a:ln>
            <a:solidFill>
              <a:schemeClr val="tx1"/>
            </a:solidFill>
          </a:ln>
        </p:spPr>
        <p:txBody>
          <a:bodyPr wrap="square" rtlCol="0">
            <a:spAutoFit/>
          </a:bodyPr>
          <a:lstStyle/>
          <a:p>
            <a:pPr algn="ctr"/>
            <a:r>
              <a:rPr lang="en-US" sz="2000" dirty="0"/>
              <a:t>As a group, take turns asking 1 question to your group members about this evidence. Make sure you all understand the evidence before moving on to Evidence </a:t>
            </a:r>
            <a:r>
              <a:rPr lang="en-US" sz="2000" dirty="0" smtClean="0"/>
              <a:t>5. </a:t>
            </a:r>
            <a:endParaRPr lang="en-US" sz="2000" dirty="0"/>
          </a:p>
        </p:txBody>
      </p:sp>
      <p:sp>
        <p:nvSpPr>
          <p:cNvPr id="6" name="TextBox 5">
            <a:hlinkClick r:id="rId2" action="ppaction://hlinksldjump"/>
          </p:cNvPr>
          <p:cNvSpPr txBox="1"/>
          <p:nvPr/>
        </p:nvSpPr>
        <p:spPr>
          <a:xfrm>
            <a:off x="8038163" y="6411106"/>
            <a:ext cx="1019868" cy="369332"/>
          </a:xfrm>
          <a:prstGeom prst="rect">
            <a:avLst/>
          </a:prstGeom>
          <a:noFill/>
        </p:spPr>
        <p:txBody>
          <a:bodyPr wrap="square" rtlCol="0">
            <a:spAutoFit/>
          </a:bodyPr>
          <a:lstStyle/>
          <a:p>
            <a:r>
              <a:rPr lang="en-US" b="1" dirty="0" smtClean="0">
                <a:solidFill>
                  <a:srgbClr val="3366FF"/>
                </a:solidFill>
              </a:rPr>
              <a:t>HOME</a:t>
            </a:r>
            <a:endParaRPr lang="en-US" b="1" dirty="0">
              <a:solidFill>
                <a:srgbClr val="3366FF"/>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Content Placeholder 2"/>
          <p:cNvSpPr>
            <a:spLocks noGrp="1"/>
          </p:cNvSpPr>
          <p:nvPr>
            <p:ph idx="1"/>
          </p:nvPr>
        </p:nvSpPr>
        <p:spPr>
          <a:xfrm>
            <a:off x="609600" y="1447800"/>
            <a:ext cx="7924800" cy="838200"/>
          </a:xfrm>
        </p:spPr>
        <p:txBody>
          <a:bodyPr/>
          <a:lstStyle/>
          <a:p>
            <a:pPr marL="0" eaLnBrk="1" hangingPunct="1">
              <a:spcBef>
                <a:spcPct val="0"/>
              </a:spcBef>
              <a:buFont typeface="Arial" pitchFamily="34" charset="0"/>
              <a:buNone/>
            </a:pPr>
            <a:endParaRPr lang="en-US" sz="2000" dirty="0" smtClean="0">
              <a:latin typeface="Cambria" pitchFamily="18" charset="0"/>
            </a:endParaRPr>
          </a:p>
          <a:p>
            <a:pPr marL="0" eaLnBrk="1" hangingPunct="1">
              <a:spcBef>
                <a:spcPct val="0"/>
              </a:spcBef>
              <a:buFont typeface="Arial" pitchFamily="34" charset="0"/>
              <a:buNone/>
            </a:pPr>
            <a:r>
              <a:rPr lang="en-US" sz="2000" dirty="0" smtClean="0">
                <a:latin typeface="Cambria" pitchFamily="18" charset="0"/>
              </a:rPr>
              <a:t>September 30, </a:t>
            </a:r>
            <a:r>
              <a:rPr lang="en-US" sz="2000" dirty="0" smtClean="0">
                <a:latin typeface="Cambria" pitchFamily="18" charset="0"/>
              </a:rPr>
              <a:t>2011:  9:15 </a:t>
            </a:r>
            <a:r>
              <a:rPr lang="en-US" sz="2000" dirty="0" smtClean="0">
                <a:latin typeface="Cambria" pitchFamily="18" charset="0"/>
              </a:rPr>
              <a:t>pm </a:t>
            </a:r>
            <a:r>
              <a:rPr lang="en-US" sz="2000" dirty="0" smtClean="0">
                <a:latin typeface="Cambria" pitchFamily="18" charset="0"/>
              </a:rPr>
              <a:t>– Arriving at Powell, Wyoming</a:t>
            </a:r>
          </a:p>
          <a:p>
            <a:pPr marL="0" eaLnBrk="1" hangingPunct="1">
              <a:spcBef>
                <a:spcPct val="0"/>
              </a:spcBef>
              <a:buFont typeface="Arial" pitchFamily="34" charset="0"/>
              <a:buNone/>
            </a:pPr>
            <a:endParaRPr lang="en-US" dirty="0" smtClean="0">
              <a:latin typeface="Cambria" pitchFamily="18" charset="0"/>
            </a:endParaRPr>
          </a:p>
          <a:p>
            <a:pPr marL="0" eaLnBrk="1" hangingPunct="1">
              <a:buFont typeface="Arial" pitchFamily="34" charset="0"/>
              <a:buNone/>
            </a:pPr>
            <a:endParaRPr lang="en-US" dirty="0" smtClean="0"/>
          </a:p>
        </p:txBody>
      </p:sp>
      <p:grpSp>
        <p:nvGrpSpPr>
          <p:cNvPr id="2" name="Group 4"/>
          <p:cNvGrpSpPr>
            <a:grpSpLocks/>
          </p:cNvGrpSpPr>
          <p:nvPr/>
        </p:nvGrpSpPr>
        <p:grpSpPr bwMode="auto">
          <a:xfrm>
            <a:off x="609600" y="381000"/>
            <a:ext cx="7848600" cy="1143000"/>
            <a:chOff x="0" y="0"/>
            <a:chExt cx="59340" cy="10096"/>
          </a:xfrm>
        </p:grpSpPr>
        <p:sp>
          <p:nvSpPr>
            <p:cNvPr id="3085" name="Rectangle 1" descr="Bouquet"/>
            <p:cNvSpPr>
              <a:spLocks noChangeArrowheads="1"/>
            </p:cNvSpPr>
            <p:nvPr/>
          </p:nvSpPr>
          <p:spPr bwMode="auto">
            <a:xfrm>
              <a:off x="0" y="575"/>
              <a:ext cx="59340" cy="9241"/>
            </a:xfrm>
            <a:prstGeom prst="rect">
              <a:avLst/>
            </a:prstGeom>
            <a:solidFill>
              <a:schemeClr val="accent3"/>
            </a:solidFill>
            <a:ln w="9525">
              <a:noFill/>
              <a:miter lim="800000"/>
              <a:headEnd/>
              <a:tailEnd/>
            </a:ln>
          </p:spPr>
          <p:txBody>
            <a:bodyPr anchor="ctr"/>
            <a:lstStyle/>
            <a:p>
              <a:endParaRPr lang="en-US">
                <a:latin typeface="Calibri" pitchFamily="34" charset="0"/>
              </a:endParaRPr>
            </a:p>
          </p:txBody>
        </p:sp>
        <p:sp>
          <p:nvSpPr>
            <p:cNvPr id="2058" name="Text Box 2"/>
            <p:cNvSpPr txBox="1">
              <a:spLocks noChangeArrowheads="1"/>
            </p:cNvSpPr>
            <p:nvPr/>
          </p:nvSpPr>
          <p:spPr bwMode="auto">
            <a:xfrm>
              <a:off x="0" y="0"/>
              <a:ext cx="32263" cy="9048"/>
            </a:xfrm>
            <a:prstGeom prst="rect">
              <a:avLst/>
            </a:prstGeom>
            <a:noFill/>
            <a:ln w="6350">
              <a:noFill/>
              <a:miter lim="800000"/>
              <a:headEnd/>
              <a:tailEnd/>
            </a:ln>
          </p:spPr>
          <p:txBody>
            <a:bodyPr/>
            <a:lstStyle/>
            <a:p>
              <a:pPr>
                <a:spcAft>
                  <a:spcPts val="1000"/>
                </a:spcAft>
              </a:pPr>
              <a:r>
                <a:rPr lang="en-US" sz="2400">
                  <a:solidFill>
                    <a:srgbClr val="5F497A"/>
                  </a:solidFill>
                  <a:latin typeface="BankGothic Lt BT" charset="0"/>
                </a:rPr>
                <a:t>The Hunter’s Blog </a:t>
              </a:r>
            </a:p>
            <a:p>
              <a:pPr>
                <a:spcAft>
                  <a:spcPts val="1000"/>
                </a:spcAft>
              </a:pPr>
              <a:r>
                <a:rPr lang="en-US" sz="1400">
                  <a:solidFill>
                    <a:srgbClr val="5F497A"/>
                  </a:solidFill>
                  <a:latin typeface="Calibri" pitchFamily="34" charset="0"/>
                </a:rPr>
                <a:t>By Jack Wilson</a:t>
              </a:r>
            </a:p>
            <a:p>
              <a:endParaRPr lang="en-US"/>
            </a:p>
          </p:txBody>
        </p:sp>
        <p:sp>
          <p:nvSpPr>
            <p:cNvPr id="2059" name="Text Box 3"/>
            <p:cNvSpPr txBox="1">
              <a:spLocks noChangeArrowheads="1"/>
            </p:cNvSpPr>
            <p:nvPr/>
          </p:nvSpPr>
          <p:spPr bwMode="auto">
            <a:xfrm>
              <a:off x="476" y="7429"/>
              <a:ext cx="22288" cy="2667"/>
            </a:xfrm>
            <a:prstGeom prst="rect">
              <a:avLst/>
            </a:prstGeom>
            <a:noFill/>
            <a:ln w="6350">
              <a:noFill/>
              <a:miter lim="800000"/>
              <a:headEnd/>
              <a:tailEnd/>
            </a:ln>
          </p:spPr>
          <p:txBody>
            <a:bodyPr/>
            <a:lstStyle/>
            <a:p>
              <a:pPr>
                <a:spcAft>
                  <a:spcPts val="1000"/>
                </a:spcAft>
              </a:pPr>
              <a:r>
                <a:rPr lang="en-US" sz="1100">
                  <a:solidFill>
                    <a:srgbClr val="5F497A"/>
                  </a:solidFill>
                  <a:latin typeface="Calibri" pitchFamily="34" charset="0"/>
                </a:rPr>
                <a:t>Home    About Me    Archives     </a:t>
              </a:r>
              <a:endParaRPr lang="en-US" sz="1100"/>
            </a:p>
          </p:txBody>
        </p:sp>
      </p:grpSp>
      <p:cxnSp>
        <p:nvCxnSpPr>
          <p:cNvPr id="9" name="Straight Connector 8"/>
          <p:cNvCxnSpPr/>
          <p:nvPr/>
        </p:nvCxnSpPr>
        <p:spPr>
          <a:xfrm>
            <a:off x="685800" y="2209800"/>
            <a:ext cx="77724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053" name="TextBox 9"/>
          <p:cNvSpPr txBox="1">
            <a:spLocks noChangeArrowheads="1"/>
          </p:cNvSpPr>
          <p:nvPr/>
        </p:nvSpPr>
        <p:spPr bwMode="auto">
          <a:xfrm>
            <a:off x="609600" y="6070212"/>
            <a:ext cx="2438400" cy="369888"/>
          </a:xfrm>
          <a:prstGeom prst="rect">
            <a:avLst/>
          </a:prstGeom>
          <a:noFill/>
          <a:ln w="9525">
            <a:noFill/>
            <a:miter lim="800000"/>
            <a:headEnd/>
            <a:tailEnd/>
          </a:ln>
        </p:spPr>
        <p:txBody>
          <a:bodyPr>
            <a:spAutoFit/>
          </a:bodyPr>
          <a:lstStyle/>
          <a:p>
            <a:r>
              <a:rPr lang="en-US" dirty="0">
                <a:latin typeface="Calibri" pitchFamily="34" charset="0"/>
                <a:hlinkClick r:id="" action="ppaction://hlinkshowjump?jump=firstslide"/>
              </a:rPr>
              <a:t>HOME</a:t>
            </a:r>
            <a:endParaRPr lang="en-US" dirty="0">
              <a:latin typeface="Calibri" pitchFamily="34" charset="0"/>
            </a:endParaRPr>
          </a:p>
        </p:txBody>
      </p:sp>
      <p:sp>
        <p:nvSpPr>
          <p:cNvPr id="2054" name="TextBox 9"/>
          <p:cNvSpPr txBox="1">
            <a:spLocks noChangeArrowheads="1"/>
          </p:cNvSpPr>
          <p:nvPr/>
        </p:nvSpPr>
        <p:spPr bwMode="auto">
          <a:xfrm>
            <a:off x="7010400" y="6070212"/>
            <a:ext cx="1905000" cy="369888"/>
          </a:xfrm>
          <a:prstGeom prst="rect">
            <a:avLst/>
          </a:prstGeom>
          <a:noFill/>
          <a:ln w="9525">
            <a:noFill/>
            <a:miter lim="800000"/>
            <a:headEnd/>
            <a:tailEnd/>
          </a:ln>
        </p:spPr>
        <p:txBody>
          <a:bodyPr>
            <a:spAutoFit/>
          </a:bodyPr>
          <a:lstStyle/>
          <a:p>
            <a:r>
              <a:rPr lang="en-US" dirty="0">
                <a:latin typeface="Calibri" pitchFamily="34" charset="0"/>
                <a:hlinkClick r:id="" action="ppaction://hlinkshowjump?jump=nextslide"/>
              </a:rPr>
              <a:t>NEXT BLOG POST</a:t>
            </a:r>
            <a:endParaRPr lang="en-US" dirty="0">
              <a:latin typeface="Calibri" pitchFamily="34" charset="0"/>
            </a:endParaRPr>
          </a:p>
        </p:txBody>
      </p:sp>
      <p:pic>
        <p:nvPicPr>
          <p:cNvPr id="2055" name="Picture 10"/>
          <p:cNvPicPr>
            <a:picLocks noChangeAspect="1"/>
          </p:cNvPicPr>
          <p:nvPr/>
        </p:nvPicPr>
        <p:blipFill>
          <a:blip r:embed="rId2"/>
          <a:srcRect/>
          <a:stretch>
            <a:fillRect/>
          </a:stretch>
        </p:blipFill>
        <p:spPr bwMode="auto">
          <a:xfrm>
            <a:off x="6121400" y="2514600"/>
            <a:ext cx="2717800" cy="2438400"/>
          </a:xfrm>
          <a:prstGeom prst="rect">
            <a:avLst/>
          </a:prstGeom>
          <a:noFill/>
          <a:ln w="9525">
            <a:noFill/>
            <a:miter lim="800000"/>
            <a:headEnd/>
            <a:tailEnd/>
          </a:ln>
        </p:spPr>
      </p:pic>
      <p:sp>
        <p:nvSpPr>
          <p:cNvPr id="2056" name="TextBox 11"/>
          <p:cNvSpPr txBox="1">
            <a:spLocks noChangeArrowheads="1"/>
          </p:cNvSpPr>
          <p:nvPr/>
        </p:nvSpPr>
        <p:spPr bwMode="auto">
          <a:xfrm>
            <a:off x="609600" y="2410264"/>
            <a:ext cx="8077200" cy="3416320"/>
          </a:xfrm>
          <a:prstGeom prst="rect">
            <a:avLst/>
          </a:prstGeom>
          <a:noFill/>
          <a:ln w="9525">
            <a:noFill/>
            <a:miter lim="800000"/>
            <a:headEnd/>
            <a:tailEnd/>
          </a:ln>
        </p:spPr>
        <p:txBody>
          <a:bodyPr wrap="square">
            <a:spAutoFit/>
          </a:bodyPr>
          <a:lstStyle/>
          <a:p>
            <a:r>
              <a:rPr lang="en-US" dirty="0">
                <a:ea typeface="ＭＳ Ｐゴシック" pitchFamily="34" charset="-128"/>
              </a:rPr>
              <a:t>I just arrived to the lodge I am staying at with </a:t>
            </a:r>
            <a:r>
              <a:rPr lang="en-US" dirty="0" smtClean="0">
                <a:ea typeface="ＭＳ Ｐゴシック" pitchFamily="34" charset="-128"/>
              </a:rPr>
              <a:t>8 of </a:t>
            </a:r>
            <a:r>
              <a:rPr lang="en-US" dirty="0">
                <a:ea typeface="ＭＳ Ｐゴシック" pitchFamily="34" charset="-128"/>
              </a:rPr>
              <a:t>my </a:t>
            </a:r>
          </a:p>
          <a:p>
            <a:r>
              <a:rPr lang="en-US" dirty="0">
                <a:ea typeface="ＭＳ Ｐゴシック" pitchFamily="34" charset="-128"/>
              </a:rPr>
              <a:t>friends for our big hunting trip in Powell.  Northwestern </a:t>
            </a:r>
          </a:p>
          <a:p>
            <a:r>
              <a:rPr lang="en-US" dirty="0">
                <a:ea typeface="ＭＳ Ｐゴシック" pitchFamily="34" charset="-128"/>
              </a:rPr>
              <a:t>Wyoming has the largest concentration of</a:t>
            </a:r>
            <a:r>
              <a:rPr lang="en-US" dirty="0" smtClean="0">
                <a:ea typeface="ＭＳ Ｐゴシック" pitchFamily="34" charset="-128"/>
              </a:rPr>
              <a:t> Mountain</a:t>
            </a:r>
          </a:p>
          <a:p>
            <a:r>
              <a:rPr lang="en-US" dirty="0">
                <a:ea typeface="ＭＳ Ｐゴシック" pitchFamily="34" charset="-128"/>
              </a:rPr>
              <a:t>Sheep in the lower 48 states.  I have been coming up </a:t>
            </a:r>
          </a:p>
          <a:p>
            <a:r>
              <a:rPr lang="en-US" dirty="0">
                <a:ea typeface="ＭＳ Ｐゴシック" pitchFamily="34" charset="-128"/>
              </a:rPr>
              <a:t>here for the past 20 years with </a:t>
            </a:r>
            <a:r>
              <a:rPr lang="en-US" dirty="0" smtClean="0">
                <a:ea typeface="ＭＳ Ｐゴシック" pitchFamily="34" charset="-128"/>
              </a:rPr>
              <a:t>about a dozen of my </a:t>
            </a:r>
          </a:p>
          <a:p>
            <a:r>
              <a:rPr lang="en-US" dirty="0" smtClean="0">
                <a:ea typeface="ＭＳ Ｐゴシック" pitchFamily="34" charset="-128"/>
              </a:rPr>
              <a:t>friends</a:t>
            </a:r>
            <a:r>
              <a:rPr lang="en-US" dirty="0">
                <a:ea typeface="ＭＳ Ｐゴシック" pitchFamily="34" charset="-128"/>
              </a:rPr>
              <a:t>.  We hunt </a:t>
            </a:r>
            <a:r>
              <a:rPr lang="en-US" dirty="0" smtClean="0">
                <a:ea typeface="ＭＳ Ｐゴシック" pitchFamily="34" charset="-128"/>
              </a:rPr>
              <a:t>mountain </a:t>
            </a:r>
            <a:r>
              <a:rPr lang="en-US" dirty="0">
                <a:ea typeface="ＭＳ Ｐゴシック" pitchFamily="34" charset="-128"/>
              </a:rPr>
              <a:t>sheep for trophy, </a:t>
            </a:r>
            <a:endParaRPr lang="en-US" dirty="0" smtClean="0">
              <a:ea typeface="ＭＳ Ｐゴシック" pitchFamily="34" charset="-128"/>
            </a:endParaRPr>
          </a:p>
          <a:p>
            <a:r>
              <a:rPr lang="en-US" dirty="0" smtClean="0">
                <a:ea typeface="ＭＳ Ｐゴシック" pitchFamily="34" charset="-128"/>
              </a:rPr>
              <a:t>meaning </a:t>
            </a:r>
            <a:r>
              <a:rPr lang="en-US" dirty="0">
                <a:ea typeface="ＭＳ Ｐゴシック" pitchFamily="34" charset="-128"/>
              </a:rPr>
              <a:t>for their horns.  </a:t>
            </a:r>
          </a:p>
          <a:p>
            <a:endParaRPr lang="en-US" dirty="0">
              <a:ea typeface="ＭＳ Ｐゴシック" pitchFamily="34" charset="-128"/>
            </a:endParaRPr>
          </a:p>
          <a:p>
            <a:r>
              <a:rPr lang="en-US" dirty="0">
                <a:ea typeface="ＭＳ Ｐゴシック" pitchFamily="34" charset="-128"/>
              </a:rPr>
              <a:t>I posted</a:t>
            </a:r>
            <a:r>
              <a:rPr lang="en-US" dirty="0" smtClean="0">
                <a:ea typeface="ＭＳ Ｐゴシック" pitchFamily="34" charset="-128"/>
              </a:rPr>
              <a:t> a </a:t>
            </a:r>
            <a:r>
              <a:rPr lang="en-US" dirty="0">
                <a:ea typeface="ＭＳ Ｐゴシック" pitchFamily="34" charset="-128"/>
              </a:rPr>
              <a:t>picture of what the horns look like.</a:t>
            </a:r>
          </a:p>
          <a:p>
            <a:r>
              <a:rPr lang="en-US" dirty="0">
                <a:ea typeface="ＭＳ Ｐゴシック" pitchFamily="34" charset="-128"/>
              </a:rPr>
              <a:t>Typically we each come home with a trophy piece, but </a:t>
            </a:r>
            <a:r>
              <a:rPr lang="en-US" dirty="0" smtClean="0">
                <a:ea typeface="ＭＳ Ｐゴシック" pitchFamily="34" charset="-128"/>
              </a:rPr>
              <a:t>recently we’ve had trouble finding sheep with big horns.   </a:t>
            </a:r>
            <a:r>
              <a:rPr lang="en-US" dirty="0">
                <a:ea typeface="ＭＳ Ｐゴシック" pitchFamily="34" charset="-128"/>
              </a:rPr>
              <a:t>Maybe this year </a:t>
            </a:r>
            <a:r>
              <a:rPr lang="en-US" dirty="0" smtClean="0">
                <a:ea typeface="ＭＳ Ｐゴシック" pitchFamily="34" charset="-128"/>
              </a:rPr>
              <a:t>will </a:t>
            </a:r>
            <a:r>
              <a:rPr lang="en-US" dirty="0">
                <a:ea typeface="ＭＳ Ｐゴシック" pitchFamily="34" charset="-128"/>
              </a:rPr>
              <a:t>be </a:t>
            </a:r>
            <a:r>
              <a:rPr lang="en-US" i="1" dirty="0">
                <a:ea typeface="ＭＳ Ｐゴシック" pitchFamily="34" charset="-128"/>
              </a:rPr>
              <a:t>the year</a:t>
            </a:r>
            <a:r>
              <a:rPr lang="en-US" dirty="0">
                <a:ea typeface="ＭＳ Ｐゴシック" pitchFamily="34" charset="-128"/>
              </a:rPr>
              <a:t>.  I will post more each day about our trip.  Until then, good night.  </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Content Placeholder 2"/>
          <p:cNvSpPr>
            <a:spLocks noGrp="1"/>
          </p:cNvSpPr>
          <p:nvPr>
            <p:ph idx="1"/>
          </p:nvPr>
        </p:nvSpPr>
        <p:spPr>
          <a:xfrm>
            <a:off x="609600" y="1600200"/>
            <a:ext cx="7772400" cy="1981200"/>
          </a:xfrm>
        </p:spPr>
        <p:txBody>
          <a:bodyPr>
            <a:noAutofit/>
          </a:bodyPr>
          <a:lstStyle/>
          <a:p>
            <a:pPr eaLnBrk="1" hangingPunct="1">
              <a:lnSpc>
                <a:spcPct val="90000"/>
              </a:lnSpc>
              <a:buFont typeface="Arial" pitchFamily="34" charset="0"/>
              <a:buNone/>
            </a:pPr>
            <a:r>
              <a:rPr lang="en-US" sz="1900" dirty="0" smtClean="0">
                <a:latin typeface="Cambria"/>
                <a:cs typeface="Cambria"/>
              </a:rPr>
              <a:t>October 1, 2011  8:14pm – Day 1 </a:t>
            </a:r>
          </a:p>
          <a:p>
            <a:pPr eaLnBrk="1" hangingPunct="1">
              <a:lnSpc>
                <a:spcPct val="90000"/>
              </a:lnSpc>
              <a:spcBef>
                <a:spcPct val="0"/>
              </a:spcBef>
              <a:buFont typeface="Arial" pitchFamily="34" charset="0"/>
              <a:buNone/>
            </a:pPr>
            <a:endParaRPr lang="en-US" sz="1900" dirty="0" smtClean="0">
              <a:cs typeface="Times New Roman" pitchFamily="18" charset="0"/>
            </a:endParaRPr>
          </a:p>
          <a:p>
            <a:pPr eaLnBrk="1" hangingPunct="1">
              <a:lnSpc>
                <a:spcPct val="90000"/>
              </a:lnSpc>
              <a:spcBef>
                <a:spcPct val="0"/>
              </a:spcBef>
              <a:buFont typeface="Arial" pitchFamily="34" charset="0"/>
              <a:buNone/>
            </a:pPr>
            <a:r>
              <a:rPr lang="en-US" sz="1900" dirty="0" smtClean="0"/>
              <a:t>Today was not a very good day for us.  </a:t>
            </a:r>
          </a:p>
          <a:p>
            <a:pPr eaLnBrk="1" hangingPunct="1">
              <a:lnSpc>
                <a:spcPct val="90000"/>
              </a:lnSpc>
              <a:spcBef>
                <a:spcPct val="0"/>
              </a:spcBef>
              <a:buFont typeface="Arial" pitchFamily="34" charset="0"/>
              <a:buNone/>
            </a:pPr>
            <a:r>
              <a:rPr lang="en-US" sz="1900" dirty="0" smtClean="0"/>
              <a:t>We were out for about 7 hours today, and only a </a:t>
            </a:r>
          </a:p>
          <a:p>
            <a:pPr eaLnBrk="1" hangingPunct="1">
              <a:lnSpc>
                <a:spcPct val="90000"/>
              </a:lnSpc>
              <a:spcBef>
                <a:spcPct val="0"/>
              </a:spcBef>
              <a:buFont typeface="Arial" pitchFamily="34" charset="0"/>
              <a:buNone/>
            </a:pPr>
            <a:r>
              <a:rPr lang="en-US" sz="1900" dirty="0" smtClean="0"/>
              <a:t>few mountain sheep crossed our path.  </a:t>
            </a:r>
          </a:p>
          <a:p>
            <a:pPr eaLnBrk="1" hangingPunct="1">
              <a:lnSpc>
                <a:spcPct val="90000"/>
              </a:lnSpc>
              <a:spcBef>
                <a:spcPct val="0"/>
              </a:spcBef>
              <a:buFont typeface="Arial" pitchFamily="34" charset="0"/>
              <a:buNone/>
            </a:pPr>
            <a:r>
              <a:rPr lang="en-US" sz="1900" dirty="0" smtClean="0"/>
              <a:t>Many of those were females, which we don’t shoot.  </a:t>
            </a:r>
          </a:p>
          <a:p>
            <a:pPr eaLnBrk="1" hangingPunct="1">
              <a:lnSpc>
                <a:spcPct val="90000"/>
              </a:lnSpc>
              <a:spcBef>
                <a:spcPct val="0"/>
              </a:spcBef>
              <a:buFont typeface="Arial" pitchFamily="34" charset="0"/>
              <a:buNone/>
            </a:pPr>
            <a:r>
              <a:rPr lang="en-US" sz="1900" dirty="0" smtClean="0"/>
              <a:t>I posted a picture so you can see what </a:t>
            </a:r>
          </a:p>
          <a:p>
            <a:pPr eaLnBrk="1" hangingPunct="1">
              <a:lnSpc>
                <a:spcPct val="90000"/>
              </a:lnSpc>
              <a:spcBef>
                <a:spcPct val="0"/>
              </a:spcBef>
              <a:buFont typeface="Arial" pitchFamily="34" charset="0"/>
              <a:buNone/>
            </a:pPr>
            <a:r>
              <a:rPr lang="en-US" sz="1900" dirty="0" smtClean="0"/>
              <a:t>females look like.  </a:t>
            </a:r>
          </a:p>
          <a:p>
            <a:pPr eaLnBrk="1" hangingPunct="1">
              <a:lnSpc>
                <a:spcPct val="90000"/>
              </a:lnSpc>
              <a:spcBef>
                <a:spcPct val="0"/>
              </a:spcBef>
              <a:buFont typeface="Arial" pitchFamily="34" charset="0"/>
              <a:buNone/>
            </a:pPr>
            <a:endParaRPr lang="en-US" sz="1900" dirty="0"/>
          </a:p>
          <a:p>
            <a:pPr eaLnBrk="1" hangingPunct="1">
              <a:lnSpc>
                <a:spcPct val="90000"/>
              </a:lnSpc>
              <a:spcBef>
                <a:spcPct val="0"/>
              </a:spcBef>
              <a:buFont typeface="Arial" pitchFamily="34" charset="0"/>
              <a:buNone/>
            </a:pPr>
            <a:r>
              <a:rPr lang="en-US" sz="1900" dirty="0" smtClean="0"/>
              <a:t>We did see a few males, but their </a:t>
            </a:r>
          </a:p>
          <a:p>
            <a:pPr eaLnBrk="1" hangingPunct="1">
              <a:lnSpc>
                <a:spcPct val="90000"/>
              </a:lnSpc>
              <a:spcBef>
                <a:spcPct val="0"/>
              </a:spcBef>
              <a:buFont typeface="Arial" pitchFamily="34" charset="0"/>
              <a:buNone/>
            </a:pPr>
            <a:r>
              <a:rPr lang="en-US" sz="1900" dirty="0" smtClean="0"/>
              <a:t>horns were pretty small, though not as </a:t>
            </a:r>
          </a:p>
          <a:p>
            <a:pPr eaLnBrk="1" hangingPunct="1">
              <a:lnSpc>
                <a:spcPct val="90000"/>
              </a:lnSpc>
              <a:spcBef>
                <a:spcPct val="0"/>
              </a:spcBef>
              <a:buFont typeface="Arial" pitchFamily="34" charset="0"/>
              <a:buNone/>
            </a:pPr>
            <a:r>
              <a:rPr lang="en-US" sz="1900" dirty="0" smtClean="0"/>
              <a:t>small as the females’ horns.</a:t>
            </a:r>
          </a:p>
          <a:p>
            <a:pPr>
              <a:lnSpc>
                <a:spcPct val="90000"/>
              </a:lnSpc>
              <a:buFont typeface="Arial" pitchFamily="34" charset="0"/>
              <a:buNone/>
            </a:pPr>
            <a:r>
              <a:rPr lang="en-US" sz="2500" dirty="0" smtClean="0"/>
              <a:t> </a:t>
            </a:r>
          </a:p>
          <a:p>
            <a:pPr>
              <a:lnSpc>
                <a:spcPct val="90000"/>
              </a:lnSpc>
              <a:buFont typeface="Arial" pitchFamily="34" charset="0"/>
              <a:buNone/>
            </a:pPr>
            <a:r>
              <a:rPr lang="en-US" sz="2500" dirty="0" smtClean="0"/>
              <a:t>	</a:t>
            </a:r>
          </a:p>
        </p:txBody>
      </p:sp>
      <p:cxnSp>
        <p:nvCxnSpPr>
          <p:cNvPr id="9" name="Straight Connector 8"/>
          <p:cNvCxnSpPr/>
          <p:nvPr/>
        </p:nvCxnSpPr>
        <p:spPr>
          <a:xfrm>
            <a:off x="685800" y="1981200"/>
            <a:ext cx="77724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077" name="TextBox 9"/>
          <p:cNvSpPr txBox="1">
            <a:spLocks noChangeArrowheads="1"/>
          </p:cNvSpPr>
          <p:nvPr/>
        </p:nvSpPr>
        <p:spPr bwMode="auto">
          <a:xfrm>
            <a:off x="609600" y="6067520"/>
            <a:ext cx="2438400" cy="369888"/>
          </a:xfrm>
          <a:prstGeom prst="rect">
            <a:avLst/>
          </a:prstGeom>
          <a:noFill/>
          <a:ln w="9525">
            <a:noFill/>
            <a:miter lim="800000"/>
            <a:headEnd/>
            <a:tailEnd/>
          </a:ln>
        </p:spPr>
        <p:txBody>
          <a:bodyPr>
            <a:spAutoFit/>
          </a:bodyPr>
          <a:lstStyle/>
          <a:p>
            <a:r>
              <a:rPr lang="en-US" dirty="0">
                <a:latin typeface="Calibri" pitchFamily="34" charset="0"/>
                <a:hlinkClick r:id="" action="ppaction://hlinkshowjump?jump=previousslide"/>
              </a:rPr>
              <a:t>BACK</a:t>
            </a:r>
            <a:endParaRPr lang="en-US" dirty="0">
              <a:latin typeface="Calibri" pitchFamily="34" charset="0"/>
            </a:endParaRPr>
          </a:p>
        </p:txBody>
      </p:sp>
      <p:grpSp>
        <p:nvGrpSpPr>
          <p:cNvPr id="2" name="Group 4"/>
          <p:cNvGrpSpPr>
            <a:grpSpLocks/>
          </p:cNvGrpSpPr>
          <p:nvPr/>
        </p:nvGrpSpPr>
        <p:grpSpPr bwMode="auto">
          <a:xfrm>
            <a:off x="609600" y="381000"/>
            <a:ext cx="7848600" cy="1143000"/>
            <a:chOff x="0" y="0"/>
            <a:chExt cx="59340" cy="10096"/>
          </a:xfrm>
        </p:grpSpPr>
        <p:sp>
          <p:nvSpPr>
            <p:cNvPr id="15" name="Rectangle 1" descr="Bouquet"/>
            <p:cNvSpPr>
              <a:spLocks noChangeArrowheads="1"/>
            </p:cNvSpPr>
            <p:nvPr/>
          </p:nvSpPr>
          <p:spPr bwMode="auto">
            <a:xfrm>
              <a:off x="0" y="575"/>
              <a:ext cx="59340" cy="9241"/>
            </a:xfrm>
            <a:prstGeom prst="rect">
              <a:avLst/>
            </a:prstGeom>
            <a:solidFill>
              <a:schemeClr val="accent3"/>
            </a:solidFill>
            <a:ln w="9525">
              <a:noFill/>
              <a:miter lim="800000"/>
              <a:headEnd/>
              <a:tailEnd/>
            </a:ln>
          </p:spPr>
          <p:txBody>
            <a:bodyPr anchor="ctr"/>
            <a:lstStyle/>
            <a:p>
              <a:endParaRPr lang="en-US">
                <a:latin typeface="Calibri" pitchFamily="34" charset="0"/>
              </a:endParaRPr>
            </a:p>
          </p:txBody>
        </p:sp>
        <p:sp>
          <p:nvSpPr>
            <p:cNvPr id="3081" name="Text Box 2"/>
            <p:cNvSpPr txBox="1">
              <a:spLocks noChangeArrowheads="1"/>
            </p:cNvSpPr>
            <p:nvPr/>
          </p:nvSpPr>
          <p:spPr bwMode="auto">
            <a:xfrm>
              <a:off x="0" y="0"/>
              <a:ext cx="32263" cy="9048"/>
            </a:xfrm>
            <a:prstGeom prst="rect">
              <a:avLst/>
            </a:prstGeom>
            <a:noFill/>
            <a:ln w="6350">
              <a:noFill/>
              <a:miter lim="800000"/>
              <a:headEnd/>
              <a:tailEnd/>
            </a:ln>
          </p:spPr>
          <p:txBody>
            <a:bodyPr/>
            <a:lstStyle/>
            <a:p>
              <a:pPr>
                <a:spcAft>
                  <a:spcPts val="1000"/>
                </a:spcAft>
              </a:pPr>
              <a:r>
                <a:rPr lang="en-US" sz="2400">
                  <a:solidFill>
                    <a:srgbClr val="5F497A"/>
                  </a:solidFill>
                  <a:latin typeface="BankGothic Lt BT" charset="0"/>
                </a:rPr>
                <a:t>The Hunter’s Blog </a:t>
              </a:r>
            </a:p>
            <a:p>
              <a:pPr>
                <a:spcAft>
                  <a:spcPts val="1000"/>
                </a:spcAft>
              </a:pPr>
              <a:r>
                <a:rPr lang="en-US" sz="1400">
                  <a:solidFill>
                    <a:srgbClr val="5F497A"/>
                  </a:solidFill>
                  <a:latin typeface="Calibri" pitchFamily="34" charset="0"/>
                </a:rPr>
                <a:t>By Jack Wilson</a:t>
              </a:r>
            </a:p>
            <a:p>
              <a:endParaRPr lang="en-US"/>
            </a:p>
          </p:txBody>
        </p:sp>
        <p:sp>
          <p:nvSpPr>
            <p:cNvPr id="3082" name="Text Box 3"/>
            <p:cNvSpPr txBox="1">
              <a:spLocks noChangeArrowheads="1"/>
            </p:cNvSpPr>
            <p:nvPr/>
          </p:nvSpPr>
          <p:spPr bwMode="auto">
            <a:xfrm>
              <a:off x="476" y="7429"/>
              <a:ext cx="22288" cy="2667"/>
            </a:xfrm>
            <a:prstGeom prst="rect">
              <a:avLst/>
            </a:prstGeom>
            <a:noFill/>
            <a:ln w="6350">
              <a:noFill/>
              <a:miter lim="800000"/>
              <a:headEnd/>
              <a:tailEnd/>
            </a:ln>
          </p:spPr>
          <p:txBody>
            <a:bodyPr/>
            <a:lstStyle/>
            <a:p>
              <a:pPr>
                <a:spcAft>
                  <a:spcPts val="1000"/>
                </a:spcAft>
              </a:pPr>
              <a:r>
                <a:rPr lang="en-US" sz="1100">
                  <a:solidFill>
                    <a:srgbClr val="5F497A"/>
                  </a:solidFill>
                  <a:latin typeface="Calibri" pitchFamily="34" charset="0"/>
                </a:rPr>
                <a:t>Home    About Me    Archives     </a:t>
              </a:r>
              <a:endParaRPr lang="en-US" sz="1100"/>
            </a:p>
          </p:txBody>
        </p:sp>
      </p:grpSp>
      <p:pic>
        <p:nvPicPr>
          <p:cNvPr id="3079" name="Picture 17"/>
          <p:cNvPicPr>
            <a:picLocks noChangeAspect="1"/>
          </p:cNvPicPr>
          <p:nvPr/>
        </p:nvPicPr>
        <p:blipFill>
          <a:blip r:embed="rId2"/>
          <a:srcRect l="5330" t="5330" r="6718" b="8000"/>
          <a:stretch>
            <a:fillRect/>
          </a:stretch>
        </p:blipFill>
        <p:spPr bwMode="auto">
          <a:xfrm>
            <a:off x="6297905" y="2368272"/>
            <a:ext cx="2514600" cy="2478088"/>
          </a:xfrm>
          <a:prstGeom prst="rect">
            <a:avLst/>
          </a:prstGeom>
          <a:noFill/>
          <a:ln w="9525">
            <a:noFill/>
            <a:miter lim="800000"/>
            <a:headEnd/>
            <a:tailEnd/>
          </a:ln>
        </p:spPr>
      </p:pic>
      <p:sp>
        <p:nvSpPr>
          <p:cNvPr id="11" name="TextBox 9"/>
          <p:cNvSpPr txBox="1">
            <a:spLocks noChangeArrowheads="1"/>
          </p:cNvSpPr>
          <p:nvPr/>
        </p:nvSpPr>
        <p:spPr bwMode="auto">
          <a:xfrm>
            <a:off x="7010400" y="6070212"/>
            <a:ext cx="1905000" cy="369888"/>
          </a:xfrm>
          <a:prstGeom prst="rect">
            <a:avLst/>
          </a:prstGeom>
          <a:noFill/>
          <a:ln w="9525">
            <a:noFill/>
            <a:miter lim="800000"/>
            <a:headEnd/>
            <a:tailEnd/>
          </a:ln>
        </p:spPr>
        <p:txBody>
          <a:bodyPr>
            <a:spAutoFit/>
          </a:bodyPr>
          <a:lstStyle/>
          <a:p>
            <a:r>
              <a:rPr lang="en-US" dirty="0">
                <a:latin typeface="Calibri" pitchFamily="34" charset="0"/>
                <a:hlinkClick r:id="" action="ppaction://hlinkshowjump?jump=nextslide"/>
              </a:rPr>
              <a:t>NEXT BLOG POST</a:t>
            </a:r>
            <a:endParaRPr lang="en-US" dirty="0">
              <a:latin typeface="Calibri"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Content Placeholder 2"/>
          <p:cNvSpPr>
            <a:spLocks noGrp="1"/>
          </p:cNvSpPr>
          <p:nvPr>
            <p:ph idx="1"/>
          </p:nvPr>
        </p:nvSpPr>
        <p:spPr>
          <a:xfrm>
            <a:off x="609600" y="1600200"/>
            <a:ext cx="7772400" cy="4525963"/>
          </a:xfrm>
        </p:spPr>
        <p:txBody>
          <a:bodyPr/>
          <a:lstStyle/>
          <a:p>
            <a:pPr marL="0" indent="0">
              <a:buFont typeface="Arial" pitchFamily="34" charset="0"/>
              <a:buNone/>
            </a:pPr>
            <a:r>
              <a:rPr lang="en-US" sz="1600" smtClean="0"/>
              <a:t> </a:t>
            </a:r>
          </a:p>
          <a:p>
            <a:pPr marL="0" indent="0" eaLnBrk="1" hangingPunct="1">
              <a:buFont typeface="Arial" pitchFamily="34" charset="0"/>
              <a:buNone/>
            </a:pPr>
            <a:endParaRPr lang="en-US" smtClean="0"/>
          </a:p>
        </p:txBody>
      </p:sp>
      <p:sp>
        <p:nvSpPr>
          <p:cNvPr id="4099" name="TextBox 9"/>
          <p:cNvSpPr txBox="1">
            <a:spLocks noChangeArrowheads="1"/>
          </p:cNvSpPr>
          <p:nvPr/>
        </p:nvSpPr>
        <p:spPr bwMode="auto">
          <a:xfrm>
            <a:off x="685800" y="6070212"/>
            <a:ext cx="2438400" cy="369888"/>
          </a:xfrm>
          <a:prstGeom prst="rect">
            <a:avLst/>
          </a:prstGeom>
          <a:noFill/>
          <a:ln w="9525">
            <a:noFill/>
            <a:miter lim="800000"/>
            <a:headEnd/>
            <a:tailEnd/>
          </a:ln>
        </p:spPr>
        <p:txBody>
          <a:bodyPr>
            <a:spAutoFit/>
          </a:bodyPr>
          <a:lstStyle/>
          <a:p>
            <a:r>
              <a:rPr lang="en-US" dirty="0">
                <a:latin typeface="Calibri" pitchFamily="34" charset="0"/>
                <a:hlinkClick r:id="" action="ppaction://hlinkshowjump?jump=previousslide"/>
              </a:rPr>
              <a:t>BACK</a:t>
            </a:r>
            <a:endParaRPr lang="en-US" dirty="0">
              <a:latin typeface="Calibri" pitchFamily="34" charset="0"/>
            </a:endParaRPr>
          </a:p>
        </p:txBody>
      </p:sp>
      <p:grpSp>
        <p:nvGrpSpPr>
          <p:cNvPr id="2" name="Group 4"/>
          <p:cNvGrpSpPr>
            <a:grpSpLocks/>
          </p:cNvGrpSpPr>
          <p:nvPr/>
        </p:nvGrpSpPr>
        <p:grpSpPr bwMode="auto">
          <a:xfrm>
            <a:off x="609600" y="381000"/>
            <a:ext cx="7848600" cy="1143000"/>
            <a:chOff x="0" y="0"/>
            <a:chExt cx="59340" cy="10096"/>
          </a:xfrm>
        </p:grpSpPr>
        <p:sp>
          <p:nvSpPr>
            <p:cNvPr id="11" name="Rectangle 1" descr="Bouquet"/>
            <p:cNvSpPr>
              <a:spLocks noChangeArrowheads="1"/>
            </p:cNvSpPr>
            <p:nvPr/>
          </p:nvSpPr>
          <p:spPr bwMode="auto">
            <a:xfrm>
              <a:off x="0" y="575"/>
              <a:ext cx="59340" cy="9241"/>
            </a:xfrm>
            <a:prstGeom prst="rect">
              <a:avLst/>
            </a:prstGeom>
            <a:solidFill>
              <a:schemeClr val="accent3"/>
            </a:solidFill>
            <a:ln w="9525">
              <a:noFill/>
              <a:miter lim="800000"/>
              <a:headEnd/>
              <a:tailEnd/>
            </a:ln>
          </p:spPr>
          <p:txBody>
            <a:bodyPr anchor="ctr"/>
            <a:lstStyle/>
            <a:p>
              <a:endParaRPr lang="en-US">
                <a:latin typeface="Calibri" pitchFamily="34" charset="0"/>
              </a:endParaRPr>
            </a:p>
          </p:txBody>
        </p:sp>
        <p:sp>
          <p:nvSpPr>
            <p:cNvPr id="4110" name="Text Box 2"/>
            <p:cNvSpPr txBox="1">
              <a:spLocks noChangeArrowheads="1"/>
            </p:cNvSpPr>
            <p:nvPr/>
          </p:nvSpPr>
          <p:spPr bwMode="auto">
            <a:xfrm>
              <a:off x="0" y="0"/>
              <a:ext cx="32263" cy="9048"/>
            </a:xfrm>
            <a:prstGeom prst="rect">
              <a:avLst/>
            </a:prstGeom>
            <a:noFill/>
            <a:ln w="6350">
              <a:noFill/>
              <a:miter lim="800000"/>
              <a:headEnd/>
              <a:tailEnd/>
            </a:ln>
          </p:spPr>
          <p:txBody>
            <a:bodyPr/>
            <a:lstStyle/>
            <a:p>
              <a:pPr>
                <a:spcAft>
                  <a:spcPts val="1000"/>
                </a:spcAft>
              </a:pPr>
              <a:r>
                <a:rPr lang="en-US" sz="2400">
                  <a:solidFill>
                    <a:srgbClr val="5F497A"/>
                  </a:solidFill>
                  <a:latin typeface="BankGothic Lt BT" charset="0"/>
                </a:rPr>
                <a:t>The Hunter’s Blog </a:t>
              </a:r>
            </a:p>
            <a:p>
              <a:pPr>
                <a:spcAft>
                  <a:spcPts val="1000"/>
                </a:spcAft>
              </a:pPr>
              <a:r>
                <a:rPr lang="en-US" sz="1400">
                  <a:solidFill>
                    <a:srgbClr val="5F497A"/>
                  </a:solidFill>
                  <a:latin typeface="Calibri" pitchFamily="34" charset="0"/>
                </a:rPr>
                <a:t>By Jack Wilson</a:t>
              </a:r>
            </a:p>
            <a:p>
              <a:endParaRPr lang="en-US"/>
            </a:p>
          </p:txBody>
        </p:sp>
        <p:sp>
          <p:nvSpPr>
            <p:cNvPr id="4111" name="Text Box 3"/>
            <p:cNvSpPr txBox="1">
              <a:spLocks noChangeArrowheads="1"/>
            </p:cNvSpPr>
            <p:nvPr/>
          </p:nvSpPr>
          <p:spPr bwMode="auto">
            <a:xfrm>
              <a:off x="476" y="7429"/>
              <a:ext cx="22288" cy="2667"/>
            </a:xfrm>
            <a:prstGeom prst="rect">
              <a:avLst/>
            </a:prstGeom>
            <a:noFill/>
            <a:ln w="6350">
              <a:noFill/>
              <a:miter lim="800000"/>
              <a:headEnd/>
              <a:tailEnd/>
            </a:ln>
          </p:spPr>
          <p:txBody>
            <a:bodyPr/>
            <a:lstStyle/>
            <a:p>
              <a:pPr>
                <a:spcAft>
                  <a:spcPts val="1000"/>
                </a:spcAft>
              </a:pPr>
              <a:r>
                <a:rPr lang="en-US" sz="1100">
                  <a:solidFill>
                    <a:srgbClr val="5F497A"/>
                  </a:solidFill>
                  <a:latin typeface="Calibri" pitchFamily="34" charset="0"/>
                </a:rPr>
                <a:t>Home    About Me    Archives     </a:t>
              </a:r>
              <a:endParaRPr lang="en-US" sz="1100"/>
            </a:p>
          </p:txBody>
        </p:sp>
      </p:grpSp>
      <p:sp>
        <p:nvSpPr>
          <p:cNvPr id="4102" name="Content Placeholder 2"/>
          <p:cNvSpPr txBox="1">
            <a:spLocks/>
          </p:cNvSpPr>
          <p:nvPr/>
        </p:nvSpPr>
        <p:spPr bwMode="auto">
          <a:xfrm>
            <a:off x="609600" y="1295400"/>
            <a:ext cx="7924800" cy="838200"/>
          </a:xfrm>
          <a:prstGeom prst="rect">
            <a:avLst/>
          </a:prstGeom>
          <a:noFill/>
          <a:ln w="9525">
            <a:noFill/>
            <a:miter lim="800000"/>
            <a:headEnd/>
            <a:tailEnd/>
          </a:ln>
        </p:spPr>
        <p:txBody>
          <a:bodyPr/>
          <a:lstStyle/>
          <a:p>
            <a:pPr indent="-342900">
              <a:buFont typeface="Arial" pitchFamily="34" charset="0"/>
              <a:buNone/>
            </a:pPr>
            <a:endParaRPr lang="en-US" sz="2000" dirty="0">
              <a:latin typeface="Cambria" pitchFamily="18" charset="0"/>
              <a:ea typeface="ＭＳ Ｐゴシック" pitchFamily="34" charset="-128"/>
            </a:endParaRPr>
          </a:p>
          <a:p>
            <a:pPr indent="-342900">
              <a:buFont typeface="Arial" pitchFamily="34" charset="0"/>
              <a:buNone/>
            </a:pPr>
            <a:r>
              <a:rPr lang="en-US" sz="2000" dirty="0">
                <a:latin typeface="Cambria" pitchFamily="18" charset="0"/>
                <a:ea typeface="ＭＳ Ｐゴシック" pitchFamily="34" charset="-128"/>
              </a:rPr>
              <a:t>October 2, 2011:  9:37 </a:t>
            </a:r>
            <a:r>
              <a:rPr lang="en-US" sz="2000" dirty="0" smtClean="0">
                <a:latin typeface="Cambria" pitchFamily="18" charset="0"/>
                <a:ea typeface="ＭＳ Ｐゴシック" pitchFamily="34" charset="-128"/>
              </a:rPr>
              <a:t>pm – </a:t>
            </a:r>
            <a:r>
              <a:rPr lang="en-US" sz="2000" dirty="0">
                <a:latin typeface="Cambria" pitchFamily="18" charset="0"/>
                <a:ea typeface="ＭＳ Ｐゴシック" pitchFamily="34" charset="-128"/>
              </a:rPr>
              <a:t>Day 2</a:t>
            </a:r>
          </a:p>
          <a:p>
            <a:pPr indent="-342900">
              <a:buFont typeface="Arial" pitchFamily="34" charset="0"/>
              <a:buNone/>
            </a:pPr>
            <a:endParaRPr lang="en-US" sz="3200" dirty="0">
              <a:latin typeface="Cambria" pitchFamily="18" charset="0"/>
              <a:ea typeface="ＭＳ Ｐゴシック" pitchFamily="34" charset="-128"/>
            </a:endParaRPr>
          </a:p>
          <a:p>
            <a:pPr indent="-342900">
              <a:spcBef>
                <a:spcPct val="20000"/>
              </a:spcBef>
              <a:buFont typeface="Arial" pitchFamily="34" charset="0"/>
              <a:buNone/>
            </a:pPr>
            <a:endParaRPr lang="en-US" sz="3200" dirty="0">
              <a:latin typeface="Calibri" pitchFamily="34" charset="0"/>
              <a:ea typeface="ＭＳ Ｐゴシック" pitchFamily="34" charset="-128"/>
            </a:endParaRPr>
          </a:p>
        </p:txBody>
      </p:sp>
      <p:cxnSp>
        <p:nvCxnSpPr>
          <p:cNvPr id="15" name="Straight Connector 14"/>
          <p:cNvCxnSpPr/>
          <p:nvPr/>
        </p:nvCxnSpPr>
        <p:spPr>
          <a:xfrm>
            <a:off x="685800" y="2057400"/>
            <a:ext cx="77724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104" name="TextBox 15"/>
          <p:cNvSpPr txBox="1">
            <a:spLocks noChangeArrowheads="1"/>
          </p:cNvSpPr>
          <p:nvPr/>
        </p:nvSpPr>
        <p:spPr bwMode="auto">
          <a:xfrm>
            <a:off x="609600" y="2128839"/>
            <a:ext cx="5791200" cy="4170372"/>
          </a:xfrm>
          <a:prstGeom prst="rect">
            <a:avLst/>
          </a:prstGeom>
          <a:noFill/>
          <a:ln w="9525">
            <a:noFill/>
            <a:miter lim="800000"/>
            <a:headEnd/>
            <a:tailEnd/>
          </a:ln>
        </p:spPr>
        <p:txBody>
          <a:bodyPr wrap="square">
            <a:spAutoFit/>
          </a:bodyPr>
          <a:lstStyle/>
          <a:p>
            <a:r>
              <a:rPr lang="en-US" sz="1900" dirty="0">
                <a:ea typeface="ＭＳ Ｐゴシック" pitchFamily="34" charset="-128"/>
              </a:rPr>
              <a:t>Day 2 was just as bad as Day 1.  This time we did see plenty of male</a:t>
            </a:r>
            <a:r>
              <a:rPr lang="en-US" sz="1900" dirty="0" smtClean="0">
                <a:ea typeface="ＭＳ Ｐゴシック" pitchFamily="34" charset="-128"/>
              </a:rPr>
              <a:t> mountain sheep, </a:t>
            </a:r>
            <a:r>
              <a:rPr lang="en-US" sz="1900" dirty="0">
                <a:ea typeface="ＭＳ Ｐゴシック" pitchFamily="34" charset="-128"/>
              </a:rPr>
              <a:t>but their horns were </a:t>
            </a:r>
            <a:r>
              <a:rPr lang="en-US" sz="1900" dirty="0" smtClean="0">
                <a:ea typeface="ＭＳ Ｐゴシック" pitchFamily="34" charset="-128"/>
              </a:rPr>
              <a:t>small </a:t>
            </a:r>
            <a:r>
              <a:rPr lang="en-US" sz="1900" dirty="0">
                <a:ea typeface="ＭＳ Ｐゴシック" pitchFamily="34" charset="-128"/>
              </a:rPr>
              <a:t>in size (top picture).  Horns </a:t>
            </a:r>
            <a:r>
              <a:rPr lang="en-US" sz="1900" dirty="0" smtClean="0">
                <a:ea typeface="ＭＳ Ｐゴシック" pitchFamily="34" charset="-128"/>
              </a:rPr>
              <a:t>too small for trophies</a:t>
            </a:r>
            <a:r>
              <a:rPr lang="en-US" sz="1900" dirty="0">
                <a:ea typeface="ＭＳ Ｐゴシック" pitchFamily="34" charset="-128"/>
              </a:rPr>
              <a:t>.  This year was not a success for me or any of my friends.  I am not sure what is going on.  Maybe we came too late in the hunting </a:t>
            </a:r>
            <a:r>
              <a:rPr lang="en-US" sz="1900" dirty="0" smtClean="0">
                <a:ea typeface="ＭＳ Ｐゴシック" pitchFamily="34" charset="-128"/>
              </a:rPr>
              <a:t>season, </a:t>
            </a:r>
            <a:r>
              <a:rPr lang="en-US" sz="1900" dirty="0">
                <a:ea typeface="ＭＳ Ｐゴシック" pitchFamily="34" charset="-128"/>
              </a:rPr>
              <a:t>and all of the male sheep with the really big horns are gone.  I remember when I first started hunting there were so many</a:t>
            </a:r>
            <a:r>
              <a:rPr lang="en-US" sz="1900" dirty="0" smtClean="0">
                <a:ea typeface="ＭＳ Ｐゴシック" pitchFamily="34" charset="-128"/>
              </a:rPr>
              <a:t> mountain </a:t>
            </a:r>
            <a:r>
              <a:rPr lang="en-US" sz="1900" dirty="0">
                <a:ea typeface="ＭＳ Ｐゴシック" pitchFamily="34" charset="-128"/>
              </a:rPr>
              <a:t>sheep with really big </a:t>
            </a:r>
            <a:r>
              <a:rPr lang="en-US" sz="1900" dirty="0" smtClean="0">
                <a:ea typeface="ＭＳ Ｐゴシック" pitchFamily="34" charset="-128"/>
              </a:rPr>
              <a:t>horns. Now they </a:t>
            </a:r>
            <a:r>
              <a:rPr lang="en-US" sz="1900" dirty="0">
                <a:ea typeface="ＭＳ Ｐゴシック" pitchFamily="34" charset="-128"/>
              </a:rPr>
              <a:t>are really hard to find. The bottom picture shows a photo I took in 1986 while I was hunting. </a:t>
            </a:r>
            <a:r>
              <a:rPr lang="en-US" sz="1900" dirty="0" smtClean="0">
                <a:ea typeface="ＭＳ Ｐゴシック" pitchFamily="34" charset="-128"/>
              </a:rPr>
              <a:t>I </a:t>
            </a:r>
            <a:r>
              <a:rPr lang="en-US" sz="1900" dirty="0">
                <a:ea typeface="ＭＳ Ｐゴシック" pitchFamily="34" charset="-128"/>
              </a:rPr>
              <a:t>guess I might need to find something else to hunt.  We are heading home in the morning.  Good </a:t>
            </a:r>
            <a:r>
              <a:rPr lang="en-US" sz="1900" dirty="0" smtClean="0">
                <a:ea typeface="ＭＳ Ｐゴシック" pitchFamily="34" charset="-128"/>
              </a:rPr>
              <a:t>night</a:t>
            </a:r>
            <a:r>
              <a:rPr lang="en-US" sz="1900" dirty="0">
                <a:ea typeface="ＭＳ Ｐゴシック" pitchFamily="34" charset="-128"/>
              </a:rPr>
              <a:t>.</a:t>
            </a:r>
          </a:p>
          <a:p>
            <a:endParaRPr lang="en-US" dirty="0"/>
          </a:p>
        </p:txBody>
      </p:sp>
      <p:pic>
        <p:nvPicPr>
          <p:cNvPr id="4105" name="Picture 13" descr="http://animaldiversity.ummz.umich.edu/site/resources/phil_myers/ADW_mammals/Artiodactyla/bighorn2299.jpg/medium.jpg"/>
          <p:cNvPicPr>
            <a:picLocks noChangeAspect="1" noChangeArrowheads="1"/>
          </p:cNvPicPr>
          <p:nvPr/>
        </p:nvPicPr>
        <p:blipFill>
          <a:blip r:embed="rId2"/>
          <a:srcRect l="34308" t="8333" r="18909" b="50000"/>
          <a:stretch>
            <a:fillRect/>
          </a:stretch>
        </p:blipFill>
        <p:spPr bwMode="auto">
          <a:xfrm>
            <a:off x="6400800" y="2209800"/>
            <a:ext cx="2103438" cy="1752600"/>
          </a:xfrm>
          <a:prstGeom prst="rect">
            <a:avLst/>
          </a:prstGeom>
          <a:noFill/>
          <a:ln w="9525">
            <a:noFill/>
            <a:miter lim="800000"/>
            <a:headEnd/>
            <a:tailEnd/>
          </a:ln>
        </p:spPr>
      </p:pic>
      <p:pic>
        <p:nvPicPr>
          <p:cNvPr id="4106" name="Picture 15" descr="http://animaldiversity.ummz.umich.edu/site/resources/bruce_gill/Oviscanadensis2.JPG/medium.jpg"/>
          <p:cNvPicPr>
            <a:picLocks noChangeAspect="1" noChangeArrowheads="1"/>
          </p:cNvPicPr>
          <p:nvPr/>
        </p:nvPicPr>
        <p:blipFill>
          <a:blip r:embed="rId3"/>
          <a:srcRect l="11511" t="18333" r="52806" b="39999"/>
          <a:stretch>
            <a:fillRect/>
          </a:stretch>
        </p:blipFill>
        <p:spPr bwMode="auto">
          <a:xfrm>
            <a:off x="6400800" y="3962400"/>
            <a:ext cx="2133600" cy="1720850"/>
          </a:xfrm>
          <a:prstGeom prst="rect">
            <a:avLst/>
          </a:prstGeom>
          <a:noFill/>
          <a:ln w="9525">
            <a:noFill/>
            <a:miter lim="800000"/>
            <a:headEnd/>
            <a:tailEnd/>
          </a:ln>
        </p:spPr>
      </p:pic>
      <p:sp>
        <p:nvSpPr>
          <p:cNvPr id="4107" name="TextBox 15"/>
          <p:cNvSpPr txBox="1">
            <a:spLocks noChangeArrowheads="1"/>
          </p:cNvSpPr>
          <p:nvPr/>
        </p:nvSpPr>
        <p:spPr bwMode="auto">
          <a:xfrm>
            <a:off x="6553200" y="3581400"/>
            <a:ext cx="741363" cy="400050"/>
          </a:xfrm>
          <a:prstGeom prst="rect">
            <a:avLst/>
          </a:prstGeom>
          <a:noFill/>
          <a:ln w="9525">
            <a:noFill/>
            <a:miter lim="800000"/>
            <a:headEnd/>
            <a:tailEnd/>
          </a:ln>
        </p:spPr>
        <p:txBody>
          <a:bodyPr wrap="none">
            <a:spAutoFit/>
          </a:bodyPr>
          <a:lstStyle/>
          <a:p>
            <a:r>
              <a:rPr lang="en-US" sz="2000" b="1"/>
              <a:t>2011</a:t>
            </a:r>
          </a:p>
        </p:txBody>
      </p:sp>
      <p:sp>
        <p:nvSpPr>
          <p:cNvPr id="4108" name="TextBox 16"/>
          <p:cNvSpPr txBox="1">
            <a:spLocks noChangeArrowheads="1"/>
          </p:cNvSpPr>
          <p:nvPr/>
        </p:nvSpPr>
        <p:spPr bwMode="auto">
          <a:xfrm>
            <a:off x="6618288" y="5334000"/>
            <a:ext cx="754062" cy="400050"/>
          </a:xfrm>
          <a:prstGeom prst="rect">
            <a:avLst/>
          </a:prstGeom>
          <a:noFill/>
          <a:ln w="9525">
            <a:noFill/>
            <a:miter lim="800000"/>
            <a:headEnd/>
            <a:tailEnd/>
          </a:ln>
        </p:spPr>
        <p:txBody>
          <a:bodyPr wrap="none">
            <a:spAutoFit/>
          </a:bodyPr>
          <a:lstStyle/>
          <a:p>
            <a:r>
              <a:rPr lang="en-US" sz="2000" b="1"/>
              <a:t>1986</a:t>
            </a:r>
          </a:p>
        </p:txBody>
      </p:sp>
      <p:sp>
        <p:nvSpPr>
          <p:cNvPr id="17" name="TextBox 9">
            <a:hlinkClick r:id="rId4" action="ppaction://hlinksldjump"/>
          </p:cNvPr>
          <p:cNvSpPr txBox="1">
            <a:spLocks noChangeArrowheads="1"/>
          </p:cNvSpPr>
          <p:nvPr/>
        </p:nvSpPr>
        <p:spPr bwMode="auto">
          <a:xfrm>
            <a:off x="7010400" y="6070212"/>
            <a:ext cx="1905000" cy="369888"/>
          </a:xfrm>
          <a:prstGeom prst="rect">
            <a:avLst/>
          </a:prstGeom>
          <a:noFill/>
          <a:ln w="9525">
            <a:noFill/>
            <a:miter lim="800000"/>
            <a:headEnd/>
            <a:tailEnd/>
          </a:ln>
        </p:spPr>
        <p:txBody>
          <a:bodyPr>
            <a:spAutoFit/>
          </a:bodyPr>
          <a:lstStyle/>
          <a:p>
            <a:r>
              <a:rPr lang="en-US" dirty="0" smtClean="0">
                <a:solidFill>
                  <a:srgbClr val="000000"/>
                </a:solidFill>
                <a:latin typeface="Calibri" pitchFamily="34" charset="0"/>
                <a:hlinkClick r:id="" action="ppaction://hlinkshowjump?jump=nextslide"/>
              </a:rPr>
              <a:t>NEXT</a:t>
            </a:r>
            <a:endParaRPr lang="en-US" dirty="0">
              <a:solidFill>
                <a:srgbClr val="000000"/>
              </a:solidFill>
              <a:latin typeface="Calibri"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421</TotalTime>
  <Words>1114</Words>
  <Application>Microsoft Office PowerPoint</Application>
  <PresentationFormat>On-screen Show (4:3)</PresentationFormat>
  <Paragraphs>111</Paragraphs>
  <Slides>10</Slides>
  <Notes>0</Notes>
  <HiddenSlides>0</HiddenSlides>
  <MMClips>0</MMClips>
  <ScaleCrop>false</ScaleCrop>
  <HeadingPairs>
    <vt:vector size="4" baseType="variant">
      <vt:variant>
        <vt:lpstr>Theme</vt:lpstr>
      </vt:variant>
      <vt:variant>
        <vt:i4>2</vt:i4>
      </vt:variant>
      <vt:variant>
        <vt:lpstr>Slide Titles</vt:lpstr>
      </vt:variant>
      <vt:variant>
        <vt:i4>10</vt:i4>
      </vt:variant>
    </vt:vector>
  </HeadingPairs>
  <TitlesOfParts>
    <vt:vector size="12" baseType="lpstr">
      <vt:lpstr>Office Theme</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Evidence 5:  Hunter’s Blog</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Michael Dianovsky</dc:creator>
  <cp:lastModifiedBy>Graduate School of Education - Rutgers University</cp:lastModifiedBy>
  <cp:revision>52</cp:revision>
  <dcterms:created xsi:type="dcterms:W3CDTF">2013-04-20T20:42:07Z</dcterms:created>
  <dcterms:modified xsi:type="dcterms:W3CDTF">2013-04-24T14:44:23Z</dcterms:modified>
</cp:coreProperties>
</file>