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90" r:id="rId2"/>
    <p:sldId id="272" r:id="rId3"/>
    <p:sldId id="270" r:id="rId4"/>
    <p:sldId id="268" r:id="rId5"/>
    <p:sldId id="271" r:id="rId6"/>
    <p:sldId id="269" r:id="rId7"/>
    <p:sldId id="277" r:id="rId8"/>
    <p:sldId id="291" r:id="rId9"/>
    <p:sldId id="278" r:id="rId10"/>
    <p:sldId id="279" r:id="rId11"/>
    <p:sldId id="280" r:id="rId12"/>
    <p:sldId id="281" r:id="rId13"/>
    <p:sldId id="282" r:id="rId14"/>
    <p:sldId id="283" r:id="rId15"/>
    <p:sldId id="284" r:id="rId16"/>
    <p:sldId id="274" r:id="rId17"/>
    <p:sldId id="286" r:id="rId18"/>
    <p:sldId id="276" r:id="rId19"/>
    <p:sldId id="287" r:id="rId20"/>
    <p:sldId id="273" r:id="rId21"/>
    <p:sldId id="288" r:id="rId22"/>
    <p:sldId id="289" r:id="rId23"/>
  </p:sldIdLst>
  <p:sldSz cx="9144000" cy="6858000" type="screen4x3"/>
  <p:notesSz cx="7053263" cy="9356725"/>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DDDD"/>
    <a:srgbClr val="ECEADC"/>
    <a:srgbClr val="FF3300"/>
    <a:srgbClr val="FFFF66"/>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33" autoAdjust="0"/>
    <p:restoredTop sz="97495" autoAdjust="0"/>
  </p:normalViewPr>
  <p:slideViewPr>
    <p:cSldViewPr>
      <p:cViewPr varScale="1">
        <p:scale>
          <a:sx n="84" d="100"/>
          <a:sy n="84" d="100"/>
        </p:scale>
        <p:origin x="-1352"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5938" cy="468313"/>
          </a:xfrm>
          <a:prstGeom prst="rect">
            <a:avLst/>
          </a:prstGeom>
        </p:spPr>
        <p:txBody>
          <a:bodyPr vert="horz" wrap="square" lIns="93763" tIns="46881" rIns="93763" bIns="46881" numCol="1" anchor="t" anchorCtr="0" compatLnSpc="1">
            <a:prstTxWarp prst="textNoShape">
              <a:avLst/>
            </a:prstTxWarp>
          </a:bodyPr>
          <a:lstStyle>
            <a:lvl1pPr>
              <a:defRPr sz="1200">
                <a:latin typeface="Calibri" pitchFamily="34" charset="0"/>
              </a:defRPr>
            </a:lvl1pPr>
          </a:lstStyle>
          <a:p>
            <a:endParaRPr lang="en-US"/>
          </a:p>
        </p:txBody>
      </p:sp>
      <p:sp>
        <p:nvSpPr>
          <p:cNvPr id="3" name="Date Placeholder 2"/>
          <p:cNvSpPr>
            <a:spLocks noGrp="1"/>
          </p:cNvSpPr>
          <p:nvPr>
            <p:ph type="dt" idx="1"/>
          </p:nvPr>
        </p:nvSpPr>
        <p:spPr>
          <a:xfrm>
            <a:off x="3995738" y="0"/>
            <a:ext cx="3055937" cy="468313"/>
          </a:xfrm>
          <a:prstGeom prst="rect">
            <a:avLst/>
          </a:prstGeom>
        </p:spPr>
        <p:txBody>
          <a:bodyPr vert="horz" wrap="square" lIns="93763" tIns="46881" rIns="93763" bIns="46881" numCol="1" anchor="t" anchorCtr="0" compatLnSpc="1">
            <a:prstTxWarp prst="textNoShape">
              <a:avLst/>
            </a:prstTxWarp>
          </a:bodyPr>
          <a:lstStyle>
            <a:lvl1pPr algn="r">
              <a:defRPr sz="1200">
                <a:latin typeface="Calibri" pitchFamily="34" charset="0"/>
              </a:defRPr>
            </a:lvl1pPr>
          </a:lstStyle>
          <a:p>
            <a:fld id="{3984BDEC-7A0A-42C5-ADB8-75DF756C6AE2}" type="datetimeFigureOut">
              <a:rPr lang="en-US"/>
              <a:pPr/>
              <a:t>4/25/13</a:t>
            </a:fld>
            <a:endParaRPr lang="en-US"/>
          </a:p>
        </p:txBody>
      </p:sp>
      <p:sp>
        <p:nvSpPr>
          <p:cNvPr id="4" name="Slide Image Placeholder 3"/>
          <p:cNvSpPr>
            <a:spLocks noGrp="1" noRot="1" noChangeAspect="1"/>
          </p:cNvSpPr>
          <p:nvPr>
            <p:ph type="sldImg" idx="2"/>
          </p:nvPr>
        </p:nvSpPr>
        <p:spPr>
          <a:xfrm>
            <a:off x="1189038" y="701675"/>
            <a:ext cx="4676775" cy="3508375"/>
          </a:xfrm>
          <a:prstGeom prst="rect">
            <a:avLst/>
          </a:prstGeom>
          <a:noFill/>
          <a:ln w="12700">
            <a:solidFill>
              <a:prstClr val="black"/>
            </a:solidFill>
          </a:ln>
        </p:spPr>
        <p:txBody>
          <a:bodyPr vert="horz" lIns="93763" tIns="46881" rIns="93763" bIns="46881" rtlCol="0" anchor="ctr"/>
          <a:lstStyle/>
          <a:p>
            <a:pPr lvl="0"/>
            <a:endParaRPr lang="en-US" noProof="0"/>
          </a:p>
        </p:txBody>
      </p:sp>
      <p:sp>
        <p:nvSpPr>
          <p:cNvPr id="5" name="Notes Placeholder 4"/>
          <p:cNvSpPr>
            <a:spLocks noGrp="1"/>
          </p:cNvSpPr>
          <p:nvPr>
            <p:ph type="body" sz="quarter" idx="3"/>
          </p:nvPr>
        </p:nvSpPr>
        <p:spPr>
          <a:xfrm>
            <a:off x="704850" y="4445000"/>
            <a:ext cx="5643563" cy="4210050"/>
          </a:xfrm>
          <a:prstGeom prst="rect">
            <a:avLst/>
          </a:prstGeom>
        </p:spPr>
        <p:txBody>
          <a:bodyPr vert="horz" lIns="93763" tIns="46881" rIns="93763" bIns="46881"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86825"/>
            <a:ext cx="3055938" cy="468313"/>
          </a:xfrm>
          <a:prstGeom prst="rect">
            <a:avLst/>
          </a:prstGeom>
        </p:spPr>
        <p:txBody>
          <a:bodyPr vert="horz" wrap="square" lIns="93763" tIns="46881" rIns="93763" bIns="46881" numCol="1" anchor="b" anchorCtr="0" compatLnSpc="1">
            <a:prstTxWarp prst="textNoShape">
              <a:avLst/>
            </a:prstTxWarp>
          </a:bodyPr>
          <a:lstStyle>
            <a:lvl1pPr>
              <a:defRPr sz="1200">
                <a:latin typeface="Calibri" pitchFamily="34" charset="0"/>
              </a:defRPr>
            </a:lvl1pPr>
          </a:lstStyle>
          <a:p>
            <a:endParaRPr lang="en-US"/>
          </a:p>
        </p:txBody>
      </p:sp>
      <p:sp>
        <p:nvSpPr>
          <p:cNvPr id="7" name="Slide Number Placeholder 6"/>
          <p:cNvSpPr>
            <a:spLocks noGrp="1"/>
          </p:cNvSpPr>
          <p:nvPr>
            <p:ph type="sldNum" sz="quarter" idx="5"/>
          </p:nvPr>
        </p:nvSpPr>
        <p:spPr>
          <a:xfrm>
            <a:off x="3995738" y="8886825"/>
            <a:ext cx="3055937" cy="468313"/>
          </a:xfrm>
          <a:prstGeom prst="rect">
            <a:avLst/>
          </a:prstGeom>
        </p:spPr>
        <p:txBody>
          <a:bodyPr vert="horz" wrap="square" lIns="93763" tIns="46881" rIns="93763" bIns="46881" numCol="1" anchor="b" anchorCtr="0" compatLnSpc="1">
            <a:prstTxWarp prst="textNoShape">
              <a:avLst/>
            </a:prstTxWarp>
          </a:bodyPr>
          <a:lstStyle>
            <a:lvl1pPr algn="r">
              <a:defRPr sz="1200">
                <a:latin typeface="Calibri" pitchFamily="34" charset="0"/>
              </a:defRPr>
            </a:lvl1pPr>
          </a:lstStyle>
          <a:p>
            <a:fld id="{94337D9E-5ED5-484E-A47B-E1CFDD3E3E1A}" type="slidenum">
              <a:rPr lang="en-US"/>
              <a:pPr/>
              <a:t>‹#›</a:t>
            </a:fld>
            <a:endParaRPr lang="en-US"/>
          </a:p>
        </p:txBody>
      </p:sp>
    </p:spTree>
    <p:extLst>
      <p:ext uri="{BB962C8B-B14F-4D97-AF65-F5344CB8AC3E}">
        <p14:creationId xmlns:p14="http://schemas.microsoft.com/office/powerpoint/2010/main" val="94214723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This is a red-bellied blacksnake.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Images: http://forum.thesims3.com &amp; http://forum.thesims3.com</a:t>
            </a:r>
          </a:p>
        </p:txBody>
      </p:sp>
      <p:sp>
        <p:nvSpPr>
          <p:cNvPr id="17411"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5EE0D45-C416-4999-81C5-D41216CECA8A}" type="slidenum">
              <a:rPr lang="en-US">
                <a:latin typeface="Calibri" pitchFamily="34" charset="0"/>
              </a:rPr>
              <a:pPr eaLnBrk="1" hangingPunct="1"/>
              <a:t>4</a:t>
            </a:fld>
            <a:endParaRPr lang="en-US">
              <a:latin typeface="Calibri"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This is a red-bellied black snake eating a frog or toad (not a toxic one).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21507"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E7A0B72F-1C79-47CC-9CBB-D887D7C86C96}" type="slidenum">
              <a:rPr lang="en-US">
                <a:latin typeface="Calibri" pitchFamily="34" charset="0"/>
              </a:rPr>
              <a:pPr eaLnBrk="1" hangingPunct="1"/>
              <a:t>6</a:t>
            </a:fld>
            <a:endParaRPr lang="en-US">
              <a:latin typeface="Calibri"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4337D9E-5ED5-484E-A47B-E1CFDD3E3E1A}" type="slidenum">
              <a:rPr lang="en-US" smtClean="0"/>
              <a:pPr/>
              <a:t>20</a:t>
            </a:fld>
            <a:endParaRPr lang="en-US"/>
          </a:p>
        </p:txBody>
      </p:sp>
    </p:spTree>
    <p:extLst>
      <p:ext uri="{BB962C8B-B14F-4D97-AF65-F5344CB8AC3E}">
        <p14:creationId xmlns:p14="http://schemas.microsoft.com/office/powerpoint/2010/main" val="11902678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643705C3-F511-42B4-A9A6-E33BDD4DB70F}" type="datetimeFigureOut">
              <a:rPr lang="en-US"/>
              <a:pPr/>
              <a:t>4/25/13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5796C42-DBEA-42E5-8191-9E10B60E70BA}" type="slidenum">
              <a:rPr lang="en-US"/>
              <a:pPr/>
              <a:t>‹#›</a:t>
            </a:fld>
            <a:endParaRPr lang="en-US"/>
          </a:p>
        </p:txBody>
      </p:sp>
    </p:spTree>
    <p:extLst>
      <p:ext uri="{BB962C8B-B14F-4D97-AF65-F5344CB8AC3E}">
        <p14:creationId xmlns:p14="http://schemas.microsoft.com/office/powerpoint/2010/main" val="11211293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BC39700B-4024-4538-A7DC-3E142A675D5E}" type="datetimeFigureOut">
              <a:rPr lang="en-US"/>
              <a:pPr/>
              <a:t>4/25/13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6D216E6-32EF-49F6-BB10-4B6A41D0E761}" type="slidenum">
              <a:rPr lang="en-US"/>
              <a:pPr/>
              <a:t>‹#›</a:t>
            </a:fld>
            <a:endParaRPr lang="en-US"/>
          </a:p>
        </p:txBody>
      </p:sp>
    </p:spTree>
    <p:extLst>
      <p:ext uri="{BB962C8B-B14F-4D97-AF65-F5344CB8AC3E}">
        <p14:creationId xmlns:p14="http://schemas.microsoft.com/office/powerpoint/2010/main" val="42098041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E81A6AE7-F682-4F6B-8F0C-671BC7660104}" type="datetimeFigureOut">
              <a:rPr lang="en-US"/>
              <a:pPr/>
              <a:t>4/25/13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26879E6-4C35-483B-869E-F478A35D8DDC}" type="slidenum">
              <a:rPr lang="en-US"/>
              <a:pPr/>
              <a:t>‹#›</a:t>
            </a:fld>
            <a:endParaRPr lang="en-US"/>
          </a:p>
        </p:txBody>
      </p:sp>
    </p:spTree>
    <p:extLst>
      <p:ext uri="{BB962C8B-B14F-4D97-AF65-F5344CB8AC3E}">
        <p14:creationId xmlns:p14="http://schemas.microsoft.com/office/powerpoint/2010/main" val="37486861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C1142B25-3264-4B70-8FF4-86407186E56E}" type="datetimeFigureOut">
              <a:rPr lang="en-US"/>
              <a:pPr/>
              <a:t>4/25/13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7F3F976-E487-4E69-AAC9-7B0C0B5FE9C0}" type="slidenum">
              <a:rPr lang="en-US"/>
              <a:pPr/>
              <a:t>‹#›</a:t>
            </a:fld>
            <a:endParaRPr lang="en-US"/>
          </a:p>
        </p:txBody>
      </p:sp>
    </p:spTree>
    <p:extLst>
      <p:ext uri="{BB962C8B-B14F-4D97-AF65-F5344CB8AC3E}">
        <p14:creationId xmlns:p14="http://schemas.microsoft.com/office/powerpoint/2010/main" val="31712149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45699834-C9B8-448F-BB20-C3D6FBCD7E4B}" type="datetimeFigureOut">
              <a:rPr lang="en-US"/>
              <a:pPr/>
              <a:t>4/25/13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C18F4E6-49A9-4725-AD16-8FC98B01CA70}" type="slidenum">
              <a:rPr lang="en-US"/>
              <a:pPr/>
              <a:t>‹#›</a:t>
            </a:fld>
            <a:endParaRPr lang="en-US"/>
          </a:p>
        </p:txBody>
      </p:sp>
    </p:spTree>
    <p:extLst>
      <p:ext uri="{BB962C8B-B14F-4D97-AF65-F5344CB8AC3E}">
        <p14:creationId xmlns:p14="http://schemas.microsoft.com/office/powerpoint/2010/main" val="9991490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ED556007-C41C-4EE4-81A6-71657D0ABD2D}" type="datetimeFigureOut">
              <a:rPr lang="en-US"/>
              <a:pPr/>
              <a:t>4/25/13</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AAF48D82-5F6B-4FB5-8B9A-0903E9A7317B}" type="slidenum">
              <a:rPr lang="en-US"/>
              <a:pPr/>
              <a:t>‹#›</a:t>
            </a:fld>
            <a:endParaRPr lang="en-US"/>
          </a:p>
        </p:txBody>
      </p:sp>
    </p:spTree>
    <p:extLst>
      <p:ext uri="{BB962C8B-B14F-4D97-AF65-F5344CB8AC3E}">
        <p14:creationId xmlns:p14="http://schemas.microsoft.com/office/powerpoint/2010/main" val="13407418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3966DD95-5965-4063-B528-260DEEBE0528}" type="datetimeFigureOut">
              <a:rPr lang="en-US"/>
              <a:pPr/>
              <a:t>4/25/13</a:t>
            </a:fld>
            <a:endParaRPr lang="en-US"/>
          </a:p>
        </p:txBody>
      </p:sp>
      <p:sp>
        <p:nvSpPr>
          <p:cNvPr id="8" name="Footer Placeholder 4"/>
          <p:cNvSpPr>
            <a:spLocks noGrp="1"/>
          </p:cNvSpPr>
          <p:nvPr>
            <p:ph type="ftr" sz="quarter" idx="11"/>
          </p:nvPr>
        </p:nvSpPr>
        <p:spPr/>
        <p:txBody>
          <a:bodyPr/>
          <a:lstStyle>
            <a:lvl1pPr>
              <a:defRPr/>
            </a:lvl1pPr>
          </a:lstStyle>
          <a:p>
            <a:endParaRPr lang="en-US"/>
          </a:p>
        </p:txBody>
      </p:sp>
      <p:sp>
        <p:nvSpPr>
          <p:cNvPr id="9" name="Slide Number Placeholder 5"/>
          <p:cNvSpPr>
            <a:spLocks noGrp="1"/>
          </p:cNvSpPr>
          <p:nvPr>
            <p:ph type="sldNum" sz="quarter" idx="12"/>
          </p:nvPr>
        </p:nvSpPr>
        <p:spPr/>
        <p:txBody>
          <a:bodyPr/>
          <a:lstStyle>
            <a:lvl1pPr>
              <a:defRPr/>
            </a:lvl1pPr>
          </a:lstStyle>
          <a:p>
            <a:fld id="{41E681B5-CF62-47EE-8428-E01794C2FD1B}" type="slidenum">
              <a:rPr lang="en-US"/>
              <a:pPr/>
              <a:t>‹#›</a:t>
            </a:fld>
            <a:endParaRPr lang="en-US"/>
          </a:p>
        </p:txBody>
      </p:sp>
    </p:spTree>
    <p:extLst>
      <p:ext uri="{BB962C8B-B14F-4D97-AF65-F5344CB8AC3E}">
        <p14:creationId xmlns:p14="http://schemas.microsoft.com/office/powerpoint/2010/main" val="37711486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1FAD93E5-B5AB-4B94-96CD-691DA29B68F7}" type="datetimeFigureOut">
              <a:rPr lang="en-US"/>
              <a:pPr/>
              <a:t>4/25/13</a:t>
            </a:fld>
            <a:endParaRPr lang="en-US"/>
          </a:p>
        </p:txBody>
      </p:sp>
      <p:sp>
        <p:nvSpPr>
          <p:cNvPr id="4" name="Footer Placeholder 4"/>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p:txBody>
          <a:bodyPr/>
          <a:lstStyle>
            <a:lvl1pPr>
              <a:defRPr/>
            </a:lvl1pPr>
          </a:lstStyle>
          <a:p>
            <a:fld id="{AADA7C84-007B-47A2-AB6F-B11E8FDBB9FA}" type="slidenum">
              <a:rPr lang="en-US"/>
              <a:pPr/>
              <a:t>‹#›</a:t>
            </a:fld>
            <a:endParaRPr lang="en-US"/>
          </a:p>
        </p:txBody>
      </p:sp>
    </p:spTree>
    <p:extLst>
      <p:ext uri="{BB962C8B-B14F-4D97-AF65-F5344CB8AC3E}">
        <p14:creationId xmlns:p14="http://schemas.microsoft.com/office/powerpoint/2010/main" val="24051570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80681C11-592C-4B9B-9DED-42FFA5DCF376}" type="datetimeFigureOut">
              <a:rPr lang="en-US"/>
              <a:pPr/>
              <a:t>4/25/13</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3C732DB9-3B1D-44A4-A587-610315A9DDDE}" type="slidenum">
              <a:rPr lang="en-US"/>
              <a:pPr/>
              <a:t>‹#›</a:t>
            </a:fld>
            <a:endParaRPr lang="en-US"/>
          </a:p>
        </p:txBody>
      </p:sp>
    </p:spTree>
    <p:extLst>
      <p:ext uri="{BB962C8B-B14F-4D97-AF65-F5344CB8AC3E}">
        <p14:creationId xmlns:p14="http://schemas.microsoft.com/office/powerpoint/2010/main" val="31023598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D60E885D-8761-43EA-9556-CA8FFCE6AB57}" type="datetimeFigureOut">
              <a:rPr lang="en-US"/>
              <a:pPr/>
              <a:t>4/25/13</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363412ED-E363-4C42-BFED-427B51F2EFD5}" type="slidenum">
              <a:rPr lang="en-US"/>
              <a:pPr/>
              <a:t>‹#›</a:t>
            </a:fld>
            <a:endParaRPr lang="en-US"/>
          </a:p>
        </p:txBody>
      </p:sp>
    </p:spTree>
    <p:extLst>
      <p:ext uri="{BB962C8B-B14F-4D97-AF65-F5344CB8AC3E}">
        <p14:creationId xmlns:p14="http://schemas.microsoft.com/office/powerpoint/2010/main" val="2426055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9ED157ED-8A8A-47EB-9CB4-3F3C895101E5}" type="datetimeFigureOut">
              <a:rPr lang="en-US"/>
              <a:pPr/>
              <a:t>4/25/13</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08600834-6196-4CCF-AFDE-CDDD10C68398}" type="slidenum">
              <a:rPr lang="en-US"/>
              <a:pPr/>
              <a:t>‹#›</a:t>
            </a:fld>
            <a:endParaRPr lang="en-US"/>
          </a:p>
        </p:txBody>
      </p:sp>
    </p:spTree>
    <p:extLst>
      <p:ext uri="{BB962C8B-B14F-4D97-AF65-F5344CB8AC3E}">
        <p14:creationId xmlns:p14="http://schemas.microsoft.com/office/powerpoint/2010/main" val="79736965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CEADC"/>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fld id="{6ED3290F-8D40-433D-913E-9D1FDE9AD871}" type="datetimeFigureOut">
              <a:rPr lang="en-US"/>
              <a:pPr/>
              <a:t>4/25/13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fld id="{9F214267-6640-4E3B-821A-A8FA13B9AA16}"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 Id="rId3"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 Id="rId3"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1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1.jpeg"/><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a:t>
            </a:r>
            <a:endParaRPr lang="en-US" dirty="0"/>
          </a:p>
        </p:txBody>
      </p:sp>
      <p:sp>
        <p:nvSpPr>
          <p:cNvPr id="3" name="Content Placeholder 2"/>
          <p:cNvSpPr>
            <a:spLocks noGrp="1"/>
          </p:cNvSpPr>
          <p:nvPr>
            <p:ph idx="1"/>
          </p:nvPr>
        </p:nvSpPr>
        <p:spPr/>
        <p:txBody>
          <a:bodyPr/>
          <a:lstStyle/>
          <a:p>
            <a:r>
              <a:rPr lang="en-US" dirty="0" smtClean="0"/>
              <a:t>Continue to learn how to build models that can explain all the phenomena in the introductory slide show.</a:t>
            </a:r>
          </a:p>
          <a:p>
            <a:r>
              <a:rPr lang="en-US" dirty="0" smtClean="0"/>
              <a:t>This is the last step before we’ll be ready to make a general model that works for most of these phenomena.</a:t>
            </a:r>
          </a:p>
          <a:p>
            <a:r>
              <a:rPr lang="en-US" dirty="0" smtClean="0"/>
              <a:t>Continue to build your skills in interpreting evidence and using evidence to build and evaluate models.</a:t>
            </a:r>
          </a:p>
          <a:p>
            <a:endParaRPr lang="en-US" dirty="0"/>
          </a:p>
        </p:txBody>
      </p:sp>
    </p:spTree>
    <p:extLst>
      <p:ext uri="{BB962C8B-B14F-4D97-AF65-F5344CB8AC3E}">
        <p14:creationId xmlns:p14="http://schemas.microsoft.com/office/powerpoint/2010/main" val="22931282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219200"/>
            <a:ext cx="9144000" cy="5410200"/>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Evidence 1 &amp; 2: Questions</a:t>
            </a:r>
            <a:endParaRPr lang="en-US" dirty="0"/>
          </a:p>
        </p:txBody>
      </p:sp>
      <p:pic>
        <p:nvPicPr>
          <p:cNvPr id="4" name="Picture 3" descr="Screen Shot 2013-04-25 at 2.10.56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1219200"/>
            <a:ext cx="8001000" cy="2152403"/>
          </a:xfrm>
          <a:prstGeom prst="rect">
            <a:avLst/>
          </a:prstGeom>
        </p:spPr>
      </p:pic>
      <p:pic>
        <p:nvPicPr>
          <p:cNvPr id="5" name="Picture 4" descr="Screen Shot 2013-04-25 at 2.11.0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0664" y="3352800"/>
            <a:ext cx="8777136" cy="3276600"/>
          </a:xfrm>
          <a:prstGeom prst="rect">
            <a:avLst/>
          </a:prstGeom>
        </p:spPr>
      </p:pic>
    </p:spTree>
    <p:extLst>
      <p:ext uri="{BB962C8B-B14F-4D97-AF65-F5344CB8AC3E}">
        <p14:creationId xmlns:p14="http://schemas.microsoft.com/office/powerpoint/2010/main" val="165815977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3810000"/>
            <a:ext cx="9144000" cy="2743200"/>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0" y="1219200"/>
            <a:ext cx="9144000" cy="2286000"/>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Evidence 3: </a:t>
            </a:r>
            <a:r>
              <a:rPr lang="en-US" dirty="0"/>
              <a:t>Q</a:t>
            </a:r>
            <a:r>
              <a:rPr lang="en-US" dirty="0" smtClean="0"/>
              <a:t>uestions</a:t>
            </a:r>
            <a:endParaRPr lang="en-US" dirty="0"/>
          </a:p>
        </p:txBody>
      </p:sp>
      <p:pic>
        <p:nvPicPr>
          <p:cNvPr id="4" name="Picture 3" descr="Screen Shot 2013-04-25 at 2.11.12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764" y="1282700"/>
            <a:ext cx="7620000" cy="2222500"/>
          </a:xfrm>
          <a:prstGeom prst="rect">
            <a:avLst/>
          </a:prstGeom>
        </p:spPr>
      </p:pic>
      <p:pic>
        <p:nvPicPr>
          <p:cNvPr id="6" name="Picture 5" descr="Screen Shot 2013-04-25 at 2.11.31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 y="3810000"/>
            <a:ext cx="7581900" cy="2717800"/>
          </a:xfrm>
          <a:prstGeom prst="rect">
            <a:avLst/>
          </a:prstGeom>
        </p:spPr>
      </p:pic>
    </p:spTree>
    <p:extLst>
      <p:ext uri="{BB962C8B-B14F-4D97-AF65-F5344CB8AC3E}">
        <p14:creationId xmlns:p14="http://schemas.microsoft.com/office/powerpoint/2010/main" val="170144815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1600200"/>
            <a:ext cx="9144000" cy="3810000"/>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Evidence 4 &amp; 5: Questions</a:t>
            </a:r>
            <a:endParaRPr lang="en-US" dirty="0"/>
          </a:p>
        </p:txBody>
      </p:sp>
      <p:pic>
        <p:nvPicPr>
          <p:cNvPr id="4" name="Picture 3" descr="Screen Shot 2013-04-25 at 2.11.38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00200"/>
            <a:ext cx="6591300" cy="1816100"/>
          </a:xfrm>
          <a:prstGeom prst="rect">
            <a:avLst/>
          </a:prstGeom>
        </p:spPr>
      </p:pic>
      <p:pic>
        <p:nvPicPr>
          <p:cNvPr id="5" name="Picture 4" descr="Screen Shot 2013-04-25 at 2.11.42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9700" y="3352800"/>
            <a:ext cx="7708900" cy="2006600"/>
          </a:xfrm>
          <a:prstGeom prst="rect">
            <a:avLst/>
          </a:prstGeom>
        </p:spPr>
      </p:pic>
    </p:spTree>
    <p:extLst>
      <p:ext uri="{BB962C8B-B14F-4D97-AF65-F5344CB8AC3E}">
        <p14:creationId xmlns:p14="http://schemas.microsoft.com/office/powerpoint/2010/main" val="179831058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Evidence 6: Question</a:t>
            </a:r>
            <a:endParaRPr lang="en-US" dirty="0"/>
          </a:p>
        </p:txBody>
      </p:sp>
      <p:pic>
        <p:nvPicPr>
          <p:cNvPr id="3" name="Picture 2" descr="Screen Shot 2013-04-25 at 2.11.48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057400"/>
            <a:ext cx="9144000" cy="1752600"/>
          </a:xfrm>
          <a:prstGeom prst="rect">
            <a:avLst/>
          </a:prstGeom>
        </p:spPr>
      </p:pic>
    </p:spTree>
    <p:extLst>
      <p:ext uri="{BB962C8B-B14F-4D97-AF65-F5344CB8AC3E}">
        <p14:creationId xmlns:p14="http://schemas.microsoft.com/office/powerpoint/2010/main" val="38906495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Model</a:t>
            </a:r>
            <a:endParaRPr lang="en-US" dirty="0"/>
          </a:p>
        </p:txBody>
      </p:sp>
      <p:sp>
        <p:nvSpPr>
          <p:cNvPr id="3" name="Content Placeholder 2"/>
          <p:cNvSpPr>
            <a:spLocks noGrp="1"/>
          </p:cNvSpPr>
          <p:nvPr>
            <p:ph idx="1"/>
          </p:nvPr>
        </p:nvSpPr>
        <p:spPr/>
        <p:txBody>
          <a:bodyPr/>
          <a:lstStyle/>
          <a:p>
            <a:pPr marL="0" indent="0">
              <a:buNone/>
            </a:pPr>
            <a:r>
              <a:rPr lang="en-US" dirty="0"/>
              <a:t>3. Using the evidence, in pairs develop a model that shows why the head size of the Australian </a:t>
            </a:r>
            <a:r>
              <a:rPr lang="en-US" dirty="0" smtClean="0"/>
              <a:t>Red-Bellied </a:t>
            </a:r>
            <a:r>
              <a:rPr lang="en-US" dirty="0"/>
              <a:t>B</a:t>
            </a:r>
            <a:r>
              <a:rPr lang="en-US" dirty="0" smtClean="0"/>
              <a:t>lack </a:t>
            </a:r>
            <a:r>
              <a:rPr lang="en-US" dirty="0"/>
              <a:t>S</a:t>
            </a:r>
            <a:r>
              <a:rPr lang="en-US" dirty="0" smtClean="0"/>
              <a:t>nakes </a:t>
            </a:r>
            <a:r>
              <a:rPr lang="en-US" dirty="0"/>
              <a:t>has changed since 1935.  Develop your model in the space </a:t>
            </a:r>
            <a:r>
              <a:rPr lang="en-US" dirty="0" smtClean="0"/>
              <a:t>in your packet. </a:t>
            </a:r>
            <a:r>
              <a:rPr lang="en-US" dirty="0"/>
              <a:t>Think about what you have learned about evolutionary changes in the mountain sheep and the peppered moths as you develop your model.  Make sure your model can be understood by anyone </a:t>
            </a:r>
            <a:r>
              <a:rPr lang="en-US" dirty="0" smtClean="0"/>
              <a:t>who reads it. </a:t>
            </a:r>
            <a:endParaRPr lang="en-US" dirty="0"/>
          </a:p>
          <a:p>
            <a:endParaRPr lang="en-US" dirty="0"/>
          </a:p>
        </p:txBody>
      </p:sp>
    </p:spTree>
    <p:extLst>
      <p:ext uri="{BB962C8B-B14F-4D97-AF65-F5344CB8AC3E}">
        <p14:creationId xmlns:p14="http://schemas.microsoft.com/office/powerpoint/2010/main" val="16384908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Evaluating </a:t>
            </a:r>
            <a:r>
              <a:rPr lang="en-US" dirty="0"/>
              <a:t>2</a:t>
            </a:r>
            <a:r>
              <a:rPr lang="en-US" dirty="0" smtClean="0"/>
              <a:t> </a:t>
            </a:r>
            <a:r>
              <a:rPr lang="en-US" dirty="0"/>
              <a:t>M</a:t>
            </a:r>
            <a:r>
              <a:rPr lang="en-US" dirty="0" smtClean="0"/>
              <a:t>odels: Model A</a:t>
            </a:r>
            <a:endParaRPr lang="en-US" dirty="0"/>
          </a:p>
        </p:txBody>
      </p:sp>
      <p:sp>
        <p:nvSpPr>
          <p:cNvPr id="3" name="Content Placeholder 2"/>
          <p:cNvSpPr>
            <a:spLocks noGrp="1"/>
          </p:cNvSpPr>
          <p:nvPr>
            <p:ph idx="1"/>
          </p:nvPr>
        </p:nvSpPr>
        <p:spPr/>
        <p:txBody>
          <a:bodyPr/>
          <a:lstStyle/>
          <a:p>
            <a:pPr marL="0" indent="0">
              <a:buNone/>
            </a:pPr>
            <a:r>
              <a:rPr lang="en-US" dirty="0"/>
              <a:t>4.  Next you will discuss </a:t>
            </a:r>
            <a:r>
              <a:rPr lang="en-US" dirty="0" smtClean="0"/>
              <a:t>2 </a:t>
            </a:r>
            <a:r>
              <a:rPr lang="en-US" dirty="0"/>
              <a:t>models in class. For each model, discuss this question in pairs, and then write your answer individually. </a:t>
            </a:r>
          </a:p>
          <a:p>
            <a:pPr marL="0" indent="0">
              <a:buNone/>
            </a:pPr>
            <a:endParaRPr lang="en-US" dirty="0"/>
          </a:p>
          <a:p>
            <a:pPr marL="0" indent="0">
              <a:buNone/>
            </a:pPr>
            <a:r>
              <a:rPr lang="en-US" dirty="0"/>
              <a:t>A. Which evidence contradicts Model A? Why does it contradict it? </a:t>
            </a:r>
          </a:p>
          <a:p>
            <a:endParaRPr lang="en-US" dirty="0"/>
          </a:p>
        </p:txBody>
      </p:sp>
    </p:spTree>
    <p:extLst>
      <p:ext uri="{BB962C8B-B14F-4D97-AF65-F5344CB8AC3E}">
        <p14:creationId xmlns:p14="http://schemas.microsoft.com/office/powerpoint/2010/main" val="17303702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p:cNvSpPr txBox="1"/>
          <p:nvPr/>
        </p:nvSpPr>
        <p:spPr>
          <a:xfrm>
            <a:off x="3774090" y="33001"/>
            <a:ext cx="1202060" cy="369332"/>
          </a:xfrm>
          <a:prstGeom prst="rect">
            <a:avLst/>
          </a:prstGeom>
          <a:noFill/>
        </p:spPr>
        <p:txBody>
          <a:bodyPr wrap="none" rtlCol="0">
            <a:spAutoFit/>
          </a:bodyPr>
          <a:lstStyle/>
          <a:p>
            <a:r>
              <a:rPr lang="en-US" dirty="0" smtClean="0"/>
              <a:t>MODEL A</a:t>
            </a:r>
            <a:endParaRPr lang="en-US" dirty="0"/>
          </a:p>
        </p:txBody>
      </p:sp>
      <p:pic>
        <p:nvPicPr>
          <p:cNvPr id="2" name="Picture 1" descr="Screen Shot 2013-04-25 at 1.41.54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400" y="457200"/>
            <a:ext cx="7315200" cy="5998662"/>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Evaluating </a:t>
            </a:r>
            <a:r>
              <a:rPr lang="en-US" dirty="0"/>
              <a:t>T</a:t>
            </a:r>
            <a:r>
              <a:rPr lang="en-US" dirty="0" smtClean="0"/>
              <a:t>wo Models: Model B</a:t>
            </a:r>
            <a:endParaRPr lang="en-US" dirty="0"/>
          </a:p>
        </p:txBody>
      </p:sp>
      <p:sp>
        <p:nvSpPr>
          <p:cNvPr id="3" name="Content Placeholder 2"/>
          <p:cNvSpPr>
            <a:spLocks noGrp="1"/>
          </p:cNvSpPr>
          <p:nvPr>
            <p:ph idx="1"/>
          </p:nvPr>
        </p:nvSpPr>
        <p:spPr>
          <a:xfrm>
            <a:off x="457200" y="2286000"/>
            <a:ext cx="8229600" cy="2362200"/>
          </a:xfrm>
        </p:spPr>
        <p:txBody>
          <a:bodyPr/>
          <a:lstStyle/>
          <a:p>
            <a:pPr marL="0" indent="0">
              <a:buNone/>
            </a:pPr>
            <a:r>
              <a:rPr lang="en-US" dirty="0" smtClean="0"/>
              <a:t>B. Which evidence contradicts Model B? Why does it contradict it? </a:t>
            </a:r>
          </a:p>
          <a:p>
            <a:endParaRPr lang="en-US" dirty="0"/>
          </a:p>
        </p:txBody>
      </p:sp>
    </p:spTree>
    <p:extLst>
      <p:ext uri="{BB962C8B-B14F-4D97-AF65-F5344CB8AC3E}">
        <p14:creationId xmlns:p14="http://schemas.microsoft.com/office/powerpoint/2010/main" val="39939971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p:nvSpPr>
        <p:spPr>
          <a:xfrm>
            <a:off x="3774090" y="33001"/>
            <a:ext cx="1214820" cy="369332"/>
          </a:xfrm>
          <a:prstGeom prst="rect">
            <a:avLst/>
          </a:prstGeom>
          <a:noFill/>
        </p:spPr>
        <p:txBody>
          <a:bodyPr wrap="none" rtlCol="0">
            <a:spAutoFit/>
          </a:bodyPr>
          <a:lstStyle/>
          <a:p>
            <a:r>
              <a:rPr lang="en-US" dirty="0" smtClean="0"/>
              <a:t>MODEL B</a:t>
            </a:r>
            <a:endParaRPr lang="en-US" dirty="0"/>
          </a:p>
        </p:txBody>
      </p:sp>
      <p:sp>
        <p:nvSpPr>
          <p:cNvPr id="3" name="Rectangle 2"/>
          <p:cNvSpPr/>
          <p:nvPr/>
        </p:nvSpPr>
        <p:spPr>
          <a:xfrm>
            <a:off x="7543800" y="407588"/>
            <a:ext cx="1447800" cy="622181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7621369" y="418098"/>
            <a:ext cx="646331" cy="369332"/>
          </a:xfrm>
          <a:prstGeom prst="rect">
            <a:avLst/>
          </a:prstGeom>
          <a:noFill/>
        </p:spPr>
        <p:txBody>
          <a:bodyPr wrap="none" rtlCol="0">
            <a:spAutoFit/>
          </a:bodyPr>
          <a:lstStyle/>
          <a:p>
            <a:r>
              <a:rPr lang="en-US" dirty="0" smtClean="0"/>
              <a:t>Key:</a:t>
            </a:r>
            <a:endParaRPr lang="en-US" dirty="0"/>
          </a:p>
        </p:txBody>
      </p:sp>
      <p:sp>
        <p:nvSpPr>
          <p:cNvPr id="7" name="Oval 6"/>
          <p:cNvSpPr/>
          <p:nvPr/>
        </p:nvSpPr>
        <p:spPr bwMode="auto">
          <a:xfrm>
            <a:off x="8001000" y="990600"/>
            <a:ext cx="371475" cy="199390"/>
          </a:xfrm>
          <a:prstGeom prst="ellipse">
            <a:avLst/>
          </a:prstGeom>
          <a:solidFill>
            <a:schemeClr val="bg1"/>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endParaRPr lang="en-US"/>
          </a:p>
        </p:txBody>
      </p:sp>
      <p:sp>
        <p:nvSpPr>
          <p:cNvPr id="8" name="TextBox 7"/>
          <p:cNvSpPr txBox="1"/>
          <p:nvPr/>
        </p:nvSpPr>
        <p:spPr>
          <a:xfrm>
            <a:off x="7620000" y="1143000"/>
            <a:ext cx="1266693" cy="830997"/>
          </a:xfrm>
          <a:prstGeom prst="rect">
            <a:avLst/>
          </a:prstGeom>
          <a:noFill/>
        </p:spPr>
        <p:txBody>
          <a:bodyPr wrap="none" rtlCol="0">
            <a:spAutoFit/>
          </a:bodyPr>
          <a:lstStyle/>
          <a:p>
            <a:r>
              <a:rPr lang="en-US" sz="1600" dirty="0" smtClean="0"/>
              <a:t>Snakes </a:t>
            </a:r>
          </a:p>
          <a:p>
            <a:r>
              <a:rPr lang="en-US" sz="1600" dirty="0" smtClean="0"/>
              <a:t>with varying</a:t>
            </a:r>
          </a:p>
          <a:p>
            <a:r>
              <a:rPr lang="en-US" sz="1600" dirty="0" smtClean="0"/>
              <a:t>head </a:t>
            </a:r>
            <a:r>
              <a:rPr lang="en-US" sz="1600" dirty="0" smtClean="0"/>
              <a:t>sizes</a:t>
            </a:r>
            <a:endParaRPr lang="en-US" sz="1600" dirty="0"/>
          </a:p>
        </p:txBody>
      </p:sp>
      <p:sp>
        <p:nvSpPr>
          <p:cNvPr id="9" name="Isosceles Triangle 8"/>
          <p:cNvSpPr/>
          <p:nvPr/>
        </p:nvSpPr>
        <p:spPr>
          <a:xfrm>
            <a:off x="8066405" y="2362200"/>
            <a:ext cx="239395" cy="191135"/>
          </a:xfrm>
          <a:prstGeom prst="triangle">
            <a:avLst/>
          </a:prstGeom>
          <a:solidFill>
            <a:schemeClr val="bg2">
              <a:lumMod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TextBox 9"/>
          <p:cNvSpPr txBox="1"/>
          <p:nvPr/>
        </p:nvSpPr>
        <p:spPr>
          <a:xfrm>
            <a:off x="7634353" y="2514600"/>
            <a:ext cx="1197764" cy="584775"/>
          </a:xfrm>
          <a:prstGeom prst="rect">
            <a:avLst/>
          </a:prstGeom>
          <a:noFill/>
        </p:spPr>
        <p:txBody>
          <a:bodyPr wrap="none" rtlCol="0">
            <a:spAutoFit/>
          </a:bodyPr>
          <a:lstStyle/>
          <a:p>
            <a:r>
              <a:rPr lang="en-US" sz="1600" dirty="0" smtClean="0"/>
              <a:t>Poisonous </a:t>
            </a:r>
          </a:p>
          <a:p>
            <a:r>
              <a:rPr lang="en-US" sz="1600" dirty="0" smtClean="0"/>
              <a:t>toad</a:t>
            </a:r>
            <a:endParaRPr lang="en-US" sz="1600" dirty="0"/>
          </a:p>
        </p:txBody>
      </p:sp>
      <p:sp>
        <p:nvSpPr>
          <p:cNvPr id="11" name="Cross 10"/>
          <p:cNvSpPr/>
          <p:nvPr/>
        </p:nvSpPr>
        <p:spPr>
          <a:xfrm rot="2695944">
            <a:off x="7974779" y="3414591"/>
            <a:ext cx="398780" cy="387350"/>
          </a:xfrm>
          <a:prstGeom prst="plus">
            <a:avLst>
              <a:gd name="adj" fmla="val 50000"/>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2" name="TextBox 11"/>
          <p:cNvSpPr txBox="1"/>
          <p:nvPr/>
        </p:nvSpPr>
        <p:spPr>
          <a:xfrm>
            <a:off x="7668818" y="3657600"/>
            <a:ext cx="1292341" cy="1569660"/>
          </a:xfrm>
          <a:prstGeom prst="rect">
            <a:avLst/>
          </a:prstGeom>
          <a:noFill/>
        </p:spPr>
        <p:txBody>
          <a:bodyPr wrap="none" rtlCol="0">
            <a:spAutoFit/>
          </a:bodyPr>
          <a:lstStyle/>
          <a:p>
            <a:r>
              <a:rPr lang="en-US" sz="1600" dirty="0" smtClean="0"/>
              <a:t>Shows </a:t>
            </a:r>
          </a:p>
          <a:p>
            <a:r>
              <a:rPr lang="en-US" sz="1600" dirty="0" smtClean="0"/>
              <a:t>snakes that </a:t>
            </a:r>
          </a:p>
          <a:p>
            <a:r>
              <a:rPr lang="en-US" sz="1600" dirty="0" smtClean="0"/>
              <a:t>die from </a:t>
            </a:r>
          </a:p>
          <a:p>
            <a:r>
              <a:rPr lang="en-US" sz="1600" dirty="0" smtClean="0"/>
              <a:t>eating </a:t>
            </a:r>
          </a:p>
          <a:p>
            <a:r>
              <a:rPr lang="en-US" sz="1600" dirty="0" smtClean="0"/>
              <a:t>poisonous</a:t>
            </a:r>
          </a:p>
          <a:p>
            <a:r>
              <a:rPr lang="en-US" sz="1600" dirty="0" smtClean="0"/>
              <a:t>toads</a:t>
            </a:r>
            <a:endParaRPr lang="en-US" sz="1600" dirty="0"/>
          </a:p>
        </p:txBody>
      </p:sp>
      <p:sp>
        <p:nvSpPr>
          <p:cNvPr id="13" name="TextBox 40"/>
          <p:cNvSpPr txBox="1"/>
          <p:nvPr/>
        </p:nvSpPr>
        <p:spPr>
          <a:xfrm>
            <a:off x="7772400" y="5486400"/>
            <a:ext cx="1219200" cy="400110"/>
          </a:xfrm>
          <a:prstGeom prst="rect">
            <a:avLst/>
          </a:prstGeom>
          <a:noFill/>
        </p:spPr>
        <p:txBody>
          <a:bodyPr wrap="square" rtlCol="0">
            <a:spAutoFit/>
          </a:bodyPr>
          <a:lstStyle/>
          <a:p>
            <a:pPr marL="0" marR="0">
              <a:spcBef>
                <a:spcPts val="0"/>
              </a:spcBef>
              <a:spcAft>
                <a:spcPts val="0"/>
              </a:spcAft>
            </a:pPr>
            <a:r>
              <a:rPr lang="en-US" sz="2000" dirty="0" smtClean="0">
                <a:solidFill>
                  <a:srgbClr val="000000"/>
                </a:solidFill>
                <a:latin typeface="Calibri"/>
                <a:ea typeface="MS Mincho"/>
                <a:cs typeface="Times New Roman"/>
              </a:rPr>
              <a:t>1, 2, 3…</a:t>
            </a:r>
            <a:endParaRPr lang="en-US" sz="1200" dirty="0">
              <a:effectLst/>
              <a:latin typeface="Times New Roman"/>
              <a:ea typeface="MS Mincho"/>
            </a:endParaRPr>
          </a:p>
        </p:txBody>
      </p:sp>
      <p:sp>
        <p:nvSpPr>
          <p:cNvPr id="14" name="TextBox 13"/>
          <p:cNvSpPr txBox="1"/>
          <p:nvPr/>
        </p:nvSpPr>
        <p:spPr>
          <a:xfrm>
            <a:off x="7819745" y="5832625"/>
            <a:ext cx="708848" cy="338554"/>
          </a:xfrm>
          <a:prstGeom prst="rect">
            <a:avLst/>
          </a:prstGeom>
          <a:noFill/>
        </p:spPr>
        <p:txBody>
          <a:bodyPr wrap="none" rtlCol="0">
            <a:spAutoFit/>
          </a:bodyPr>
          <a:lstStyle/>
          <a:p>
            <a:r>
              <a:rPr lang="en-US" sz="1600" dirty="0" smtClean="0"/>
              <a:t>Steps</a:t>
            </a:r>
            <a:endParaRPr lang="en-US" sz="1600" dirty="0"/>
          </a:p>
        </p:txBody>
      </p:sp>
      <p:pic>
        <p:nvPicPr>
          <p:cNvPr id="4" name="Picture 3" descr="Screen Shot 2013-04-25 at 1.42.5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4521" y="381000"/>
            <a:ext cx="7089279" cy="6313718"/>
          </a:xfrm>
          <a:prstGeom prst="rect">
            <a:avLst/>
          </a:prstGeom>
        </p:spPr>
      </p:pic>
    </p:spTree>
    <p:extLst>
      <p:ext uri="{BB962C8B-B14F-4D97-AF65-F5344CB8AC3E}">
        <p14:creationId xmlns:p14="http://schemas.microsoft.com/office/powerpoint/2010/main" val="23238317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 C</a:t>
            </a:r>
            <a:endParaRPr lang="en-US" dirty="0"/>
          </a:p>
        </p:txBody>
      </p:sp>
      <p:sp>
        <p:nvSpPr>
          <p:cNvPr id="3" name="Content Placeholder 2"/>
          <p:cNvSpPr>
            <a:spLocks noGrp="1"/>
          </p:cNvSpPr>
          <p:nvPr>
            <p:ph idx="1"/>
          </p:nvPr>
        </p:nvSpPr>
        <p:spPr>
          <a:xfrm>
            <a:off x="304800" y="1295400"/>
            <a:ext cx="8534400" cy="4525963"/>
          </a:xfrm>
        </p:spPr>
        <p:txBody>
          <a:bodyPr/>
          <a:lstStyle/>
          <a:p>
            <a:pPr marL="0" indent="0">
              <a:buNone/>
            </a:pPr>
            <a:r>
              <a:rPr lang="en-US" sz="2800" dirty="0"/>
              <a:t>5. Now look at Model C, and complete an arrows diagram for the evidence and the model you selected.    </a:t>
            </a:r>
          </a:p>
          <a:p>
            <a:pPr marL="0" indent="0">
              <a:buNone/>
            </a:pPr>
            <a:r>
              <a:rPr lang="en-US" sz="2800" dirty="0"/>
              <a:t>A.  In groups, discuss each evidence and which rating </a:t>
            </a:r>
            <a:r>
              <a:rPr lang="en-US" sz="2800" dirty="0" smtClean="0"/>
              <a:t>and </a:t>
            </a:r>
            <a:r>
              <a:rPr lang="en-US" sz="2800" dirty="0"/>
              <a:t>arrows are best. Ask each other questions; give lots of reasons; listen to and think about each person’s ideas. </a:t>
            </a:r>
          </a:p>
          <a:p>
            <a:pPr marL="0" indent="0">
              <a:buNone/>
            </a:pPr>
            <a:r>
              <a:rPr lang="en-US" sz="2800" dirty="0"/>
              <a:t>B.  After discussing each evidence, individually write your rating and arrows on the diagram. Be prepared to explain to the class each of your arrows.</a:t>
            </a:r>
          </a:p>
          <a:p>
            <a:pPr marL="0" indent="0">
              <a:buNone/>
            </a:pPr>
            <a:r>
              <a:rPr lang="en-US" sz="2800" dirty="0"/>
              <a:t>C.  </a:t>
            </a:r>
            <a:r>
              <a:rPr lang="en-US" sz="2800" dirty="0" smtClean="0"/>
              <a:t>Then individually </a:t>
            </a:r>
            <a:r>
              <a:rPr lang="en-US" sz="2800" dirty="0"/>
              <a:t>write your answers to Questions 6 and 7.  </a:t>
            </a:r>
          </a:p>
          <a:p>
            <a:endParaRPr lang="en-US" sz="2800" dirty="0"/>
          </a:p>
        </p:txBody>
      </p:sp>
    </p:spTree>
    <p:extLst>
      <p:ext uri="{BB962C8B-B14F-4D97-AF65-F5344CB8AC3E}">
        <p14:creationId xmlns:p14="http://schemas.microsoft.com/office/powerpoint/2010/main" val="21426710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noGrp="1" noChangeArrowheads="1"/>
          </p:cNvSpPr>
          <p:nvPr>
            <p:ph type="ctrTitle"/>
          </p:nvPr>
        </p:nvSpPr>
        <p:spPr bwMode="auto">
          <a:xfrm>
            <a:off x="685799" y="76200"/>
            <a:ext cx="7772400" cy="2585323"/>
          </a:xfrm>
          <a:prstGeom prst="rect">
            <a:avLst/>
          </a:prstGeom>
          <a:solidFill>
            <a:schemeClr val="accent2"/>
          </a:solidFill>
          <a:ln w="25400">
            <a:solidFill>
              <a:srgbClr val="000000"/>
            </a:solidFill>
            <a:miter lim="800000"/>
            <a:headEnd/>
            <a:tailEnd/>
          </a:ln>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5400" dirty="0" smtClean="0">
                <a:latin typeface="Calibri" pitchFamily="34" charset="0"/>
              </a:rPr>
              <a:t>Another surprising change:</a:t>
            </a:r>
            <a:r>
              <a:rPr lang="en-US" sz="5400" dirty="0">
                <a:latin typeface="Calibri" pitchFamily="34" charset="0"/>
              </a:rPr>
              <a:t/>
            </a:r>
            <a:br>
              <a:rPr lang="en-US" sz="5400" dirty="0">
                <a:latin typeface="Calibri" pitchFamily="34" charset="0"/>
              </a:rPr>
            </a:br>
            <a:r>
              <a:rPr lang="en-US" sz="5400" dirty="0" smtClean="0">
                <a:latin typeface="Calibri" pitchFamily="34" charset="0"/>
              </a:rPr>
              <a:t>Snake heads are getting smaller in Australia!</a:t>
            </a:r>
            <a:endParaRPr lang="en-US" sz="5400" dirty="0">
              <a:latin typeface="Calibri" pitchFamily="34" charset="0"/>
            </a:endParaRPr>
          </a:p>
        </p:txBody>
      </p:sp>
      <p:pic>
        <p:nvPicPr>
          <p:cNvPr id="5" name="Picture 6" descr="http://www.australiangeographic.com.au/assets/images/desktops/red-belly-black-snake/red-belly-black-snake.jpg"/>
          <p:cNvPicPr>
            <a:picLocks noChangeAspect="1" noChangeArrowheads="1"/>
          </p:cNvPicPr>
          <p:nvPr/>
        </p:nvPicPr>
        <p:blipFill>
          <a:blip r:embed="rId2">
            <a:extLst>
              <a:ext uri="{28A0092B-C50C-407E-A947-70E740481C1C}">
                <a14:useLocalDpi xmlns:a14="http://schemas.microsoft.com/office/drawing/2010/main" val="0"/>
              </a:ext>
            </a:extLst>
          </a:blip>
          <a:srcRect l="25639" t="16507" r="9906" b="9557"/>
          <a:stretch>
            <a:fillRect/>
          </a:stretch>
        </p:blipFill>
        <p:spPr bwMode="auto">
          <a:xfrm>
            <a:off x="2286000" y="2743200"/>
            <a:ext cx="4303713" cy="308451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6" name="Title 3"/>
          <p:cNvSpPr txBox="1">
            <a:spLocks noChangeArrowheads="1"/>
          </p:cNvSpPr>
          <p:nvPr/>
        </p:nvSpPr>
        <p:spPr bwMode="auto">
          <a:xfrm>
            <a:off x="685800" y="6072682"/>
            <a:ext cx="7772400" cy="523220"/>
          </a:xfrm>
          <a:prstGeom prst="rect">
            <a:avLst/>
          </a:prstGeom>
          <a:solidFill>
            <a:schemeClr val="accent2"/>
          </a:solidFill>
          <a:ln w="25400">
            <a:solidFill>
              <a:srgbClr val="000000"/>
            </a:solidFill>
            <a:miter lim="800000"/>
            <a:headEnd/>
            <a:tailEnd/>
          </a:ln>
        </p:spPr>
        <p:txBody>
          <a:bodyPr vert="horz" wrap="square" lIns="91440" tIns="45720" rIns="91440" bIns="45720" numCol="1" anchor="ctr" anchorCtr="0" compatLnSpc="1">
            <a:prstTxWarp prst="textNoShape">
              <a:avLst/>
            </a:prstTxWarp>
            <a:spAutoFit/>
          </a:bodyPr>
          <a:lstStyle>
            <a:lvl1pPr algn="ctr" rtl="0" eaLnBrk="0" fontAlgn="base" hangingPunct="0">
              <a:spcBef>
                <a:spcPct val="0"/>
              </a:spcBef>
              <a:spcAft>
                <a:spcPct val="0"/>
              </a:spcAft>
              <a:defRPr sz="4400" kern="1200">
                <a:solidFill>
                  <a:schemeClr val="tx1"/>
                </a:solidFill>
                <a:latin typeface="Arial" charset="0"/>
                <a:ea typeface="+mj-ea"/>
                <a:cs typeface="Arial" charset="0"/>
              </a:defRPr>
            </a:lvl1pPr>
            <a:lvl2pPr marL="742950" indent="-285750" algn="ctr" rtl="0" eaLnBrk="0" fontAlgn="base" hangingPunct="0">
              <a:spcBef>
                <a:spcPct val="0"/>
              </a:spcBef>
              <a:spcAft>
                <a:spcPct val="0"/>
              </a:spcAft>
              <a:defRPr sz="4400">
                <a:solidFill>
                  <a:schemeClr val="tx1"/>
                </a:solidFill>
                <a:latin typeface="Arial" charset="0"/>
                <a:cs typeface="Arial" charset="0"/>
              </a:defRPr>
            </a:lvl2pPr>
            <a:lvl3pPr marL="1143000" indent="-228600" algn="ctr" rtl="0" eaLnBrk="0" fontAlgn="base" hangingPunct="0">
              <a:spcBef>
                <a:spcPct val="0"/>
              </a:spcBef>
              <a:spcAft>
                <a:spcPct val="0"/>
              </a:spcAft>
              <a:defRPr sz="4400">
                <a:solidFill>
                  <a:schemeClr val="tx1"/>
                </a:solidFill>
                <a:latin typeface="Arial" charset="0"/>
                <a:cs typeface="Arial" charset="0"/>
              </a:defRPr>
            </a:lvl3pPr>
            <a:lvl4pPr marL="1600200" indent="-228600" algn="ctr" rtl="0" eaLnBrk="0" fontAlgn="base" hangingPunct="0">
              <a:spcBef>
                <a:spcPct val="0"/>
              </a:spcBef>
              <a:spcAft>
                <a:spcPct val="0"/>
              </a:spcAft>
              <a:defRPr sz="4400">
                <a:solidFill>
                  <a:schemeClr val="tx1"/>
                </a:solidFill>
                <a:latin typeface="Arial" charset="0"/>
                <a:cs typeface="Arial" charset="0"/>
              </a:defRPr>
            </a:lvl4pPr>
            <a:lvl5pPr marL="2057400" indent="-228600" algn="ctr" rtl="0" eaLnBrk="0" fontAlgn="base" hangingPunct="0">
              <a:spcBef>
                <a:spcPct val="0"/>
              </a:spcBef>
              <a:spcAft>
                <a:spcPct val="0"/>
              </a:spcAft>
              <a:defRPr sz="4400">
                <a:solidFill>
                  <a:schemeClr val="tx1"/>
                </a:solidFill>
                <a:latin typeface="Arial" charset="0"/>
                <a:cs typeface="Arial" charset="0"/>
              </a:defRPr>
            </a:lvl5pPr>
            <a:lvl6pPr marL="2514600" indent="-228600" algn="ctr" rtl="0" eaLnBrk="0" fontAlgn="base" hangingPunct="0">
              <a:spcBef>
                <a:spcPct val="0"/>
              </a:spcBef>
              <a:spcAft>
                <a:spcPct val="0"/>
              </a:spcAft>
              <a:defRPr sz="4400">
                <a:solidFill>
                  <a:schemeClr val="tx1"/>
                </a:solidFill>
                <a:latin typeface="Arial" charset="0"/>
                <a:cs typeface="Arial" charset="0"/>
              </a:defRPr>
            </a:lvl6pPr>
            <a:lvl7pPr marL="2971800" indent="-228600" algn="ctr" rtl="0" eaLnBrk="0" fontAlgn="base" hangingPunct="0">
              <a:spcBef>
                <a:spcPct val="0"/>
              </a:spcBef>
              <a:spcAft>
                <a:spcPct val="0"/>
              </a:spcAft>
              <a:defRPr sz="4400">
                <a:solidFill>
                  <a:schemeClr val="tx1"/>
                </a:solidFill>
                <a:latin typeface="Arial" charset="0"/>
                <a:cs typeface="Arial" charset="0"/>
              </a:defRPr>
            </a:lvl7pPr>
            <a:lvl8pPr marL="3429000" indent="-228600" algn="ctr" rtl="0" eaLnBrk="0" fontAlgn="base" hangingPunct="0">
              <a:spcBef>
                <a:spcPct val="0"/>
              </a:spcBef>
              <a:spcAft>
                <a:spcPct val="0"/>
              </a:spcAft>
              <a:defRPr sz="4400">
                <a:solidFill>
                  <a:schemeClr val="tx1"/>
                </a:solidFill>
                <a:latin typeface="Arial" charset="0"/>
                <a:cs typeface="Arial" charset="0"/>
              </a:defRPr>
            </a:lvl8pPr>
            <a:lvl9pPr marL="3886200" indent="-228600" algn="ctr" rtl="0" eaLnBrk="0" fontAlgn="base" hangingPunct="0">
              <a:spcBef>
                <a:spcPct val="0"/>
              </a:spcBef>
              <a:spcAft>
                <a:spcPct val="0"/>
              </a:spcAft>
              <a:defRPr sz="4400">
                <a:solidFill>
                  <a:schemeClr val="tx1"/>
                </a:solidFill>
                <a:latin typeface="Arial" charset="0"/>
                <a:cs typeface="Arial" charset="0"/>
              </a:defRPr>
            </a:lvl9pPr>
          </a:lstStyle>
          <a:p>
            <a:pPr eaLnBrk="1" hangingPunct="1"/>
            <a:r>
              <a:rPr lang="en-US" sz="2800" dirty="0" smtClean="0">
                <a:latin typeface="Calibri" pitchFamily="34" charset="0"/>
              </a:rPr>
              <a:t>We can develop evolutionary models to explain this.</a:t>
            </a:r>
            <a:endParaRPr lang="en-US" sz="2800" dirty="0">
              <a:latin typeface="Calibri"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p:cNvSpPr txBox="1"/>
          <p:nvPr/>
        </p:nvSpPr>
        <p:spPr>
          <a:xfrm>
            <a:off x="3774090" y="33001"/>
            <a:ext cx="1227644" cy="369332"/>
          </a:xfrm>
          <a:prstGeom prst="rect">
            <a:avLst/>
          </a:prstGeom>
          <a:noFill/>
        </p:spPr>
        <p:txBody>
          <a:bodyPr wrap="none" rtlCol="0">
            <a:spAutoFit/>
          </a:bodyPr>
          <a:lstStyle/>
          <a:p>
            <a:r>
              <a:rPr lang="en-US" dirty="0" smtClean="0"/>
              <a:t>MODEL C</a:t>
            </a:r>
            <a:endParaRPr lang="en-US" dirty="0"/>
          </a:p>
        </p:txBody>
      </p:sp>
      <p:sp>
        <p:nvSpPr>
          <p:cNvPr id="2" name="TextBox 1"/>
          <p:cNvSpPr txBox="1"/>
          <p:nvPr/>
        </p:nvSpPr>
        <p:spPr>
          <a:xfrm>
            <a:off x="5607269" y="87868"/>
            <a:ext cx="2583610" cy="369332"/>
          </a:xfrm>
          <a:prstGeom prst="rect">
            <a:avLst/>
          </a:prstGeom>
          <a:noFill/>
        </p:spPr>
        <p:txBody>
          <a:bodyPr wrap="none" rtlCol="0">
            <a:spAutoFit/>
          </a:bodyPr>
          <a:lstStyle/>
          <a:p>
            <a:r>
              <a:rPr lang="en-US" dirty="0" smtClean="0"/>
              <a:t>(Same key as Model B)</a:t>
            </a:r>
            <a:endParaRPr lang="en-US" dirty="0"/>
          </a:p>
        </p:txBody>
      </p:sp>
      <p:pic>
        <p:nvPicPr>
          <p:cNvPr id="4" name="Picture 3" descr="Screen Shot 2013-04-25 at 1.43.04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13133"/>
            <a:ext cx="9144000" cy="6444867"/>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 C (continued)</a:t>
            </a:r>
            <a:endParaRPr lang="en-US" dirty="0"/>
          </a:p>
        </p:txBody>
      </p:sp>
      <p:sp>
        <p:nvSpPr>
          <p:cNvPr id="3" name="Content Placeholder 2"/>
          <p:cNvSpPr>
            <a:spLocks noGrp="1"/>
          </p:cNvSpPr>
          <p:nvPr>
            <p:ph idx="1"/>
          </p:nvPr>
        </p:nvSpPr>
        <p:spPr/>
        <p:txBody>
          <a:bodyPr/>
          <a:lstStyle/>
          <a:p>
            <a:pPr marL="0" indent="0">
              <a:buNone/>
            </a:pPr>
            <a:r>
              <a:rPr lang="en-US" dirty="0"/>
              <a:t>D.  Next, discuss these questions in groups:  </a:t>
            </a:r>
          </a:p>
          <a:p>
            <a:pPr marL="914400" indent="0">
              <a:buNone/>
            </a:pPr>
            <a:r>
              <a:rPr lang="en-US" dirty="0" smtClean="0"/>
              <a:t>(</a:t>
            </a:r>
            <a:r>
              <a:rPr lang="en-US" dirty="0"/>
              <a:t>1)  How good is Model C?  Why do you think so? </a:t>
            </a:r>
          </a:p>
          <a:p>
            <a:pPr marL="914400" indent="0">
              <a:buNone/>
            </a:pPr>
            <a:r>
              <a:rPr lang="en-US" dirty="0" smtClean="0"/>
              <a:t>(</a:t>
            </a:r>
            <a:r>
              <a:rPr lang="en-US" dirty="0"/>
              <a:t>2)  Show the group your pair’s initial model.  Does your initial model fit </a:t>
            </a:r>
            <a:r>
              <a:rPr lang="en-US" dirty="0" smtClean="0"/>
              <a:t>all of </a:t>
            </a:r>
            <a:r>
              <a:rPr lang="en-US" dirty="0"/>
              <a:t>the evidence?  Is there any evidence that contradicts your initial model?  How do you compare </a:t>
            </a:r>
            <a:r>
              <a:rPr lang="en-US" u="sng" dirty="0"/>
              <a:t>your</a:t>
            </a:r>
            <a:r>
              <a:rPr lang="en-US" dirty="0"/>
              <a:t> model to Model C? </a:t>
            </a:r>
          </a:p>
          <a:p>
            <a:endParaRPr lang="en-US" dirty="0"/>
          </a:p>
        </p:txBody>
      </p:sp>
    </p:spTree>
    <p:extLst>
      <p:ext uri="{BB962C8B-B14F-4D97-AF65-F5344CB8AC3E}">
        <p14:creationId xmlns:p14="http://schemas.microsoft.com/office/powerpoint/2010/main" val="1658150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Discussion</a:t>
            </a:r>
            <a:endParaRPr lang="en-US" dirty="0"/>
          </a:p>
        </p:txBody>
      </p:sp>
      <p:sp>
        <p:nvSpPr>
          <p:cNvPr id="3" name="Content Placeholder 2"/>
          <p:cNvSpPr>
            <a:spLocks noGrp="1"/>
          </p:cNvSpPr>
          <p:nvPr>
            <p:ph idx="1"/>
          </p:nvPr>
        </p:nvSpPr>
        <p:spPr/>
        <p:txBody>
          <a:bodyPr/>
          <a:lstStyle/>
          <a:p>
            <a:r>
              <a:rPr lang="en-US" dirty="0" smtClean="0"/>
              <a:t>Which arrows did you choose?</a:t>
            </a:r>
          </a:p>
          <a:p>
            <a:r>
              <a:rPr lang="en-US" dirty="0" smtClean="0"/>
              <a:t>Do you think there is any evidence that contradicts Model C?</a:t>
            </a:r>
            <a:endParaRPr lang="en-US" dirty="0"/>
          </a:p>
        </p:txBody>
      </p:sp>
    </p:spTree>
    <p:extLst>
      <p:ext uri="{BB962C8B-B14F-4D97-AF65-F5344CB8AC3E}">
        <p14:creationId xmlns:p14="http://schemas.microsoft.com/office/powerpoint/2010/main" val="36358360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1752600"/>
            <a:ext cx="5715000" cy="381000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sp>
        <p:nvSpPr>
          <p:cNvPr id="3075" name="TextBox 3"/>
          <p:cNvSpPr txBox="1">
            <a:spLocks noChangeArrowheads="1"/>
          </p:cNvSpPr>
          <p:nvPr/>
        </p:nvSpPr>
        <p:spPr bwMode="auto">
          <a:xfrm>
            <a:off x="304800" y="304800"/>
            <a:ext cx="8610600" cy="1200328"/>
          </a:xfrm>
          <a:prstGeom prst="rect">
            <a:avLst/>
          </a:prstGeom>
          <a:solidFill>
            <a:schemeClr val="accent2"/>
          </a:solidFill>
          <a:ln w="25400">
            <a:solidFill>
              <a:srgbClr val="000000"/>
            </a:solidFill>
            <a:miter lim="800000"/>
            <a:headEnd/>
            <a:tailEnd/>
          </a:ln>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dirty="0">
                <a:latin typeface="Calibri" pitchFamily="34" charset="0"/>
              </a:rPr>
              <a:t>This is a </a:t>
            </a:r>
            <a:r>
              <a:rPr lang="en-US" sz="2400" dirty="0" smtClean="0">
                <a:latin typeface="Calibri" pitchFamily="34" charset="0"/>
              </a:rPr>
              <a:t>Red-Bellied Black Snake</a:t>
            </a:r>
            <a:r>
              <a:rPr lang="en-US" sz="2400" dirty="0">
                <a:latin typeface="Calibri" pitchFamily="34" charset="0"/>
              </a:rPr>
              <a:t>. They live in Australia, usually in forests or woodland areas. </a:t>
            </a:r>
            <a:r>
              <a:rPr lang="en-US" sz="2400" dirty="0" smtClean="0">
                <a:latin typeface="Calibri" pitchFamily="34" charset="0"/>
              </a:rPr>
              <a:t> They are poisonous, but not very poisonous. Their bite is usually not poisonous enough to kill people. </a:t>
            </a:r>
            <a:endParaRPr lang="en-US" dirty="0">
              <a:latin typeface="Calibri"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1"/>
          <p:cNvSpPr txBox="1">
            <a:spLocks noChangeArrowheads="1"/>
          </p:cNvSpPr>
          <p:nvPr/>
        </p:nvSpPr>
        <p:spPr bwMode="auto">
          <a:xfrm>
            <a:off x="2456656" y="780257"/>
            <a:ext cx="3944144" cy="461665"/>
          </a:xfrm>
          <a:prstGeom prst="rect">
            <a:avLst/>
          </a:prstGeom>
          <a:solidFill>
            <a:schemeClr val="accent2"/>
          </a:solidFill>
          <a:ln w="25400">
            <a:solidFill>
              <a:srgbClr val="000000"/>
            </a:solidFill>
            <a:miter lim="800000"/>
            <a:headEnd/>
            <a:tailEnd/>
          </a:ln>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dirty="0">
                <a:latin typeface="Calibri" pitchFamily="34" charset="0"/>
              </a:rPr>
              <a:t>These </a:t>
            </a:r>
            <a:r>
              <a:rPr lang="en-US" sz="2400" dirty="0" smtClean="0">
                <a:latin typeface="Calibri" pitchFamily="34" charset="0"/>
              </a:rPr>
              <a:t>snakes’ head sizes vary.</a:t>
            </a:r>
            <a:r>
              <a:rPr lang="en-US" dirty="0" smtClean="0">
                <a:latin typeface="Calibri" pitchFamily="34" charset="0"/>
              </a:rPr>
              <a:t> </a:t>
            </a:r>
            <a:endParaRPr lang="en-US" dirty="0">
              <a:latin typeface="Calibri" pitchFamily="34" charset="0"/>
            </a:endParaRPr>
          </a:p>
        </p:txBody>
      </p:sp>
      <p:pic>
        <p:nvPicPr>
          <p:cNvPr id="4099" name="Picture 4" descr="http://ih0.redbubble.net/work.6216010.2.flat,550x550,075,f.australian-red-bellied-black-snake.jpg"/>
          <p:cNvPicPr>
            <a:picLocks noChangeAspect="1" noChangeArrowheads="1"/>
          </p:cNvPicPr>
          <p:nvPr/>
        </p:nvPicPr>
        <p:blipFill>
          <a:blip r:embed="rId3">
            <a:extLst>
              <a:ext uri="{28A0092B-C50C-407E-A947-70E740481C1C}">
                <a14:useLocalDpi xmlns:a14="http://schemas.microsoft.com/office/drawing/2010/main" val="0"/>
              </a:ext>
            </a:extLst>
          </a:blip>
          <a:srcRect l="7037" t="14301" r="19653"/>
          <a:stretch>
            <a:fillRect/>
          </a:stretch>
        </p:blipFill>
        <p:spPr bwMode="auto">
          <a:xfrm>
            <a:off x="307975" y="1917700"/>
            <a:ext cx="3840163" cy="299561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4100" name="Picture 6" descr="http://www.australiangeographic.com.au/assets/images/desktops/red-belly-black-snake/red-belly-black-snake.jpg"/>
          <p:cNvPicPr>
            <a:picLocks noChangeAspect="1" noChangeArrowheads="1"/>
          </p:cNvPicPr>
          <p:nvPr/>
        </p:nvPicPr>
        <p:blipFill>
          <a:blip r:embed="rId4">
            <a:extLst>
              <a:ext uri="{28A0092B-C50C-407E-A947-70E740481C1C}">
                <a14:useLocalDpi xmlns:a14="http://schemas.microsoft.com/office/drawing/2010/main" val="0"/>
              </a:ext>
            </a:extLst>
          </a:blip>
          <a:srcRect l="25639" t="16507" r="9906" b="9557"/>
          <a:stretch>
            <a:fillRect/>
          </a:stretch>
        </p:blipFill>
        <p:spPr bwMode="auto">
          <a:xfrm>
            <a:off x="4572000" y="1930400"/>
            <a:ext cx="4303713" cy="308451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79588" y="1905000"/>
            <a:ext cx="4926012" cy="36972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5123" name="TextBox 3"/>
          <p:cNvSpPr txBox="1">
            <a:spLocks noChangeArrowheads="1"/>
          </p:cNvSpPr>
          <p:nvPr/>
        </p:nvSpPr>
        <p:spPr bwMode="auto">
          <a:xfrm>
            <a:off x="1779588" y="781050"/>
            <a:ext cx="4926012" cy="457200"/>
          </a:xfrm>
          <a:prstGeom prst="rect">
            <a:avLst/>
          </a:prstGeom>
          <a:solidFill>
            <a:schemeClr val="accent2"/>
          </a:solidFill>
          <a:ln w="25400">
            <a:solidFill>
              <a:srgbClr val="000000"/>
            </a:solidFill>
            <a:miter lim="800000"/>
            <a:headEnd/>
            <a:tailEnd/>
          </a:ln>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a:latin typeface="Calibri" pitchFamily="34" charset="0"/>
              </a:rPr>
              <a:t>The snakes feed on frogs and toads.   </a:t>
            </a:r>
            <a:endParaRPr lang="en-US">
              <a:latin typeface="Calibri"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Box 1"/>
          <p:cNvSpPr txBox="1">
            <a:spLocks noChangeArrowheads="1"/>
          </p:cNvSpPr>
          <p:nvPr/>
        </p:nvSpPr>
        <p:spPr bwMode="auto">
          <a:xfrm>
            <a:off x="457200" y="304800"/>
            <a:ext cx="8210550" cy="1200329"/>
          </a:xfrm>
          <a:prstGeom prst="rect">
            <a:avLst/>
          </a:prstGeom>
          <a:solidFill>
            <a:schemeClr val="accent2"/>
          </a:solidFill>
          <a:ln w="25400">
            <a:solidFill>
              <a:srgbClr val="000000"/>
            </a:solidFill>
            <a:miter lim="800000"/>
            <a:headEnd/>
            <a:tailEnd/>
          </a:ln>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dirty="0">
                <a:latin typeface="Calibri" pitchFamily="34" charset="0"/>
              </a:rPr>
              <a:t>These are cane toads, also found in Australia. The toads are poisonous and large in </a:t>
            </a:r>
            <a:r>
              <a:rPr lang="en-US" sz="2400" dirty="0" smtClean="0">
                <a:latin typeface="Calibri" pitchFamily="34" charset="0"/>
              </a:rPr>
              <a:t>size. </a:t>
            </a:r>
            <a:r>
              <a:rPr lang="en-US" sz="2400" dirty="0">
                <a:latin typeface="Calibri" pitchFamily="34" charset="0"/>
              </a:rPr>
              <a:t>They were </a:t>
            </a:r>
            <a:r>
              <a:rPr lang="en-US" sz="2400" dirty="0" smtClean="0">
                <a:latin typeface="Calibri" pitchFamily="34" charset="0"/>
              </a:rPr>
              <a:t>first introduced </a:t>
            </a:r>
            <a:r>
              <a:rPr lang="en-US" sz="2400" dirty="0">
                <a:latin typeface="Calibri" pitchFamily="34" charset="0"/>
              </a:rPr>
              <a:t>to Australia </a:t>
            </a:r>
            <a:r>
              <a:rPr lang="en-US" sz="2400" dirty="0" smtClean="0">
                <a:latin typeface="Calibri" pitchFamily="34" charset="0"/>
              </a:rPr>
              <a:t>by humans in </a:t>
            </a:r>
            <a:r>
              <a:rPr lang="en-US" sz="2400" dirty="0">
                <a:latin typeface="Calibri" pitchFamily="34" charset="0"/>
              </a:rPr>
              <a:t>1935.</a:t>
            </a:r>
            <a:endParaRPr lang="en-US" dirty="0">
              <a:latin typeface="Calibri" pitchFamily="34" charset="0"/>
            </a:endParaRPr>
          </a:p>
        </p:txBody>
      </p:sp>
      <p:pic>
        <p:nvPicPr>
          <p:cNvPr id="6147" name="Picture 4"/>
          <p:cNvPicPr>
            <a:picLocks noChangeAspect="1" noChangeArrowheads="1"/>
          </p:cNvPicPr>
          <p:nvPr/>
        </p:nvPicPr>
        <p:blipFill>
          <a:blip r:embed="rId3">
            <a:extLst>
              <a:ext uri="{28A0092B-C50C-407E-A947-70E740481C1C}">
                <a14:useLocalDpi xmlns:a14="http://schemas.microsoft.com/office/drawing/2010/main" val="0"/>
              </a:ext>
            </a:extLst>
          </a:blip>
          <a:srcRect l="14194" t="7063" r="11829" b="12964"/>
          <a:stretch>
            <a:fillRect/>
          </a:stretch>
        </p:blipFill>
        <p:spPr bwMode="auto">
          <a:xfrm>
            <a:off x="184150" y="2057400"/>
            <a:ext cx="4349750" cy="3722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l="11729" t="1842" r="19792" b="6471"/>
          <a:stretch>
            <a:fillRect/>
          </a:stretch>
        </p:blipFill>
        <p:spPr bwMode="auto">
          <a:xfrm>
            <a:off x="4800600" y="2057400"/>
            <a:ext cx="3943350" cy="3722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noGrp="1" noChangeArrowheads="1"/>
          </p:cNvSpPr>
          <p:nvPr>
            <p:ph type="ctrTitle"/>
          </p:nvPr>
        </p:nvSpPr>
        <p:spPr bwMode="auto">
          <a:xfrm>
            <a:off x="685799" y="42446"/>
            <a:ext cx="7772401" cy="2800767"/>
          </a:xfrm>
          <a:prstGeom prst="rect">
            <a:avLst/>
          </a:prstGeom>
          <a:solidFill>
            <a:schemeClr val="accent2"/>
          </a:solidFill>
          <a:ln w="25400">
            <a:solidFill>
              <a:srgbClr val="000000"/>
            </a:solidFill>
            <a:miter lim="800000"/>
            <a:headEnd/>
            <a:tailEnd/>
          </a:ln>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smtClean="0">
                <a:latin typeface="Calibri" pitchFamily="34" charset="0"/>
              </a:rPr>
              <a:t>In places where the toads are, the snakes have smaller heads, on average, than they did in 1935.  Why???</a:t>
            </a:r>
            <a:endParaRPr lang="en-US" dirty="0">
              <a:latin typeface="Calibri" pitchFamily="34" charset="0"/>
            </a:endParaRPr>
          </a:p>
        </p:txBody>
      </p:sp>
      <p:pic>
        <p:nvPicPr>
          <p:cNvPr id="317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3124200"/>
            <a:ext cx="5038361" cy="3352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297396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Evolutionary Model</a:t>
            </a:r>
            <a:endParaRPr lang="en-US" dirty="0"/>
          </a:p>
        </p:txBody>
      </p:sp>
      <p:sp>
        <p:nvSpPr>
          <p:cNvPr id="3" name="Content Placeholder 2"/>
          <p:cNvSpPr>
            <a:spLocks noGrp="1"/>
          </p:cNvSpPr>
          <p:nvPr>
            <p:ph idx="1"/>
          </p:nvPr>
        </p:nvSpPr>
        <p:spPr/>
        <p:txBody>
          <a:bodyPr/>
          <a:lstStyle/>
          <a:p>
            <a:pPr marL="0" indent="0">
              <a:buNone/>
            </a:pPr>
            <a:r>
              <a:rPr lang="en-US" dirty="0"/>
              <a:t>1.  In this lesson you will develop </a:t>
            </a:r>
            <a:r>
              <a:rPr lang="en-US" dirty="0" smtClean="0"/>
              <a:t>an evolutionary model </a:t>
            </a:r>
            <a:r>
              <a:rPr lang="en-US" dirty="0"/>
              <a:t>to show why the head size of the Australian R</a:t>
            </a:r>
            <a:r>
              <a:rPr lang="en-US" dirty="0" smtClean="0"/>
              <a:t>ed-Bellied </a:t>
            </a:r>
            <a:r>
              <a:rPr lang="en-US" dirty="0"/>
              <a:t>B</a:t>
            </a:r>
            <a:r>
              <a:rPr lang="en-US" dirty="0" smtClean="0"/>
              <a:t>lack </a:t>
            </a:r>
            <a:r>
              <a:rPr lang="en-US" dirty="0"/>
              <a:t>S</a:t>
            </a:r>
            <a:r>
              <a:rPr lang="en-US" dirty="0" smtClean="0"/>
              <a:t>nake has </a:t>
            </a:r>
            <a:r>
              <a:rPr lang="en-US" dirty="0"/>
              <a:t>changed in size over the past 75 years. </a:t>
            </a:r>
          </a:p>
          <a:p>
            <a:endParaRPr lang="en-US" dirty="0"/>
          </a:p>
        </p:txBody>
      </p:sp>
    </p:spTree>
    <p:extLst>
      <p:ext uri="{BB962C8B-B14F-4D97-AF65-F5344CB8AC3E}">
        <p14:creationId xmlns:p14="http://schemas.microsoft.com/office/powerpoint/2010/main" val="40698708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Evidence</a:t>
            </a:r>
            <a:endParaRPr lang="en-US" dirty="0"/>
          </a:p>
        </p:txBody>
      </p:sp>
      <p:sp>
        <p:nvSpPr>
          <p:cNvPr id="3" name="Content Placeholder 2"/>
          <p:cNvSpPr>
            <a:spLocks noGrp="1"/>
          </p:cNvSpPr>
          <p:nvPr>
            <p:ph idx="1"/>
          </p:nvPr>
        </p:nvSpPr>
        <p:spPr>
          <a:xfrm>
            <a:off x="457200" y="1600200"/>
            <a:ext cx="8229600" cy="4953000"/>
          </a:xfrm>
        </p:spPr>
        <p:txBody>
          <a:bodyPr/>
          <a:lstStyle/>
          <a:p>
            <a:pPr marL="0" indent="0">
              <a:buNone/>
            </a:pPr>
            <a:r>
              <a:rPr lang="en-US" sz="2600" dirty="0"/>
              <a:t>2.  In groups, study E</a:t>
            </a:r>
            <a:r>
              <a:rPr lang="en-US" sz="2600" dirty="0" smtClean="0"/>
              <a:t>vidence </a:t>
            </a:r>
            <a:r>
              <a:rPr lang="en-US" sz="2600" dirty="0"/>
              <a:t>1-6 on the computer. </a:t>
            </a:r>
            <a:r>
              <a:rPr lang="en-US" sz="2600" dirty="0" smtClean="0"/>
              <a:t>Then, discuss </a:t>
            </a:r>
            <a:r>
              <a:rPr lang="en-US" sz="2600" dirty="0"/>
              <a:t>each question you see on the computer and try to reach </a:t>
            </a:r>
            <a:r>
              <a:rPr lang="en-US" sz="2600" dirty="0" smtClean="0"/>
              <a:t>a consensus</a:t>
            </a:r>
            <a:r>
              <a:rPr lang="en-US" sz="2600" dirty="0"/>
              <a:t>.  Be sure you listen to everyone’s ideas.</a:t>
            </a:r>
          </a:p>
          <a:p>
            <a:pPr marL="0" indent="0">
              <a:buNone/>
            </a:pPr>
            <a:r>
              <a:rPr lang="en-US" sz="2600" dirty="0"/>
              <a:t>        After you understand each piece of evidence, discuss the questions for that </a:t>
            </a:r>
            <a:r>
              <a:rPr lang="en-US" sz="2600" dirty="0" smtClean="0"/>
              <a:t>evidence on the next slide and in your packet. When </a:t>
            </a:r>
            <a:r>
              <a:rPr lang="en-US" sz="2600" dirty="0"/>
              <a:t>you all agree on the best answer, individually circle or write your answer</a:t>
            </a:r>
            <a:r>
              <a:rPr lang="en-US" sz="2600" dirty="0" smtClean="0"/>
              <a:t>.</a:t>
            </a:r>
          </a:p>
          <a:p>
            <a:pPr marL="0" indent="0">
              <a:buNone/>
            </a:pPr>
            <a:endParaRPr lang="en-US" dirty="0"/>
          </a:p>
          <a:p>
            <a:pPr marL="0" indent="0">
              <a:buNone/>
            </a:pPr>
            <a:r>
              <a:rPr lang="en-US" sz="2600" dirty="0" smtClean="0"/>
              <a:t>We will go over the answers to the multiple-choice questions when you have finished all the evidence.</a:t>
            </a:r>
            <a:endParaRPr lang="en-US" sz="2600" dirty="0"/>
          </a:p>
          <a:p>
            <a:endParaRPr lang="en-US" dirty="0"/>
          </a:p>
        </p:txBody>
      </p:sp>
    </p:spTree>
    <p:extLst>
      <p:ext uri="{BB962C8B-B14F-4D97-AF65-F5344CB8AC3E}">
        <p14:creationId xmlns:p14="http://schemas.microsoft.com/office/powerpoint/2010/main" val="99112698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951</TotalTime>
  <Words>765</Words>
  <Application>Microsoft Macintosh PowerPoint</Application>
  <PresentationFormat>On-screen Show (4:3)</PresentationFormat>
  <Paragraphs>66</Paragraphs>
  <Slides>22</Slides>
  <Notes>5</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Goals</vt:lpstr>
      <vt:lpstr>Another surprising change: Snake heads are getting smaller in Australia!</vt:lpstr>
      <vt:lpstr>PowerPoint Presentation</vt:lpstr>
      <vt:lpstr>PowerPoint Presentation</vt:lpstr>
      <vt:lpstr>PowerPoint Presentation</vt:lpstr>
      <vt:lpstr>PowerPoint Presentation</vt:lpstr>
      <vt:lpstr>In places where the toads are, the snakes have smaller heads, on average, than they did in 1935.  Why???</vt:lpstr>
      <vt:lpstr>Evolutionary Model</vt:lpstr>
      <vt:lpstr>The Evidence</vt:lpstr>
      <vt:lpstr>Evidence 1 &amp; 2: Questions</vt:lpstr>
      <vt:lpstr>Evidence 3: Questions</vt:lpstr>
      <vt:lpstr>Evidence 4 &amp; 5: Questions</vt:lpstr>
      <vt:lpstr>Evidence 6: Question</vt:lpstr>
      <vt:lpstr>Your Model</vt:lpstr>
      <vt:lpstr>Evaluating 2 Models: Model A</vt:lpstr>
      <vt:lpstr>PowerPoint Presentation</vt:lpstr>
      <vt:lpstr>Evaluating Two Models: Model B</vt:lpstr>
      <vt:lpstr>PowerPoint Presentation</vt:lpstr>
      <vt:lpstr>Model C</vt:lpstr>
      <vt:lpstr>PowerPoint Presentation</vt:lpstr>
      <vt:lpstr>Model C (continued)</vt:lpstr>
      <vt:lpstr>Class Discussion</vt:lpstr>
    </vt:vector>
  </TitlesOfParts>
  <Company>Rutgers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Chinn-Student</dc:creator>
  <cp:lastModifiedBy>Surbhi Ugra</cp:lastModifiedBy>
  <cp:revision>187</cp:revision>
  <cp:lastPrinted>2013-04-23T16:04:55Z</cp:lastPrinted>
  <dcterms:created xsi:type="dcterms:W3CDTF">2012-05-17T16:11:34Z</dcterms:created>
  <dcterms:modified xsi:type="dcterms:W3CDTF">2013-04-25T18:40:45Z</dcterms:modified>
</cp:coreProperties>
</file>