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wmv" ContentType="video/x-ms-wmv"/>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21"/>
  </p:notesMasterIdLst>
  <p:handoutMasterIdLst>
    <p:handoutMasterId r:id="rId22"/>
  </p:handoutMasterIdLst>
  <p:sldIdLst>
    <p:sldId id="273" r:id="rId4"/>
    <p:sldId id="256" r:id="rId5"/>
    <p:sldId id="258" r:id="rId6"/>
    <p:sldId id="257" r:id="rId7"/>
    <p:sldId id="259" r:id="rId8"/>
    <p:sldId id="260" r:id="rId9"/>
    <p:sldId id="261" r:id="rId10"/>
    <p:sldId id="263" r:id="rId11"/>
    <p:sldId id="264" r:id="rId12"/>
    <p:sldId id="265" r:id="rId13"/>
    <p:sldId id="266" r:id="rId14"/>
    <p:sldId id="267" r:id="rId15"/>
    <p:sldId id="268" r:id="rId16"/>
    <p:sldId id="269" r:id="rId17"/>
    <p:sldId id="270" r:id="rId18"/>
    <p:sldId id="271" r:id="rId19"/>
    <p:sldId id="274"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11" autoAdjust="0"/>
    <p:restoredTop sz="98266" autoAdjust="0"/>
  </p:normalViewPr>
  <p:slideViewPr>
    <p:cSldViewPr snapToGrid="0" snapToObjects="1">
      <p:cViewPr>
        <p:scale>
          <a:sx n="82" d="100"/>
          <a:sy n="82" d="100"/>
        </p:scale>
        <p:origin x="-1458" y="-114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0EB48B-AA2B-3F45-A676-A02FF2263E22}" type="datetimeFigureOut">
              <a:rPr lang="en-US" smtClean="0"/>
              <a:pPr/>
              <a:t>7/26/2013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004375D-CE31-C54C-8B03-44F49440BF10}" type="slidenum">
              <a:rPr lang="en-US" smtClean="0"/>
              <a:pPr/>
              <a:t>‹#›</a:t>
            </a:fld>
            <a:endParaRPr lang="en-US"/>
          </a:p>
        </p:txBody>
      </p:sp>
    </p:spTree>
    <p:extLst>
      <p:ext uri="{BB962C8B-B14F-4D97-AF65-F5344CB8AC3E}">
        <p14:creationId xmlns:p14="http://schemas.microsoft.com/office/powerpoint/2010/main" xmlns="" val="59715149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7329EF-72BC-1946-A09D-1BDCBF517998}" type="datetimeFigureOut">
              <a:rPr lang="en-US" smtClean="0"/>
              <a:pPr/>
              <a:t>7/26/2013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0A5746-A4FB-C34B-B3CC-B350DECE5675}" type="slidenum">
              <a:rPr lang="en-US" smtClean="0"/>
              <a:pPr/>
              <a:t>‹#›</a:t>
            </a:fld>
            <a:endParaRPr lang="en-US"/>
          </a:p>
        </p:txBody>
      </p:sp>
    </p:spTree>
    <p:extLst>
      <p:ext uri="{BB962C8B-B14F-4D97-AF65-F5344CB8AC3E}">
        <p14:creationId xmlns:p14="http://schemas.microsoft.com/office/powerpoint/2010/main" xmlns="" val="331642248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377294-A571-C240-96EC-44A22341D625}" type="datetime1">
              <a:rPr lang="en-US" smtClean="0"/>
              <a:pPr/>
              <a:t>7/26/2013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43A98C-20C4-454F-A07F-9D2A04389D0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F824B8-D91A-7D42-9EDA-03589A051E25}" type="datetime1">
              <a:rPr lang="en-US" smtClean="0"/>
              <a:pPr/>
              <a:t>7/26/2013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43A98C-20C4-454F-A07F-9D2A04389D0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694CA5-CA7E-C648-819E-47C790131D33}" type="datetime1">
              <a:rPr lang="en-US" smtClean="0"/>
              <a:pPr/>
              <a:t>7/26/2013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43A98C-20C4-454F-A07F-9D2A04389D0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9EE3EB0-F3E3-C449-9E31-3CC87D3BE393}" type="datetime1">
              <a:rPr lang="en-US" smtClean="0">
                <a:solidFill>
                  <a:prstClr val="black">
                    <a:tint val="75000"/>
                  </a:prstClr>
                </a:solidFill>
              </a:rPr>
              <a:pPr/>
              <a:t>7/26/2013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4912830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FB1315-A1B6-B243-91C3-FDD5A0D5A2CC}" type="datetime1">
              <a:rPr lang="en-US" smtClean="0">
                <a:solidFill>
                  <a:prstClr val="black">
                    <a:tint val="75000"/>
                  </a:prstClr>
                </a:solidFill>
              </a:rPr>
              <a:pPr/>
              <a:t>7/26/2013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592097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C3D2F6-74B5-7A45-8D1C-CC84421208CC}" type="datetime1">
              <a:rPr lang="en-US" smtClean="0">
                <a:solidFill>
                  <a:prstClr val="black">
                    <a:tint val="75000"/>
                  </a:prstClr>
                </a:solidFill>
              </a:rPr>
              <a:pPr/>
              <a:t>7/26/2013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460679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2A921E1-C1EE-2A4C-B1BE-1D29098FE711}" type="datetime1">
              <a:rPr lang="en-US" smtClean="0">
                <a:solidFill>
                  <a:prstClr val="black">
                    <a:tint val="75000"/>
                  </a:prstClr>
                </a:solidFill>
              </a:rPr>
              <a:pPr/>
              <a:t>7/26/2013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9450597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195863-4ACA-A34B-B75B-25C2FD57A261}" type="datetime1">
              <a:rPr lang="en-US" smtClean="0">
                <a:solidFill>
                  <a:prstClr val="black">
                    <a:tint val="75000"/>
                  </a:prstClr>
                </a:solidFill>
              </a:rPr>
              <a:pPr/>
              <a:t>7/26/2013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40237941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29BFBD-6FA7-A643-AE22-8B3713F29268}" type="datetime1">
              <a:rPr lang="en-US" smtClean="0">
                <a:solidFill>
                  <a:prstClr val="black">
                    <a:tint val="75000"/>
                  </a:prstClr>
                </a:solidFill>
              </a:rPr>
              <a:pPr/>
              <a:t>7/26/2013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2168660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6779A7-9713-4143-A0F9-718779B860F7}" type="datetime1">
              <a:rPr lang="en-US" smtClean="0">
                <a:solidFill>
                  <a:prstClr val="black">
                    <a:tint val="75000"/>
                  </a:prstClr>
                </a:solidFill>
              </a:rPr>
              <a:pPr/>
              <a:t>7/26/2013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829142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7D11EB-A525-0E4A-9377-E097DD050D5B}" type="datetime1">
              <a:rPr lang="en-US" smtClean="0">
                <a:solidFill>
                  <a:prstClr val="black">
                    <a:tint val="75000"/>
                  </a:prstClr>
                </a:solidFill>
              </a:rPr>
              <a:pPr/>
              <a:t>7/26/2013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85635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D600BB-EC1F-F04C-89F4-5B71D005F8FF}" type="datetime1">
              <a:rPr lang="en-US" smtClean="0"/>
              <a:pPr/>
              <a:t>7/26/2013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43A98C-20C4-454F-A07F-9D2A04389D0C}"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FD5BD6A-E90C-DE42-ACAC-A4DAB414B58F}" type="datetime1">
              <a:rPr lang="en-US" smtClean="0">
                <a:solidFill>
                  <a:prstClr val="black">
                    <a:tint val="75000"/>
                  </a:prstClr>
                </a:solidFill>
              </a:rPr>
              <a:pPr/>
              <a:t>7/26/2013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644738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0F7BEB-6F08-FD4E-BC32-54842DDAF7EC}" type="datetime1">
              <a:rPr lang="en-US" smtClean="0">
                <a:solidFill>
                  <a:prstClr val="black">
                    <a:tint val="75000"/>
                  </a:prstClr>
                </a:solidFill>
              </a:rPr>
              <a:pPr/>
              <a:t>7/26/2013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4370734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E2AB4F-01F9-834B-8B81-09FD592FEE92}" type="datetime1">
              <a:rPr lang="en-US" smtClean="0">
                <a:solidFill>
                  <a:prstClr val="black">
                    <a:tint val="75000"/>
                  </a:prstClr>
                </a:solidFill>
              </a:rPr>
              <a:pPr/>
              <a:t>7/26/2013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6566053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F29D2C4-5C2C-B345-97AF-191637A58B25}" type="datetime1">
              <a:rPr lang="en-US" smtClean="0">
                <a:solidFill>
                  <a:prstClr val="black">
                    <a:tint val="75000"/>
                  </a:prstClr>
                </a:solidFill>
              </a:rPr>
              <a:pPr/>
              <a:t>7/26/2013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7563509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01929F-E32A-D349-82D1-BE6CF7D72488}" type="datetime1">
              <a:rPr lang="en-US" smtClean="0">
                <a:solidFill>
                  <a:prstClr val="black">
                    <a:tint val="75000"/>
                  </a:prstClr>
                </a:solidFill>
              </a:rPr>
              <a:pPr/>
              <a:t>7/26/2013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3248961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DC9C8A-0894-3A44-AC8B-4CC5A0BD2054}" type="datetime1">
              <a:rPr lang="en-US" smtClean="0">
                <a:solidFill>
                  <a:prstClr val="black">
                    <a:tint val="75000"/>
                  </a:prstClr>
                </a:solidFill>
              </a:rPr>
              <a:pPr/>
              <a:t>7/26/2013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776302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4089519-ABCB-8B4F-8033-9842F0A62032}" type="datetime1">
              <a:rPr lang="en-US" smtClean="0">
                <a:solidFill>
                  <a:prstClr val="black">
                    <a:tint val="75000"/>
                  </a:prstClr>
                </a:solidFill>
              </a:rPr>
              <a:pPr/>
              <a:t>7/26/2013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5588996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CC13D4-6BC7-8C4B-9BC9-71F5DC521430}" type="datetime1">
              <a:rPr lang="en-US" smtClean="0">
                <a:solidFill>
                  <a:prstClr val="black">
                    <a:tint val="75000"/>
                  </a:prstClr>
                </a:solidFill>
              </a:rPr>
              <a:pPr/>
              <a:t>7/26/2013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8090380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BFD41E-7E21-B445-A330-C9E6AAFDB5AE}" type="datetime1">
              <a:rPr lang="en-US" smtClean="0">
                <a:solidFill>
                  <a:prstClr val="black">
                    <a:tint val="75000"/>
                  </a:prstClr>
                </a:solidFill>
              </a:rPr>
              <a:pPr/>
              <a:t>7/26/2013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2853694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2B2691-C727-5648-ABA4-2A9C85F1D3A8}" type="datetime1">
              <a:rPr lang="en-US" smtClean="0">
                <a:solidFill>
                  <a:prstClr val="black">
                    <a:tint val="75000"/>
                  </a:prstClr>
                </a:solidFill>
              </a:rPr>
              <a:pPr/>
              <a:t>7/26/2013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927040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B81470-B48B-D24A-862A-AB4D74988A16}" type="datetime1">
              <a:rPr lang="en-US" smtClean="0"/>
              <a:pPr/>
              <a:t>7/26/2013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43A98C-20C4-454F-A07F-9D2A04389D0C}"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5EB15B-0022-6649-A319-71626E2124EC}" type="datetime1">
              <a:rPr lang="en-US" smtClean="0">
                <a:solidFill>
                  <a:prstClr val="black">
                    <a:tint val="75000"/>
                  </a:prstClr>
                </a:solidFill>
              </a:rPr>
              <a:pPr/>
              <a:t>7/26/2013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3524148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B4FE0E-E8C5-9A4A-AF50-83E65C8171EA}" type="datetime1">
              <a:rPr lang="en-US" smtClean="0">
                <a:solidFill>
                  <a:prstClr val="black">
                    <a:tint val="75000"/>
                  </a:prstClr>
                </a:solidFill>
              </a:rPr>
              <a:pPr/>
              <a:t>7/26/2013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558544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F806CE3-42FB-C344-B2F0-5FC580B816BA}" type="datetime1">
              <a:rPr lang="en-US" smtClean="0">
                <a:solidFill>
                  <a:prstClr val="black">
                    <a:tint val="75000"/>
                  </a:prstClr>
                </a:solidFill>
              </a:rPr>
              <a:pPr/>
              <a:t>7/26/2013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22139472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EC0E2A-D2AA-9840-B6F1-90E86EECBEBA}" type="datetime1">
              <a:rPr lang="en-US" smtClean="0">
                <a:solidFill>
                  <a:prstClr val="black">
                    <a:tint val="75000"/>
                  </a:prstClr>
                </a:solidFill>
              </a:rPr>
              <a:pPr/>
              <a:t>7/26/2013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65738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0A282F-319E-8841-A551-AA32EFB20339}" type="datetime1">
              <a:rPr lang="en-US" smtClean="0"/>
              <a:pPr/>
              <a:t>7/26/2013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43A98C-20C4-454F-A07F-9D2A04389D0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03A299-9ECE-0C48-A3C1-AB381B457C80}" type="datetime1">
              <a:rPr lang="en-US" smtClean="0"/>
              <a:pPr/>
              <a:t>7/26/2013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A43A98C-20C4-454F-A07F-9D2A04389D0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F4415A3-DAB7-FD4A-B5CD-3172CDA70DF1}" type="datetime1">
              <a:rPr lang="en-US" smtClean="0"/>
              <a:pPr/>
              <a:t>7/26/2013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A43A98C-20C4-454F-A07F-9D2A04389D0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B3BF32-E11C-4948-8307-86F5DBFBB42A}" type="datetime1">
              <a:rPr lang="en-US" smtClean="0"/>
              <a:pPr/>
              <a:t>7/26/2013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A43A98C-20C4-454F-A07F-9D2A04389D0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CF1C3B-C95C-3B4A-875D-5385C1B142D4}" type="datetime1">
              <a:rPr lang="en-US" smtClean="0"/>
              <a:pPr/>
              <a:t>7/26/2013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43A98C-20C4-454F-A07F-9D2A04389D0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E41A33-EAE8-0143-B9B8-7C97D84F49EF}" type="datetime1">
              <a:rPr lang="en-US" smtClean="0"/>
              <a:pPr/>
              <a:t>7/26/2013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A43A98C-20C4-454F-A07F-9D2A04389D0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625F16-D1C2-D441-9918-6D80F84AC0AD}" type="datetime1">
              <a:rPr lang="en-US" smtClean="0"/>
              <a:pPr/>
              <a:t>7/26/2013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43A98C-20C4-454F-A07F-9D2A04389D0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25CE47-D6A8-924D-80FD-71C14AED4413}" type="datetime1">
              <a:rPr lang="en-US" smtClean="0">
                <a:solidFill>
                  <a:prstClr val="black">
                    <a:tint val="75000"/>
                  </a:prstClr>
                </a:solidFill>
              </a:rPr>
              <a:pPr/>
              <a:t>7/26/2013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33954171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34C60F-6E19-D24E-AFBD-63E2D53237F3}" type="datetime1">
              <a:rPr lang="en-US" smtClean="0">
                <a:solidFill>
                  <a:prstClr val="black">
                    <a:tint val="75000"/>
                  </a:prstClr>
                </a:solidFill>
              </a:rPr>
              <a:pPr/>
              <a:t>7/26/2013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43A98C-20C4-454F-A07F-9D2A04389D0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xmlns="" val="13208767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media" Target="../media/media1.wmv"/><Relationship Id="rId2" Type="http://schemas.openxmlformats.org/officeDocument/2006/relationships/slideLayout" Target="../slideLayouts/slideLayout1.xml"/><Relationship Id="rId1" Type="http://schemas.openxmlformats.org/officeDocument/2006/relationships/video" Target="../media/media1.wm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3048896" y="213360"/>
            <a:ext cx="2262992" cy="584775"/>
          </a:xfrm>
          <a:prstGeom prst="rect">
            <a:avLst/>
          </a:prstGeom>
          <a:noFill/>
        </p:spPr>
        <p:txBody>
          <a:bodyPr wrap="none" rtlCol="0">
            <a:spAutoFit/>
          </a:bodyPr>
          <a:lstStyle/>
          <a:p>
            <a:r>
              <a:rPr lang="en-US" sz="3200" u="sng" dirty="0" smtClean="0">
                <a:solidFill>
                  <a:prstClr val="black"/>
                </a:solidFill>
              </a:rPr>
              <a:t>Introduction</a:t>
            </a:r>
            <a:endParaRPr lang="en-US" sz="3200" u="sng" dirty="0">
              <a:solidFill>
                <a:prstClr val="black"/>
              </a:solidFill>
            </a:endParaRPr>
          </a:p>
        </p:txBody>
      </p:sp>
      <p:sp>
        <p:nvSpPr>
          <p:cNvPr id="9" name="TextBox 8"/>
          <p:cNvSpPr txBox="1"/>
          <p:nvPr/>
        </p:nvSpPr>
        <p:spPr>
          <a:xfrm>
            <a:off x="342691" y="957778"/>
            <a:ext cx="8488606" cy="3170099"/>
          </a:xfrm>
          <a:prstGeom prst="rect">
            <a:avLst/>
          </a:prstGeom>
          <a:noFill/>
        </p:spPr>
        <p:txBody>
          <a:bodyPr wrap="none" rtlCol="0">
            <a:spAutoFit/>
          </a:bodyPr>
          <a:lstStyle/>
          <a:p>
            <a:r>
              <a:rPr lang="en-US" sz="2500" dirty="0" smtClean="0">
                <a:solidFill>
                  <a:prstClr val="black"/>
                </a:solidFill>
              </a:rPr>
              <a:t>Today we’ll start developing models that can explain all those</a:t>
            </a:r>
          </a:p>
          <a:p>
            <a:r>
              <a:rPr lang="en-US" sz="2500" dirty="0" smtClean="0">
                <a:solidFill>
                  <a:prstClr val="black"/>
                </a:solidFill>
              </a:rPr>
              <a:t>phenomena we saw in the slides at the beginning of the unit. </a:t>
            </a:r>
          </a:p>
          <a:p>
            <a:endParaRPr lang="en-US" sz="2500" dirty="0">
              <a:solidFill>
                <a:prstClr val="black"/>
              </a:solidFill>
            </a:endParaRPr>
          </a:p>
          <a:p>
            <a:r>
              <a:rPr lang="en-US" sz="2500" dirty="0" smtClean="0">
                <a:solidFill>
                  <a:prstClr val="black"/>
                </a:solidFill>
              </a:rPr>
              <a:t>We’ll start with one of the topics we touched on that day:</a:t>
            </a:r>
          </a:p>
          <a:p>
            <a:r>
              <a:rPr lang="en-US" sz="2500" dirty="0" smtClean="0">
                <a:solidFill>
                  <a:prstClr val="black"/>
                </a:solidFill>
              </a:rPr>
              <a:t>mountain sheep. We’ll be developing ideas that we can apply to </a:t>
            </a:r>
          </a:p>
          <a:p>
            <a:r>
              <a:rPr lang="en-US" sz="2500" dirty="0" smtClean="0">
                <a:solidFill>
                  <a:prstClr val="black"/>
                </a:solidFill>
              </a:rPr>
              <a:t>all the other phenomena. </a:t>
            </a:r>
            <a:endParaRPr lang="en-US" sz="2500" dirty="0">
              <a:solidFill>
                <a:prstClr val="black"/>
              </a:solidFill>
            </a:endParaRPr>
          </a:p>
          <a:p>
            <a:endParaRPr lang="en-US" sz="2500" dirty="0" smtClean="0">
              <a:solidFill>
                <a:prstClr val="black"/>
              </a:solidFill>
            </a:endParaRPr>
          </a:p>
          <a:p>
            <a:endParaRPr lang="en-US" sz="2500" dirty="0" smtClean="0">
              <a:solidFill>
                <a:prstClr val="black"/>
              </a:solidFill>
            </a:endParaRPr>
          </a:p>
        </p:txBody>
      </p:sp>
      <p:pic>
        <p:nvPicPr>
          <p:cNvPr id="4" name="Picture 3"/>
          <p:cNvPicPr>
            <a:picLocks noChangeAspect="1"/>
          </p:cNvPicPr>
          <p:nvPr/>
        </p:nvPicPr>
        <p:blipFill>
          <a:blip r:embed="rId2"/>
          <a:stretch>
            <a:fillRect/>
          </a:stretch>
        </p:blipFill>
        <p:spPr>
          <a:xfrm>
            <a:off x="2212040" y="3657962"/>
            <a:ext cx="4400850" cy="2928566"/>
          </a:xfrm>
          <a:prstGeom prst="rect">
            <a:avLst/>
          </a:prstGeom>
        </p:spPr>
      </p:pic>
      <p:sp>
        <p:nvSpPr>
          <p:cNvPr id="5" name="Slide Number Placeholder 4"/>
          <p:cNvSpPr>
            <a:spLocks noGrp="1"/>
          </p:cNvSpPr>
          <p:nvPr>
            <p:ph type="sldNum" sz="quarter" idx="12"/>
          </p:nvPr>
        </p:nvSpPr>
        <p:spPr/>
        <p:txBody>
          <a:bodyPr/>
          <a:lstStyle/>
          <a:p>
            <a:fld id="{6A43A98C-20C4-454F-A07F-9D2A04389D0C}" type="slidenum">
              <a:rPr lang="en-US" smtClean="0">
                <a:solidFill>
                  <a:prstClr val="black">
                    <a:tint val="75000"/>
                  </a:prstClr>
                </a:solidFill>
              </a:rPr>
              <a:pPr/>
              <a:t>1</a:t>
            </a:fld>
            <a:endParaRPr lang="en-US">
              <a:solidFill>
                <a:prstClr val="black">
                  <a:tint val="75000"/>
                </a:prstClr>
              </a:solidFill>
            </a:endParaRPr>
          </a:p>
        </p:txBody>
      </p:sp>
    </p:spTree>
    <p:extLst>
      <p:ext uri="{BB962C8B-B14F-4D97-AF65-F5344CB8AC3E}">
        <p14:creationId xmlns:p14="http://schemas.microsoft.com/office/powerpoint/2010/main" xmlns="" val="148351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2445720" y="213360"/>
            <a:ext cx="4255291" cy="584776"/>
          </a:xfrm>
          <a:prstGeom prst="rect">
            <a:avLst/>
          </a:prstGeom>
          <a:noFill/>
        </p:spPr>
        <p:txBody>
          <a:bodyPr wrap="none" rtlCol="0">
            <a:spAutoFit/>
          </a:bodyPr>
          <a:lstStyle/>
          <a:p>
            <a:r>
              <a:rPr lang="en-US" sz="3200" u="sng" dirty="0" smtClean="0"/>
              <a:t>Develop an Initial Model</a:t>
            </a:r>
            <a:endParaRPr lang="en-US" sz="3200" u="sng" dirty="0"/>
          </a:p>
        </p:txBody>
      </p:sp>
      <p:sp>
        <p:nvSpPr>
          <p:cNvPr id="5" name="TextBox 4"/>
          <p:cNvSpPr txBox="1"/>
          <p:nvPr/>
        </p:nvSpPr>
        <p:spPr>
          <a:xfrm>
            <a:off x="365760" y="983089"/>
            <a:ext cx="8571489" cy="2400657"/>
          </a:xfrm>
          <a:prstGeom prst="rect">
            <a:avLst/>
          </a:prstGeom>
          <a:noFill/>
        </p:spPr>
        <p:txBody>
          <a:bodyPr wrap="none" rtlCol="0">
            <a:spAutoFit/>
          </a:bodyPr>
          <a:lstStyle/>
          <a:p>
            <a:pPr marL="457200" indent="-457200"/>
            <a:r>
              <a:rPr lang="en-US" sz="2500" dirty="0" smtClean="0"/>
              <a:t>9. In groups, explain your model to each other.  Then discuss:</a:t>
            </a:r>
          </a:p>
          <a:p>
            <a:pPr marL="457200" indent="-457200"/>
            <a:endParaRPr lang="en-US" sz="2500" dirty="0" smtClean="0"/>
          </a:p>
          <a:p>
            <a:pPr marL="457200" indent="-457200"/>
            <a:r>
              <a:rPr lang="en-US" sz="2500" dirty="0" smtClean="0"/>
              <a:t>	A.  How well does your model fit your class’s criteria for good</a:t>
            </a:r>
          </a:p>
          <a:p>
            <a:pPr marL="457200" indent="-457200"/>
            <a:r>
              <a:rPr lang="en-US" sz="2500" dirty="0" smtClean="0"/>
              <a:t>		models?</a:t>
            </a:r>
          </a:p>
          <a:p>
            <a:pPr marL="457200" indent="-457200"/>
            <a:r>
              <a:rPr lang="en-US" sz="2500" dirty="0" smtClean="0"/>
              <a:t>	B.  Are there any changes you could make to make sure your</a:t>
            </a:r>
          </a:p>
          <a:p>
            <a:pPr marL="457200" indent="-457200"/>
            <a:r>
              <a:rPr lang="en-US" sz="2500" dirty="0" smtClean="0"/>
              <a:t>		models fit the criteria even better?</a:t>
            </a:r>
            <a:endParaRPr lang="en-US" sz="2500" dirty="0"/>
          </a:p>
        </p:txBody>
      </p:sp>
      <p:sp>
        <p:nvSpPr>
          <p:cNvPr id="7" name="TextBox 6"/>
          <p:cNvSpPr txBox="1"/>
          <p:nvPr/>
        </p:nvSpPr>
        <p:spPr>
          <a:xfrm>
            <a:off x="365760" y="3643184"/>
            <a:ext cx="4134465" cy="477054"/>
          </a:xfrm>
          <a:prstGeom prst="rect">
            <a:avLst/>
          </a:prstGeom>
          <a:noFill/>
        </p:spPr>
        <p:txBody>
          <a:bodyPr wrap="none" rtlCol="0">
            <a:spAutoFit/>
          </a:bodyPr>
          <a:lstStyle/>
          <a:p>
            <a:pPr marL="457200" indent="-457200">
              <a:buAutoNum type="arabicPeriod" startAt="10"/>
            </a:pPr>
            <a:r>
              <a:rPr lang="en-US" sz="2500" dirty="0" smtClean="0"/>
              <a:t>Class discussion of models.    </a:t>
            </a:r>
          </a:p>
        </p:txBody>
      </p:sp>
      <p:sp>
        <p:nvSpPr>
          <p:cNvPr id="6" name="TextBox 5"/>
          <p:cNvSpPr txBox="1"/>
          <p:nvPr/>
        </p:nvSpPr>
        <p:spPr>
          <a:xfrm>
            <a:off x="378768" y="4665478"/>
            <a:ext cx="4756042" cy="477054"/>
          </a:xfrm>
          <a:prstGeom prst="rect">
            <a:avLst/>
          </a:prstGeom>
          <a:noFill/>
        </p:spPr>
        <p:txBody>
          <a:bodyPr wrap="none" rtlCol="0">
            <a:spAutoFit/>
          </a:bodyPr>
          <a:lstStyle/>
          <a:p>
            <a:pPr marL="457200" indent="-457200"/>
            <a:r>
              <a:rPr lang="en-US" sz="2500" dirty="0" smtClean="0"/>
              <a:t>11. Make any revisions in RED INK!</a:t>
            </a:r>
          </a:p>
        </p:txBody>
      </p:sp>
      <p:sp>
        <p:nvSpPr>
          <p:cNvPr id="3" name="Slide Number Placeholder 2"/>
          <p:cNvSpPr>
            <a:spLocks noGrp="1"/>
          </p:cNvSpPr>
          <p:nvPr>
            <p:ph type="sldNum" sz="quarter" idx="12"/>
          </p:nvPr>
        </p:nvSpPr>
        <p:spPr/>
        <p:txBody>
          <a:bodyPr/>
          <a:lstStyle/>
          <a:p>
            <a:fld id="{6A43A98C-20C4-454F-A07F-9D2A04389D0C}" type="slidenum">
              <a:rPr lang="en-US" smtClean="0"/>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3648200" y="213360"/>
            <a:ext cx="1762822" cy="584776"/>
          </a:xfrm>
          <a:prstGeom prst="rect">
            <a:avLst/>
          </a:prstGeom>
          <a:noFill/>
        </p:spPr>
        <p:txBody>
          <a:bodyPr wrap="none" rtlCol="0">
            <a:spAutoFit/>
          </a:bodyPr>
          <a:lstStyle/>
          <a:p>
            <a:r>
              <a:rPr lang="en-US" sz="3200" u="sng" dirty="0" smtClean="0"/>
              <a:t>MODEL A</a:t>
            </a:r>
            <a:endParaRPr lang="en-US" sz="3200" u="sng" dirty="0"/>
          </a:p>
        </p:txBody>
      </p:sp>
      <p:sp>
        <p:nvSpPr>
          <p:cNvPr id="7" name="TextBox 6"/>
          <p:cNvSpPr txBox="1"/>
          <p:nvPr/>
        </p:nvSpPr>
        <p:spPr>
          <a:xfrm>
            <a:off x="215289" y="5430355"/>
            <a:ext cx="8488873" cy="1769715"/>
          </a:xfrm>
          <a:prstGeom prst="rect">
            <a:avLst/>
          </a:prstGeom>
          <a:noFill/>
        </p:spPr>
        <p:txBody>
          <a:bodyPr wrap="square" rtlCol="0">
            <a:spAutoFit/>
          </a:bodyPr>
          <a:lstStyle/>
          <a:p>
            <a:r>
              <a:rPr lang="en-US" sz="2800" dirty="0" smtClean="0"/>
              <a:t>12.  Write individually: How </a:t>
            </a:r>
            <a:r>
              <a:rPr lang="en-US" sz="2800" dirty="0"/>
              <a:t>good is this model</a:t>
            </a:r>
            <a:r>
              <a:rPr lang="en-US" sz="2800" dirty="0" smtClean="0"/>
              <a:t>?  Write your  best reason.  (Then we will discuss Model A as a class.)</a:t>
            </a:r>
          </a:p>
          <a:p>
            <a:pPr marL="457200" indent="-457200"/>
            <a:r>
              <a:rPr lang="en-US" sz="2500" dirty="0" smtClean="0"/>
              <a:t> </a:t>
            </a:r>
          </a:p>
        </p:txBody>
      </p:sp>
      <p:sp>
        <p:nvSpPr>
          <p:cNvPr id="6" name="TextBox 10"/>
          <p:cNvSpPr txBox="1">
            <a:spLocks noChangeArrowheads="1"/>
          </p:cNvSpPr>
          <p:nvPr/>
        </p:nvSpPr>
        <p:spPr bwMode="auto">
          <a:xfrm>
            <a:off x="25083" y="3659234"/>
            <a:ext cx="213360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a:latin typeface="Calibri" pitchFamily="34" charset="0"/>
              </a:rPr>
              <a:t>Male </a:t>
            </a:r>
            <a:r>
              <a:rPr lang="en-US" dirty="0" smtClean="0">
                <a:latin typeface="Calibri" pitchFamily="34" charset="0"/>
              </a:rPr>
              <a:t>mountain </a:t>
            </a:r>
            <a:r>
              <a:rPr lang="en-US" dirty="0">
                <a:latin typeface="Calibri" pitchFamily="34" charset="0"/>
              </a:rPr>
              <a:t>sheep have big </a:t>
            </a:r>
            <a:r>
              <a:rPr lang="en-US" dirty="0" smtClean="0">
                <a:latin typeface="Calibri" pitchFamily="34" charset="0"/>
              </a:rPr>
              <a:t>horns.</a:t>
            </a:r>
            <a:endParaRPr lang="en-US" dirty="0">
              <a:latin typeface="Calibri" pitchFamily="34" charset="0"/>
            </a:endParaRPr>
          </a:p>
        </p:txBody>
      </p:sp>
      <p:sp>
        <p:nvSpPr>
          <p:cNvPr id="9" name="Right Arrow 8"/>
          <p:cNvSpPr/>
          <p:nvPr/>
        </p:nvSpPr>
        <p:spPr>
          <a:xfrm>
            <a:off x="1905000" y="2043160"/>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0" name="TextBox 24"/>
          <p:cNvSpPr txBox="1">
            <a:spLocks noChangeArrowheads="1"/>
          </p:cNvSpPr>
          <p:nvPr/>
        </p:nvSpPr>
        <p:spPr bwMode="auto">
          <a:xfrm>
            <a:off x="2158683" y="3649075"/>
            <a:ext cx="21336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a:latin typeface="Calibri" pitchFamily="34" charset="0"/>
              </a:rPr>
              <a:t>To hide from hunters the males make their horns </a:t>
            </a:r>
            <a:r>
              <a:rPr lang="en-US" dirty="0" smtClean="0">
                <a:latin typeface="Calibri" pitchFamily="34" charset="0"/>
              </a:rPr>
              <a:t>smaller.</a:t>
            </a:r>
            <a:endParaRPr lang="en-US" dirty="0">
              <a:latin typeface="Calibri" pitchFamily="34" charset="0"/>
            </a:endParaRPr>
          </a:p>
        </p:txBody>
      </p:sp>
      <p:sp>
        <p:nvSpPr>
          <p:cNvPr id="11" name="Right Arrow 10"/>
          <p:cNvSpPr/>
          <p:nvPr/>
        </p:nvSpPr>
        <p:spPr>
          <a:xfrm>
            <a:off x="3962400" y="2043160"/>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nvGrpSpPr>
          <p:cNvPr id="12" name="Group 40"/>
          <p:cNvGrpSpPr>
            <a:grpSpLocks/>
          </p:cNvGrpSpPr>
          <p:nvPr/>
        </p:nvGrpSpPr>
        <p:grpSpPr bwMode="auto">
          <a:xfrm>
            <a:off x="4732338" y="2598785"/>
            <a:ext cx="793750" cy="700087"/>
            <a:chOff x="6629400" y="1440495"/>
            <a:chExt cx="953175" cy="769305"/>
          </a:xfrm>
        </p:grpSpPr>
        <p:grpSp>
          <p:nvGrpSpPr>
            <p:cNvPr id="13" name="Group 32"/>
            <p:cNvGrpSpPr>
              <a:grpSpLocks/>
            </p:cNvGrpSpPr>
            <p:nvPr/>
          </p:nvGrpSpPr>
          <p:grpSpPr bwMode="auto">
            <a:xfrm>
              <a:off x="6629400" y="1440495"/>
              <a:ext cx="953175" cy="769305"/>
              <a:chOff x="774905" y="2057298"/>
              <a:chExt cx="953175" cy="769305"/>
            </a:xfrm>
          </p:grpSpPr>
          <p:sp>
            <p:nvSpPr>
              <p:cNvPr id="15" name="Freeform 14"/>
              <p:cNvSpPr/>
              <p:nvPr/>
            </p:nvSpPr>
            <p:spPr>
              <a:xfrm rot="704473">
                <a:off x="889286" y="2057298"/>
                <a:ext cx="512809" cy="45879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6" name="Freeform 15"/>
              <p:cNvSpPr/>
              <p:nvPr/>
            </p:nvSpPr>
            <p:spPr>
              <a:xfrm>
                <a:off x="1116142" y="2240465"/>
                <a:ext cx="611938" cy="586138"/>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7" name="Freeform 16"/>
              <p:cNvSpPr/>
              <p:nvPr/>
            </p:nvSpPr>
            <p:spPr>
              <a:xfrm>
                <a:off x="1057045" y="2240465"/>
                <a:ext cx="198260" cy="170957"/>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8" name="Freeform 17"/>
              <p:cNvSpPr/>
              <p:nvPr/>
            </p:nvSpPr>
            <p:spPr>
              <a:xfrm>
                <a:off x="774905" y="2470734"/>
                <a:ext cx="188729" cy="85479"/>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14" name="Oval 13"/>
            <p:cNvSpPr/>
            <p:nvPr/>
          </p:nvSpPr>
          <p:spPr>
            <a:xfrm>
              <a:off x="7268028" y="1752752"/>
              <a:ext cx="47658" cy="45356"/>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9" name="Group 47"/>
          <p:cNvGrpSpPr>
            <a:grpSpLocks/>
          </p:cNvGrpSpPr>
          <p:nvPr/>
        </p:nvGrpSpPr>
        <p:grpSpPr bwMode="auto">
          <a:xfrm>
            <a:off x="5756593" y="2630881"/>
            <a:ext cx="793750" cy="700088"/>
            <a:chOff x="6629400" y="1440495"/>
            <a:chExt cx="953175" cy="769305"/>
          </a:xfrm>
        </p:grpSpPr>
        <p:grpSp>
          <p:nvGrpSpPr>
            <p:cNvPr id="20" name="Group 32"/>
            <p:cNvGrpSpPr>
              <a:grpSpLocks/>
            </p:cNvGrpSpPr>
            <p:nvPr/>
          </p:nvGrpSpPr>
          <p:grpSpPr bwMode="auto">
            <a:xfrm>
              <a:off x="6629400" y="1440495"/>
              <a:ext cx="953175" cy="769305"/>
              <a:chOff x="774905" y="2057298"/>
              <a:chExt cx="953175" cy="769305"/>
            </a:xfrm>
          </p:grpSpPr>
          <p:sp>
            <p:nvSpPr>
              <p:cNvPr id="22" name="Freeform 21"/>
              <p:cNvSpPr/>
              <p:nvPr/>
            </p:nvSpPr>
            <p:spPr>
              <a:xfrm rot="704473">
                <a:off x="889286" y="2057298"/>
                <a:ext cx="512809" cy="45879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3" name="Freeform 22"/>
              <p:cNvSpPr/>
              <p:nvPr/>
            </p:nvSpPr>
            <p:spPr>
              <a:xfrm>
                <a:off x="1116142" y="2240466"/>
                <a:ext cx="611938" cy="586137"/>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4" name="Freeform 23"/>
              <p:cNvSpPr/>
              <p:nvPr/>
            </p:nvSpPr>
            <p:spPr>
              <a:xfrm>
                <a:off x="1057045" y="2240466"/>
                <a:ext cx="198260" cy="170957"/>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 name="Freeform 24"/>
              <p:cNvSpPr/>
              <p:nvPr/>
            </p:nvSpPr>
            <p:spPr>
              <a:xfrm>
                <a:off x="774905" y="2470734"/>
                <a:ext cx="188729" cy="85478"/>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21" name="Oval 20"/>
            <p:cNvSpPr/>
            <p:nvPr/>
          </p:nvSpPr>
          <p:spPr>
            <a:xfrm>
              <a:off x="7268028" y="1752753"/>
              <a:ext cx="47658" cy="45356"/>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sp>
        <p:nvSpPr>
          <p:cNvPr id="26" name="TextBox 55"/>
          <p:cNvSpPr txBox="1">
            <a:spLocks noChangeArrowheads="1"/>
          </p:cNvSpPr>
          <p:nvPr/>
        </p:nvSpPr>
        <p:spPr bwMode="auto">
          <a:xfrm>
            <a:off x="4457700" y="3607958"/>
            <a:ext cx="25527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a:latin typeface="Calibri" pitchFamily="34" charset="0"/>
              </a:rPr>
              <a:t>The males pass on the smaller horns to their </a:t>
            </a:r>
            <a:r>
              <a:rPr lang="en-US" dirty="0" smtClean="0">
                <a:latin typeface="Calibri" pitchFamily="34" charset="0"/>
              </a:rPr>
              <a:t>offspring, who </a:t>
            </a:r>
            <a:r>
              <a:rPr lang="en-US" dirty="0">
                <a:latin typeface="Calibri" pitchFamily="34" charset="0"/>
              </a:rPr>
              <a:t>make their horns even smaller.</a:t>
            </a:r>
          </a:p>
        </p:txBody>
      </p:sp>
      <p:sp>
        <p:nvSpPr>
          <p:cNvPr id="27" name="Right Arrow 26"/>
          <p:cNvSpPr/>
          <p:nvPr/>
        </p:nvSpPr>
        <p:spPr>
          <a:xfrm>
            <a:off x="6553200" y="2043160"/>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8" name="TextBox 57"/>
          <p:cNvSpPr txBox="1">
            <a:spLocks noChangeArrowheads="1"/>
          </p:cNvSpPr>
          <p:nvPr/>
        </p:nvSpPr>
        <p:spPr bwMode="auto">
          <a:xfrm>
            <a:off x="7010400" y="3659234"/>
            <a:ext cx="21336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a:latin typeface="Calibri" pitchFamily="34" charset="0"/>
              </a:rPr>
              <a:t>Now male </a:t>
            </a:r>
            <a:r>
              <a:rPr lang="en-US" dirty="0" smtClean="0">
                <a:latin typeface="Calibri" pitchFamily="34" charset="0"/>
              </a:rPr>
              <a:t>mountain </a:t>
            </a:r>
            <a:r>
              <a:rPr lang="en-US" dirty="0">
                <a:latin typeface="Calibri" pitchFamily="34" charset="0"/>
              </a:rPr>
              <a:t>sheep have smaller </a:t>
            </a:r>
            <a:r>
              <a:rPr lang="en-US" dirty="0" smtClean="0">
                <a:latin typeface="Calibri" pitchFamily="34" charset="0"/>
              </a:rPr>
              <a:t>horns.</a:t>
            </a:r>
            <a:endParaRPr lang="en-US" dirty="0">
              <a:latin typeface="Calibri" pitchFamily="34" charset="0"/>
            </a:endParaRPr>
          </a:p>
        </p:txBody>
      </p:sp>
      <p:grpSp>
        <p:nvGrpSpPr>
          <p:cNvPr id="29" name="Group 71"/>
          <p:cNvGrpSpPr>
            <a:grpSpLocks/>
          </p:cNvGrpSpPr>
          <p:nvPr/>
        </p:nvGrpSpPr>
        <p:grpSpPr bwMode="auto">
          <a:xfrm>
            <a:off x="5268913" y="1411336"/>
            <a:ext cx="762000" cy="636587"/>
            <a:chOff x="762000" y="1219200"/>
            <a:chExt cx="996908" cy="789091"/>
          </a:xfrm>
        </p:grpSpPr>
        <p:sp>
          <p:nvSpPr>
            <p:cNvPr id="30" name="Freeform 29"/>
            <p:cNvSpPr/>
            <p:nvPr/>
          </p:nvSpPr>
          <p:spPr>
            <a:xfrm>
              <a:off x="857537" y="1219200"/>
              <a:ext cx="575300" cy="517533"/>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1" name="Freeform 30"/>
            <p:cNvSpPr/>
            <p:nvPr/>
          </p:nvSpPr>
          <p:spPr>
            <a:xfrm>
              <a:off x="1146226" y="1421884"/>
              <a:ext cx="612682" cy="586407"/>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2" name="Freeform 31"/>
            <p:cNvSpPr/>
            <p:nvPr/>
          </p:nvSpPr>
          <p:spPr>
            <a:xfrm>
              <a:off x="1046535" y="1439595"/>
              <a:ext cx="197304" cy="169232"/>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3" name="Freeform 32"/>
            <p:cNvSpPr/>
            <p:nvPr/>
          </p:nvSpPr>
          <p:spPr>
            <a:xfrm>
              <a:off x="762000" y="1693441"/>
              <a:ext cx="188998" cy="8461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4" name="Oval 33"/>
            <p:cNvSpPr/>
            <p:nvPr/>
          </p:nvSpPr>
          <p:spPr>
            <a:xfrm>
              <a:off x="1430759" y="1506500"/>
              <a:ext cx="45692" cy="45259"/>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35" name="Group 47"/>
          <p:cNvGrpSpPr>
            <a:grpSpLocks/>
          </p:cNvGrpSpPr>
          <p:nvPr/>
        </p:nvGrpSpPr>
        <p:grpSpPr bwMode="auto">
          <a:xfrm>
            <a:off x="7340687" y="1845516"/>
            <a:ext cx="793750" cy="700088"/>
            <a:chOff x="6629400" y="1440495"/>
            <a:chExt cx="953175" cy="769305"/>
          </a:xfrm>
        </p:grpSpPr>
        <p:grpSp>
          <p:nvGrpSpPr>
            <p:cNvPr id="36" name="Group 32"/>
            <p:cNvGrpSpPr>
              <a:grpSpLocks/>
            </p:cNvGrpSpPr>
            <p:nvPr/>
          </p:nvGrpSpPr>
          <p:grpSpPr bwMode="auto">
            <a:xfrm>
              <a:off x="6629400" y="1440495"/>
              <a:ext cx="953175" cy="769305"/>
              <a:chOff x="774905" y="2057298"/>
              <a:chExt cx="953175" cy="769305"/>
            </a:xfrm>
          </p:grpSpPr>
          <p:sp>
            <p:nvSpPr>
              <p:cNvPr id="38" name="Freeform 37"/>
              <p:cNvSpPr/>
              <p:nvPr/>
            </p:nvSpPr>
            <p:spPr>
              <a:xfrm rot="704473">
                <a:off x="889286" y="2057298"/>
                <a:ext cx="512809" cy="45879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9" name="Freeform 38"/>
              <p:cNvSpPr/>
              <p:nvPr/>
            </p:nvSpPr>
            <p:spPr>
              <a:xfrm>
                <a:off x="1116142" y="2240466"/>
                <a:ext cx="611938" cy="586137"/>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0" name="Freeform 39"/>
              <p:cNvSpPr/>
              <p:nvPr/>
            </p:nvSpPr>
            <p:spPr>
              <a:xfrm>
                <a:off x="1057045" y="2240466"/>
                <a:ext cx="198260" cy="170957"/>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1" name="Freeform 40"/>
              <p:cNvSpPr/>
              <p:nvPr/>
            </p:nvSpPr>
            <p:spPr>
              <a:xfrm>
                <a:off x="774905" y="2470734"/>
                <a:ext cx="188729" cy="85478"/>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37" name="Oval 36"/>
            <p:cNvSpPr/>
            <p:nvPr/>
          </p:nvSpPr>
          <p:spPr>
            <a:xfrm>
              <a:off x="7268028" y="1752753"/>
              <a:ext cx="47658" cy="45356"/>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cxnSp>
        <p:nvCxnSpPr>
          <p:cNvPr id="42" name="Straight Connector 41"/>
          <p:cNvCxnSpPr/>
          <p:nvPr/>
        </p:nvCxnSpPr>
        <p:spPr>
          <a:xfrm flipH="1">
            <a:off x="5268913" y="2114598"/>
            <a:ext cx="217488" cy="431006"/>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719604" y="2153730"/>
            <a:ext cx="271939" cy="391874"/>
          </a:xfrm>
          <a:prstGeom prst="line">
            <a:avLst/>
          </a:prstGeom>
        </p:spPr>
        <p:style>
          <a:lnRef idx="1">
            <a:schemeClr val="accent1"/>
          </a:lnRef>
          <a:fillRef idx="0">
            <a:schemeClr val="accent1"/>
          </a:fillRef>
          <a:effectRef idx="0">
            <a:schemeClr val="accent1"/>
          </a:effectRef>
          <a:fontRef idx="minor">
            <a:schemeClr val="tx1"/>
          </a:fontRef>
        </p:style>
      </p:cxnSp>
      <p:grpSp>
        <p:nvGrpSpPr>
          <p:cNvPr id="44" name="Group 47"/>
          <p:cNvGrpSpPr>
            <a:grpSpLocks/>
          </p:cNvGrpSpPr>
          <p:nvPr/>
        </p:nvGrpSpPr>
        <p:grpSpPr bwMode="auto">
          <a:xfrm>
            <a:off x="2743200" y="1803687"/>
            <a:ext cx="793750" cy="700087"/>
            <a:chOff x="6629400" y="1440496"/>
            <a:chExt cx="953175" cy="769304"/>
          </a:xfrm>
        </p:grpSpPr>
        <p:grpSp>
          <p:nvGrpSpPr>
            <p:cNvPr id="45" name="Group 32"/>
            <p:cNvGrpSpPr>
              <a:grpSpLocks/>
            </p:cNvGrpSpPr>
            <p:nvPr/>
          </p:nvGrpSpPr>
          <p:grpSpPr bwMode="auto">
            <a:xfrm>
              <a:off x="6629400" y="1440496"/>
              <a:ext cx="953175" cy="769304"/>
              <a:chOff x="774905" y="2057299"/>
              <a:chExt cx="953175" cy="769304"/>
            </a:xfrm>
          </p:grpSpPr>
          <p:sp>
            <p:nvSpPr>
              <p:cNvPr id="47" name="Freeform 46"/>
              <p:cNvSpPr/>
              <p:nvPr/>
            </p:nvSpPr>
            <p:spPr>
              <a:xfrm rot="704473">
                <a:off x="889287" y="2057299"/>
                <a:ext cx="512809" cy="45879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8" name="Freeform 47"/>
              <p:cNvSpPr/>
              <p:nvPr/>
            </p:nvSpPr>
            <p:spPr>
              <a:xfrm>
                <a:off x="1116142" y="2240466"/>
                <a:ext cx="611938" cy="586137"/>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9" name="Freeform 48"/>
              <p:cNvSpPr/>
              <p:nvPr/>
            </p:nvSpPr>
            <p:spPr>
              <a:xfrm>
                <a:off x="1057045" y="2240466"/>
                <a:ext cx="198260" cy="170957"/>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0" name="Freeform 49"/>
              <p:cNvSpPr/>
              <p:nvPr/>
            </p:nvSpPr>
            <p:spPr>
              <a:xfrm>
                <a:off x="774905" y="2470734"/>
                <a:ext cx="188729" cy="85478"/>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46" name="Oval 45"/>
            <p:cNvSpPr/>
            <p:nvPr/>
          </p:nvSpPr>
          <p:spPr>
            <a:xfrm>
              <a:off x="7268028" y="1752753"/>
              <a:ext cx="47658" cy="45356"/>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51" name="Group 47"/>
          <p:cNvGrpSpPr>
            <a:grpSpLocks/>
          </p:cNvGrpSpPr>
          <p:nvPr/>
        </p:nvGrpSpPr>
        <p:grpSpPr bwMode="auto">
          <a:xfrm>
            <a:off x="762000" y="1939416"/>
            <a:ext cx="793750" cy="533400"/>
            <a:chOff x="6629400" y="1623663"/>
            <a:chExt cx="953175" cy="586137"/>
          </a:xfrm>
        </p:grpSpPr>
        <p:grpSp>
          <p:nvGrpSpPr>
            <p:cNvPr id="52" name="Group 32"/>
            <p:cNvGrpSpPr>
              <a:grpSpLocks/>
            </p:cNvGrpSpPr>
            <p:nvPr/>
          </p:nvGrpSpPr>
          <p:grpSpPr bwMode="auto">
            <a:xfrm>
              <a:off x="6629400" y="1623663"/>
              <a:ext cx="953175" cy="586137"/>
              <a:chOff x="774905" y="2240466"/>
              <a:chExt cx="953175" cy="586137"/>
            </a:xfrm>
          </p:grpSpPr>
          <p:sp>
            <p:nvSpPr>
              <p:cNvPr id="54" name="Freeform 53"/>
              <p:cNvSpPr/>
              <p:nvPr/>
            </p:nvSpPr>
            <p:spPr>
              <a:xfrm>
                <a:off x="1116142" y="2240466"/>
                <a:ext cx="611938" cy="586137"/>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5" name="Freeform 54"/>
              <p:cNvSpPr/>
              <p:nvPr/>
            </p:nvSpPr>
            <p:spPr>
              <a:xfrm>
                <a:off x="963634" y="2240466"/>
                <a:ext cx="291671" cy="235504"/>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6" name="Freeform 55"/>
              <p:cNvSpPr/>
              <p:nvPr/>
            </p:nvSpPr>
            <p:spPr>
              <a:xfrm>
                <a:off x="774905" y="2470734"/>
                <a:ext cx="188729" cy="85478"/>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53" name="Oval 52"/>
            <p:cNvSpPr/>
            <p:nvPr/>
          </p:nvSpPr>
          <p:spPr>
            <a:xfrm>
              <a:off x="7268028" y="1752753"/>
              <a:ext cx="47658" cy="45356"/>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sp>
        <p:nvSpPr>
          <p:cNvPr id="57" name="Freeform 56"/>
          <p:cNvSpPr/>
          <p:nvPr/>
        </p:nvSpPr>
        <p:spPr bwMode="auto">
          <a:xfrm rot="447714">
            <a:off x="695674" y="1664654"/>
            <a:ext cx="689864" cy="595181"/>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 name="Slide Number Placeholder 2"/>
          <p:cNvSpPr>
            <a:spLocks noGrp="1"/>
          </p:cNvSpPr>
          <p:nvPr>
            <p:ph type="sldNum" sz="quarter" idx="12"/>
          </p:nvPr>
        </p:nvSpPr>
        <p:spPr/>
        <p:txBody>
          <a:bodyPr/>
          <a:lstStyle/>
          <a:p>
            <a:fld id="{6A43A98C-20C4-454F-A07F-9D2A04389D0C}" type="slidenum">
              <a:rPr lang="en-US" smtClean="0"/>
              <a:pPr/>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3663688" y="213360"/>
            <a:ext cx="1748596" cy="584776"/>
          </a:xfrm>
          <a:prstGeom prst="rect">
            <a:avLst/>
          </a:prstGeom>
          <a:noFill/>
        </p:spPr>
        <p:txBody>
          <a:bodyPr wrap="none" rtlCol="0">
            <a:spAutoFit/>
          </a:bodyPr>
          <a:lstStyle/>
          <a:p>
            <a:r>
              <a:rPr lang="en-US" sz="3200" u="sng" dirty="0" smtClean="0"/>
              <a:t>MODEL B</a:t>
            </a:r>
            <a:endParaRPr lang="en-US" sz="3200" u="sng" dirty="0"/>
          </a:p>
        </p:txBody>
      </p:sp>
      <p:sp>
        <p:nvSpPr>
          <p:cNvPr id="4" name="TextBox 24"/>
          <p:cNvSpPr txBox="1">
            <a:spLocks noChangeArrowheads="1"/>
          </p:cNvSpPr>
          <p:nvPr/>
        </p:nvSpPr>
        <p:spPr bwMode="auto">
          <a:xfrm>
            <a:off x="350471" y="4630822"/>
            <a:ext cx="28194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a:latin typeface="Calibri" pitchFamily="34" charset="0"/>
              </a:rPr>
              <a:t>The population </a:t>
            </a:r>
            <a:r>
              <a:rPr lang="en-US" dirty="0" smtClean="0">
                <a:latin typeface="Calibri" pitchFamily="34" charset="0"/>
              </a:rPr>
              <a:t>of male sheep have many different </a:t>
            </a:r>
            <a:r>
              <a:rPr lang="en-US" dirty="0">
                <a:latin typeface="Calibri" pitchFamily="34" charset="0"/>
              </a:rPr>
              <a:t>horn sizes from big to </a:t>
            </a:r>
            <a:r>
              <a:rPr lang="en-US" dirty="0" smtClean="0">
                <a:latin typeface="Calibri" pitchFamily="34" charset="0"/>
              </a:rPr>
              <a:t>small.</a:t>
            </a:r>
            <a:endParaRPr lang="en-US" dirty="0">
              <a:latin typeface="Calibri" pitchFamily="34" charset="0"/>
            </a:endParaRPr>
          </a:p>
        </p:txBody>
      </p:sp>
      <p:sp>
        <p:nvSpPr>
          <p:cNvPr id="6" name="Right Arrow 5"/>
          <p:cNvSpPr/>
          <p:nvPr/>
        </p:nvSpPr>
        <p:spPr>
          <a:xfrm>
            <a:off x="2895600" y="1874020"/>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7" name="TextBox 26"/>
          <p:cNvSpPr txBox="1">
            <a:spLocks noChangeArrowheads="1"/>
          </p:cNvSpPr>
          <p:nvPr/>
        </p:nvSpPr>
        <p:spPr bwMode="auto">
          <a:xfrm>
            <a:off x="3810000" y="4606324"/>
            <a:ext cx="205740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a:latin typeface="Calibri" pitchFamily="34" charset="0"/>
              </a:rPr>
              <a:t>Hunters </a:t>
            </a:r>
            <a:r>
              <a:rPr lang="en-US" dirty="0" smtClean="0">
                <a:latin typeface="Calibri" pitchFamily="34" charset="0"/>
              </a:rPr>
              <a:t>shoot the </a:t>
            </a:r>
            <a:r>
              <a:rPr lang="en-US" dirty="0">
                <a:latin typeface="Calibri" pitchFamily="34" charset="0"/>
              </a:rPr>
              <a:t>males with the biggest </a:t>
            </a:r>
            <a:r>
              <a:rPr lang="en-US" dirty="0" smtClean="0">
                <a:latin typeface="Calibri" pitchFamily="34" charset="0"/>
              </a:rPr>
              <a:t>horns.</a:t>
            </a:r>
            <a:endParaRPr lang="en-US" dirty="0">
              <a:latin typeface="Calibri" pitchFamily="34" charset="0"/>
            </a:endParaRPr>
          </a:p>
        </p:txBody>
      </p:sp>
      <p:sp>
        <p:nvSpPr>
          <p:cNvPr id="9" name="Right Arrow 8"/>
          <p:cNvSpPr/>
          <p:nvPr/>
        </p:nvSpPr>
        <p:spPr>
          <a:xfrm>
            <a:off x="5867400" y="1874020"/>
            <a:ext cx="6096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0" name="TextBox 56"/>
          <p:cNvSpPr txBox="1">
            <a:spLocks noChangeArrowheads="1"/>
          </p:cNvSpPr>
          <p:nvPr/>
        </p:nvSpPr>
        <p:spPr bwMode="auto">
          <a:xfrm>
            <a:off x="6615906" y="4630822"/>
            <a:ext cx="2299494"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smtClean="0">
                <a:latin typeface="Calibri" pitchFamily="34" charset="0"/>
              </a:rPr>
              <a:t>The males that are left have smaller horns.  </a:t>
            </a:r>
            <a:endParaRPr lang="en-US" dirty="0">
              <a:latin typeface="Calibri" pitchFamily="34" charset="0"/>
            </a:endParaRPr>
          </a:p>
        </p:txBody>
      </p:sp>
      <p:grpSp>
        <p:nvGrpSpPr>
          <p:cNvPr id="11" name="Group 142"/>
          <p:cNvGrpSpPr>
            <a:grpSpLocks/>
          </p:cNvGrpSpPr>
          <p:nvPr/>
        </p:nvGrpSpPr>
        <p:grpSpPr bwMode="auto">
          <a:xfrm>
            <a:off x="457200" y="1035820"/>
            <a:ext cx="2209800" cy="3276600"/>
            <a:chOff x="457200" y="1066800"/>
            <a:chExt cx="2590800" cy="3471708"/>
          </a:xfrm>
        </p:grpSpPr>
        <p:grpSp>
          <p:nvGrpSpPr>
            <p:cNvPr id="12" name="Group 28"/>
            <p:cNvGrpSpPr>
              <a:grpSpLocks/>
            </p:cNvGrpSpPr>
            <p:nvPr/>
          </p:nvGrpSpPr>
          <p:grpSpPr bwMode="auto">
            <a:xfrm>
              <a:off x="457201" y="1066802"/>
              <a:ext cx="774263" cy="630763"/>
              <a:chOff x="762000" y="1219200"/>
              <a:chExt cx="997336" cy="788310"/>
            </a:xfrm>
          </p:grpSpPr>
          <p:sp>
            <p:nvSpPr>
              <p:cNvPr id="103" name="Freeform 3"/>
              <p:cNvSpPr/>
              <p:nvPr/>
            </p:nvSpPr>
            <p:spPr>
              <a:xfrm>
                <a:off x="857898" y="1219200"/>
                <a:ext cx="575386" cy="517131"/>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4" name="Freeform 4"/>
              <p:cNvSpPr/>
              <p:nvPr/>
            </p:nvSpPr>
            <p:spPr>
              <a:xfrm>
                <a:off x="1145591" y="1423110"/>
                <a:ext cx="613745" cy="584400"/>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5" name="Freeform 5"/>
              <p:cNvSpPr/>
              <p:nvPr/>
            </p:nvSpPr>
            <p:spPr>
              <a:xfrm>
                <a:off x="1044898" y="1439927"/>
                <a:ext cx="198988" cy="168173"/>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6" name="Freeform 6"/>
              <p:cNvSpPr/>
              <p:nvPr/>
            </p:nvSpPr>
            <p:spPr>
              <a:xfrm>
                <a:off x="762000" y="1694288"/>
                <a:ext cx="189399"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7" name="Oval 7"/>
              <p:cNvSpPr/>
              <p:nvPr/>
            </p:nvSpPr>
            <p:spPr>
              <a:xfrm>
                <a:off x="1430887" y="1505093"/>
                <a:ext cx="45551"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3" name="Group 94"/>
            <p:cNvGrpSpPr>
              <a:grpSpLocks/>
            </p:cNvGrpSpPr>
            <p:nvPr/>
          </p:nvGrpSpPr>
          <p:grpSpPr bwMode="auto">
            <a:xfrm>
              <a:off x="1352441" y="1709335"/>
              <a:ext cx="796597" cy="652626"/>
              <a:chOff x="1352441" y="1709335"/>
              <a:chExt cx="796597" cy="652626"/>
            </a:xfrm>
          </p:grpSpPr>
          <p:sp>
            <p:nvSpPr>
              <p:cNvPr id="98" name="Freeform 10"/>
              <p:cNvSpPr/>
              <p:nvPr/>
            </p:nvSpPr>
            <p:spPr>
              <a:xfrm>
                <a:off x="1374775" y="1709335"/>
                <a:ext cx="543472" cy="477696"/>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9" name="Freeform 15"/>
              <p:cNvSpPr/>
              <p:nvPr/>
            </p:nvSpPr>
            <p:spPr>
              <a:xfrm>
                <a:off x="1672569" y="1892676"/>
                <a:ext cx="476469" cy="469285"/>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0" name="Freeform 16"/>
              <p:cNvSpPr/>
              <p:nvPr/>
            </p:nvSpPr>
            <p:spPr>
              <a:xfrm>
                <a:off x="1570202" y="1906133"/>
                <a:ext cx="178676" cy="1614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1" name="Freeform 17"/>
              <p:cNvSpPr/>
              <p:nvPr/>
            </p:nvSpPr>
            <p:spPr>
              <a:xfrm>
                <a:off x="1352441" y="2146662"/>
                <a:ext cx="147035" cy="68964"/>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2" name="Oval 18"/>
              <p:cNvSpPr/>
              <p:nvPr/>
            </p:nvSpPr>
            <p:spPr>
              <a:xfrm>
                <a:off x="1894052" y="1959957"/>
                <a:ext cx="3536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4" name="Group 95"/>
            <p:cNvGrpSpPr>
              <a:grpSpLocks/>
            </p:cNvGrpSpPr>
            <p:nvPr/>
          </p:nvGrpSpPr>
          <p:grpSpPr bwMode="auto">
            <a:xfrm>
              <a:off x="479536" y="1737930"/>
              <a:ext cx="738899" cy="615623"/>
              <a:chOff x="479536" y="1737930"/>
              <a:chExt cx="738899" cy="615623"/>
            </a:xfrm>
          </p:grpSpPr>
          <p:grpSp>
            <p:nvGrpSpPr>
              <p:cNvPr id="92" name="Group 31"/>
              <p:cNvGrpSpPr>
                <a:grpSpLocks/>
              </p:cNvGrpSpPr>
              <p:nvPr/>
            </p:nvGrpSpPr>
            <p:grpSpPr bwMode="auto">
              <a:xfrm>
                <a:off x="479536" y="1737930"/>
                <a:ext cx="738899" cy="615623"/>
                <a:chOff x="775308" y="2057960"/>
                <a:chExt cx="951786" cy="769390"/>
              </a:xfrm>
            </p:grpSpPr>
            <p:sp>
              <p:nvSpPr>
                <p:cNvPr id="94" name="Freeform 9"/>
                <p:cNvSpPr/>
                <p:nvPr/>
              </p:nvSpPr>
              <p:spPr>
                <a:xfrm rot="704473">
                  <a:off x="890385" y="2057960"/>
                  <a:ext cx="510656"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5" name="Freeform 19"/>
                <p:cNvSpPr/>
                <p:nvPr/>
              </p:nvSpPr>
              <p:spPr>
                <a:xfrm>
                  <a:off x="1115745" y="2240847"/>
                  <a:ext cx="611349"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6" name="Freeform 20"/>
                <p:cNvSpPr/>
                <p:nvPr/>
              </p:nvSpPr>
              <p:spPr>
                <a:xfrm>
                  <a:off x="1058206" y="2240847"/>
                  <a:ext cx="196590"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7" name="Freeform 21"/>
                <p:cNvSpPr/>
                <p:nvPr/>
              </p:nvSpPr>
              <p:spPr>
                <a:xfrm>
                  <a:off x="775308" y="2472085"/>
                  <a:ext cx="189399"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93" name="Oval 22"/>
              <p:cNvSpPr/>
              <p:nvPr/>
            </p:nvSpPr>
            <p:spPr>
              <a:xfrm>
                <a:off x="989505" y="1995280"/>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5" name="Group 29"/>
            <p:cNvGrpSpPr>
              <a:grpSpLocks/>
            </p:cNvGrpSpPr>
            <p:nvPr/>
          </p:nvGrpSpPr>
          <p:grpSpPr bwMode="auto">
            <a:xfrm>
              <a:off x="1263100" y="1112216"/>
              <a:ext cx="740759" cy="615623"/>
              <a:chOff x="1800093" y="1275960"/>
              <a:chExt cx="954182" cy="769390"/>
            </a:xfrm>
          </p:grpSpPr>
          <p:sp>
            <p:nvSpPr>
              <p:cNvPr id="87" name="Freeform 11"/>
              <p:cNvSpPr/>
              <p:nvPr/>
            </p:nvSpPr>
            <p:spPr>
              <a:xfrm>
                <a:off x="2140530" y="1458847"/>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8" name="Freeform 12"/>
              <p:cNvSpPr/>
              <p:nvPr/>
            </p:nvSpPr>
            <p:spPr>
              <a:xfrm>
                <a:off x="2039837" y="1475664"/>
                <a:ext cx="198987"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9" name="Freeform 13"/>
              <p:cNvSpPr/>
              <p:nvPr/>
            </p:nvSpPr>
            <p:spPr>
              <a:xfrm>
                <a:off x="1800093" y="1690084"/>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0" name="Oval 14"/>
              <p:cNvSpPr/>
              <p:nvPr/>
            </p:nvSpPr>
            <p:spPr>
              <a:xfrm>
                <a:off x="2425825" y="1542933"/>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91" name="Freeform 8"/>
              <p:cNvSpPr/>
              <p:nvPr/>
            </p:nvSpPr>
            <p:spPr>
              <a:xfrm>
                <a:off x="1943939" y="1275960"/>
                <a:ext cx="465104"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6" name="Group 28"/>
            <p:cNvGrpSpPr>
              <a:grpSpLocks/>
            </p:cNvGrpSpPr>
            <p:nvPr/>
          </p:nvGrpSpPr>
          <p:grpSpPr bwMode="auto">
            <a:xfrm>
              <a:off x="1371055" y="2590720"/>
              <a:ext cx="774263" cy="630763"/>
              <a:chOff x="761296" y="1219098"/>
              <a:chExt cx="997336" cy="788310"/>
            </a:xfrm>
          </p:grpSpPr>
          <p:sp>
            <p:nvSpPr>
              <p:cNvPr id="82" name="Freeform 3"/>
              <p:cNvSpPr/>
              <p:nvPr/>
            </p:nvSpPr>
            <p:spPr>
              <a:xfrm>
                <a:off x="857194" y="1219098"/>
                <a:ext cx="575386" cy="517131"/>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3" name="Freeform 4"/>
              <p:cNvSpPr/>
              <p:nvPr/>
            </p:nvSpPr>
            <p:spPr>
              <a:xfrm>
                <a:off x="1144887" y="1423008"/>
                <a:ext cx="613745" cy="584400"/>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4" name="Freeform 5"/>
              <p:cNvSpPr/>
              <p:nvPr/>
            </p:nvSpPr>
            <p:spPr>
              <a:xfrm>
                <a:off x="1044194" y="1439825"/>
                <a:ext cx="198987" cy="168173"/>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5" name="Freeform 6"/>
              <p:cNvSpPr/>
              <p:nvPr/>
            </p:nvSpPr>
            <p:spPr>
              <a:xfrm>
                <a:off x="761296" y="1694186"/>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6" name="Oval 7"/>
              <p:cNvSpPr/>
              <p:nvPr/>
            </p:nvSpPr>
            <p:spPr>
              <a:xfrm>
                <a:off x="1430181" y="1504991"/>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7" name="Group 92"/>
            <p:cNvGrpSpPr>
              <a:grpSpLocks/>
            </p:cNvGrpSpPr>
            <p:nvPr/>
          </p:nvGrpSpPr>
          <p:grpSpPr bwMode="auto">
            <a:xfrm>
              <a:off x="2251404" y="3233253"/>
              <a:ext cx="796596" cy="652627"/>
              <a:chOff x="2251404" y="3233253"/>
              <a:chExt cx="796596" cy="652627"/>
            </a:xfrm>
          </p:grpSpPr>
          <p:sp>
            <p:nvSpPr>
              <p:cNvPr id="77" name="Freeform 76"/>
              <p:cNvSpPr/>
              <p:nvPr/>
            </p:nvSpPr>
            <p:spPr>
              <a:xfrm>
                <a:off x="2273738" y="3233253"/>
                <a:ext cx="543472" cy="477696"/>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8" name="Freeform 77"/>
              <p:cNvSpPr/>
              <p:nvPr/>
            </p:nvSpPr>
            <p:spPr>
              <a:xfrm>
                <a:off x="2571531" y="3416595"/>
                <a:ext cx="476469" cy="469285"/>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9" name="Freeform 78"/>
              <p:cNvSpPr/>
              <p:nvPr/>
            </p:nvSpPr>
            <p:spPr>
              <a:xfrm>
                <a:off x="2469165" y="3430051"/>
                <a:ext cx="178676" cy="1614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0" name="Freeform 79"/>
              <p:cNvSpPr/>
              <p:nvPr/>
            </p:nvSpPr>
            <p:spPr>
              <a:xfrm>
                <a:off x="2251404" y="3670580"/>
                <a:ext cx="147036" cy="68964"/>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1" name="Oval 80"/>
              <p:cNvSpPr/>
              <p:nvPr/>
            </p:nvSpPr>
            <p:spPr>
              <a:xfrm>
                <a:off x="2793015" y="3483876"/>
                <a:ext cx="35362"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8" name="Group 93"/>
            <p:cNvGrpSpPr>
              <a:grpSpLocks/>
            </p:cNvGrpSpPr>
            <p:nvPr/>
          </p:nvGrpSpPr>
          <p:grpSpPr bwMode="auto">
            <a:xfrm>
              <a:off x="1382221" y="3261848"/>
              <a:ext cx="738899" cy="615623"/>
              <a:chOff x="1382221" y="3261848"/>
              <a:chExt cx="738899" cy="615623"/>
            </a:xfrm>
          </p:grpSpPr>
          <p:grpSp>
            <p:nvGrpSpPr>
              <p:cNvPr id="71" name="Group 31"/>
              <p:cNvGrpSpPr>
                <a:grpSpLocks/>
              </p:cNvGrpSpPr>
              <p:nvPr/>
            </p:nvGrpSpPr>
            <p:grpSpPr bwMode="auto">
              <a:xfrm>
                <a:off x="1382221" y="3261848"/>
                <a:ext cx="738899" cy="615623"/>
                <a:chOff x="775680" y="2057858"/>
                <a:chExt cx="951784" cy="769390"/>
              </a:xfrm>
            </p:grpSpPr>
            <p:sp>
              <p:nvSpPr>
                <p:cNvPr id="73" name="Freeform 72"/>
                <p:cNvSpPr/>
                <p:nvPr/>
              </p:nvSpPr>
              <p:spPr>
                <a:xfrm rot="704473">
                  <a:off x="890757" y="2057858"/>
                  <a:ext cx="510655"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4" name="Freeform 73"/>
                <p:cNvSpPr/>
                <p:nvPr/>
              </p:nvSpPr>
              <p:spPr>
                <a:xfrm>
                  <a:off x="1116117" y="2240745"/>
                  <a:ext cx="611347"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5" name="Freeform 74"/>
                <p:cNvSpPr/>
                <p:nvPr/>
              </p:nvSpPr>
              <p:spPr>
                <a:xfrm>
                  <a:off x="1058578" y="2240745"/>
                  <a:ext cx="196590"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6" name="Freeform 75"/>
                <p:cNvSpPr/>
                <p:nvPr/>
              </p:nvSpPr>
              <p:spPr>
                <a:xfrm>
                  <a:off x="775680" y="2471983"/>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72" name="Oval 71"/>
              <p:cNvSpPr/>
              <p:nvPr/>
            </p:nvSpPr>
            <p:spPr>
              <a:xfrm>
                <a:off x="1890329" y="3519198"/>
                <a:ext cx="3536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9" name="Group 29"/>
            <p:cNvGrpSpPr>
              <a:grpSpLocks/>
            </p:cNvGrpSpPr>
            <p:nvPr/>
          </p:nvGrpSpPr>
          <p:grpSpPr bwMode="auto">
            <a:xfrm>
              <a:off x="2176955" y="2636134"/>
              <a:ext cx="740758" cy="615623"/>
              <a:chOff x="1799388" y="1275858"/>
              <a:chExt cx="954181" cy="769390"/>
            </a:xfrm>
          </p:grpSpPr>
          <p:sp>
            <p:nvSpPr>
              <p:cNvPr id="66" name="Freeform 65"/>
              <p:cNvSpPr/>
              <p:nvPr/>
            </p:nvSpPr>
            <p:spPr>
              <a:xfrm>
                <a:off x="2139824" y="1458745"/>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7" name="Freeform 66"/>
              <p:cNvSpPr/>
              <p:nvPr/>
            </p:nvSpPr>
            <p:spPr>
              <a:xfrm>
                <a:off x="2039132" y="1475562"/>
                <a:ext cx="198989"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8" name="Freeform 67"/>
              <p:cNvSpPr/>
              <p:nvPr/>
            </p:nvSpPr>
            <p:spPr>
              <a:xfrm>
                <a:off x="1799388" y="1689982"/>
                <a:ext cx="189399"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9" name="Oval 68"/>
              <p:cNvSpPr/>
              <p:nvPr/>
            </p:nvSpPr>
            <p:spPr>
              <a:xfrm>
                <a:off x="2425121" y="1542831"/>
                <a:ext cx="45551"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70" name="Freeform 69"/>
              <p:cNvSpPr/>
              <p:nvPr/>
            </p:nvSpPr>
            <p:spPr>
              <a:xfrm>
                <a:off x="1943234" y="1275858"/>
                <a:ext cx="465104"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20" name="Group 96"/>
            <p:cNvGrpSpPr>
              <a:grpSpLocks/>
            </p:cNvGrpSpPr>
            <p:nvPr/>
          </p:nvGrpSpPr>
          <p:grpSpPr bwMode="auto">
            <a:xfrm>
              <a:off x="2197430" y="1066802"/>
              <a:ext cx="774263" cy="630763"/>
              <a:chOff x="761432" y="1219200"/>
              <a:chExt cx="997336" cy="788310"/>
            </a:xfrm>
          </p:grpSpPr>
          <p:sp>
            <p:nvSpPr>
              <p:cNvPr id="61" name="Freeform 60"/>
              <p:cNvSpPr/>
              <p:nvPr/>
            </p:nvSpPr>
            <p:spPr>
              <a:xfrm>
                <a:off x="857330" y="1219200"/>
                <a:ext cx="575386" cy="517131"/>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2" name="Freeform 61"/>
              <p:cNvSpPr/>
              <p:nvPr/>
            </p:nvSpPr>
            <p:spPr>
              <a:xfrm>
                <a:off x="1145023" y="1423110"/>
                <a:ext cx="613745" cy="584400"/>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3" name="Freeform 62"/>
              <p:cNvSpPr/>
              <p:nvPr/>
            </p:nvSpPr>
            <p:spPr>
              <a:xfrm>
                <a:off x="1044330" y="1439927"/>
                <a:ext cx="198987" cy="168173"/>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4" name="Freeform 63"/>
              <p:cNvSpPr/>
              <p:nvPr/>
            </p:nvSpPr>
            <p:spPr>
              <a:xfrm>
                <a:off x="761432" y="1694288"/>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5" name="Oval 64"/>
              <p:cNvSpPr/>
              <p:nvPr/>
            </p:nvSpPr>
            <p:spPr>
              <a:xfrm>
                <a:off x="1430317" y="1505093"/>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1" name="Group 102"/>
            <p:cNvGrpSpPr>
              <a:grpSpLocks/>
            </p:cNvGrpSpPr>
            <p:nvPr/>
          </p:nvGrpSpPr>
          <p:grpSpPr bwMode="auto">
            <a:xfrm>
              <a:off x="2219763" y="1737930"/>
              <a:ext cx="740760" cy="615623"/>
              <a:chOff x="479093" y="1737930"/>
              <a:chExt cx="740760" cy="615623"/>
            </a:xfrm>
          </p:grpSpPr>
          <p:grpSp>
            <p:nvGrpSpPr>
              <p:cNvPr id="55" name="Group 31"/>
              <p:cNvGrpSpPr>
                <a:grpSpLocks/>
              </p:cNvGrpSpPr>
              <p:nvPr/>
            </p:nvGrpSpPr>
            <p:grpSpPr bwMode="auto">
              <a:xfrm>
                <a:off x="479093" y="1737930"/>
                <a:ext cx="740760" cy="615623"/>
                <a:chOff x="774739" y="2057960"/>
                <a:chExt cx="954182" cy="769390"/>
              </a:xfrm>
            </p:grpSpPr>
            <p:sp>
              <p:nvSpPr>
                <p:cNvPr id="57" name="Freeform 56"/>
                <p:cNvSpPr/>
                <p:nvPr/>
              </p:nvSpPr>
              <p:spPr>
                <a:xfrm rot="704473">
                  <a:off x="889816" y="2057960"/>
                  <a:ext cx="513053"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8" name="Freeform 57"/>
                <p:cNvSpPr/>
                <p:nvPr/>
              </p:nvSpPr>
              <p:spPr>
                <a:xfrm>
                  <a:off x="1115176" y="2240847"/>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9" name="Freeform 58"/>
                <p:cNvSpPr/>
                <p:nvPr/>
              </p:nvSpPr>
              <p:spPr>
                <a:xfrm>
                  <a:off x="1057637" y="2240847"/>
                  <a:ext cx="198987"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0" name="Freeform 59"/>
                <p:cNvSpPr/>
                <p:nvPr/>
              </p:nvSpPr>
              <p:spPr>
                <a:xfrm>
                  <a:off x="774739" y="2472085"/>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56" name="Oval 55"/>
              <p:cNvSpPr/>
              <p:nvPr/>
            </p:nvSpPr>
            <p:spPr>
              <a:xfrm>
                <a:off x="990924" y="1995280"/>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2" name="Group 109"/>
            <p:cNvGrpSpPr>
              <a:grpSpLocks/>
            </p:cNvGrpSpPr>
            <p:nvPr/>
          </p:nvGrpSpPr>
          <p:grpSpPr bwMode="auto">
            <a:xfrm>
              <a:off x="533511" y="2523438"/>
              <a:ext cx="774264" cy="632444"/>
              <a:chOff x="762142" y="1218690"/>
              <a:chExt cx="997335" cy="790411"/>
            </a:xfrm>
          </p:grpSpPr>
          <p:sp>
            <p:nvSpPr>
              <p:cNvPr id="50" name="Freeform 49"/>
              <p:cNvSpPr/>
              <p:nvPr/>
            </p:nvSpPr>
            <p:spPr>
              <a:xfrm>
                <a:off x="858040" y="1218690"/>
                <a:ext cx="575386" cy="517131"/>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1" name="Freeform 50"/>
              <p:cNvSpPr/>
              <p:nvPr/>
            </p:nvSpPr>
            <p:spPr>
              <a:xfrm>
                <a:off x="1145732" y="1422600"/>
                <a:ext cx="613745" cy="586501"/>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2" name="Freeform 51"/>
              <p:cNvSpPr/>
              <p:nvPr/>
            </p:nvSpPr>
            <p:spPr>
              <a:xfrm>
                <a:off x="1045040" y="1439417"/>
                <a:ext cx="198987" cy="170274"/>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3" name="Freeform 52"/>
              <p:cNvSpPr/>
              <p:nvPr/>
            </p:nvSpPr>
            <p:spPr>
              <a:xfrm>
                <a:off x="762142" y="1693778"/>
                <a:ext cx="189397" cy="86189"/>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4" name="Oval 53"/>
              <p:cNvSpPr/>
              <p:nvPr/>
            </p:nvSpPr>
            <p:spPr>
              <a:xfrm>
                <a:off x="1431027" y="1506686"/>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3" name="Group 115"/>
            <p:cNvGrpSpPr>
              <a:grpSpLocks/>
            </p:cNvGrpSpPr>
            <p:nvPr/>
          </p:nvGrpSpPr>
          <p:grpSpPr bwMode="auto">
            <a:xfrm>
              <a:off x="555845" y="3194567"/>
              <a:ext cx="738899" cy="615623"/>
              <a:chOff x="479645" y="1737522"/>
              <a:chExt cx="738899" cy="615623"/>
            </a:xfrm>
          </p:grpSpPr>
          <p:grpSp>
            <p:nvGrpSpPr>
              <p:cNvPr id="44" name="Group 31"/>
              <p:cNvGrpSpPr>
                <a:grpSpLocks/>
              </p:cNvGrpSpPr>
              <p:nvPr/>
            </p:nvGrpSpPr>
            <p:grpSpPr bwMode="auto">
              <a:xfrm>
                <a:off x="479645" y="1737522"/>
                <a:ext cx="738899" cy="615623"/>
                <a:chOff x="775449" y="2057450"/>
                <a:chExt cx="951784" cy="769390"/>
              </a:xfrm>
            </p:grpSpPr>
            <p:sp>
              <p:nvSpPr>
                <p:cNvPr id="46" name="Freeform 45"/>
                <p:cNvSpPr/>
                <p:nvPr/>
              </p:nvSpPr>
              <p:spPr>
                <a:xfrm rot="704473">
                  <a:off x="890526" y="2057450"/>
                  <a:ext cx="510655"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7" name="Freeform 46"/>
                <p:cNvSpPr/>
                <p:nvPr/>
              </p:nvSpPr>
              <p:spPr>
                <a:xfrm>
                  <a:off x="1115886" y="2240337"/>
                  <a:ext cx="611347"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8" name="Freeform 47"/>
                <p:cNvSpPr/>
                <p:nvPr/>
              </p:nvSpPr>
              <p:spPr>
                <a:xfrm>
                  <a:off x="1058347" y="2240337"/>
                  <a:ext cx="196590"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9" name="Freeform 48"/>
                <p:cNvSpPr/>
                <p:nvPr/>
              </p:nvSpPr>
              <p:spPr>
                <a:xfrm>
                  <a:off x="775449" y="2471575"/>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45" name="Oval 44"/>
              <p:cNvSpPr/>
              <p:nvPr/>
            </p:nvSpPr>
            <p:spPr>
              <a:xfrm>
                <a:off x="989615" y="1994872"/>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4" name="Group 122"/>
            <p:cNvGrpSpPr>
              <a:grpSpLocks/>
            </p:cNvGrpSpPr>
            <p:nvPr/>
          </p:nvGrpSpPr>
          <p:grpSpPr bwMode="auto">
            <a:xfrm>
              <a:off x="1439917" y="3885881"/>
              <a:ext cx="796596" cy="652627"/>
              <a:chOff x="1351787" y="1709573"/>
              <a:chExt cx="796596" cy="652627"/>
            </a:xfrm>
          </p:grpSpPr>
          <p:sp>
            <p:nvSpPr>
              <p:cNvPr id="39" name="Freeform 38"/>
              <p:cNvSpPr/>
              <p:nvPr/>
            </p:nvSpPr>
            <p:spPr>
              <a:xfrm>
                <a:off x="1374121" y="1709573"/>
                <a:ext cx="543472" cy="477696"/>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0" name="Freeform 39"/>
              <p:cNvSpPr/>
              <p:nvPr/>
            </p:nvSpPr>
            <p:spPr>
              <a:xfrm>
                <a:off x="1671914" y="1892915"/>
                <a:ext cx="476469" cy="469285"/>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1" name="Freeform 40"/>
              <p:cNvSpPr/>
              <p:nvPr/>
            </p:nvSpPr>
            <p:spPr>
              <a:xfrm>
                <a:off x="1569549" y="1906371"/>
                <a:ext cx="178676" cy="1614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2" name="Freeform 41"/>
              <p:cNvSpPr/>
              <p:nvPr/>
            </p:nvSpPr>
            <p:spPr>
              <a:xfrm>
                <a:off x="1351787" y="2146900"/>
                <a:ext cx="147036" cy="68964"/>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3" name="Oval 42"/>
              <p:cNvSpPr/>
              <p:nvPr/>
            </p:nvSpPr>
            <p:spPr>
              <a:xfrm>
                <a:off x="1893398" y="1960196"/>
                <a:ext cx="35362"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5" name="Group 128"/>
            <p:cNvGrpSpPr>
              <a:grpSpLocks/>
            </p:cNvGrpSpPr>
            <p:nvPr/>
          </p:nvGrpSpPr>
          <p:grpSpPr bwMode="auto">
            <a:xfrm>
              <a:off x="567012" y="3914476"/>
              <a:ext cx="740760" cy="615623"/>
              <a:chOff x="478882" y="1738168"/>
              <a:chExt cx="740760" cy="615623"/>
            </a:xfrm>
          </p:grpSpPr>
          <p:grpSp>
            <p:nvGrpSpPr>
              <p:cNvPr id="33" name="Group 31"/>
              <p:cNvGrpSpPr>
                <a:grpSpLocks/>
              </p:cNvGrpSpPr>
              <p:nvPr/>
            </p:nvGrpSpPr>
            <p:grpSpPr bwMode="auto">
              <a:xfrm>
                <a:off x="478882" y="1738168"/>
                <a:ext cx="740760" cy="615623"/>
                <a:chOff x="774467" y="2058258"/>
                <a:chExt cx="954182" cy="769390"/>
              </a:xfrm>
            </p:grpSpPr>
            <p:sp>
              <p:nvSpPr>
                <p:cNvPr id="35" name="Freeform 34"/>
                <p:cNvSpPr/>
                <p:nvPr/>
              </p:nvSpPr>
              <p:spPr>
                <a:xfrm rot="704473">
                  <a:off x="889544" y="2058258"/>
                  <a:ext cx="513053"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6" name="Freeform 35"/>
                <p:cNvSpPr/>
                <p:nvPr/>
              </p:nvSpPr>
              <p:spPr>
                <a:xfrm>
                  <a:off x="1114904" y="2241145"/>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7" name="Freeform 36"/>
                <p:cNvSpPr/>
                <p:nvPr/>
              </p:nvSpPr>
              <p:spPr>
                <a:xfrm>
                  <a:off x="1057365" y="2241145"/>
                  <a:ext cx="198987"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8" name="Freeform 37"/>
                <p:cNvSpPr/>
                <p:nvPr/>
              </p:nvSpPr>
              <p:spPr>
                <a:xfrm>
                  <a:off x="774467" y="2472382"/>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34" name="Oval 33"/>
              <p:cNvSpPr/>
              <p:nvPr/>
            </p:nvSpPr>
            <p:spPr>
              <a:xfrm>
                <a:off x="990713" y="1995518"/>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6" name="Group 135"/>
            <p:cNvGrpSpPr>
              <a:grpSpLocks/>
            </p:cNvGrpSpPr>
            <p:nvPr/>
          </p:nvGrpSpPr>
          <p:grpSpPr bwMode="auto">
            <a:xfrm>
              <a:off x="2307240" y="3914476"/>
              <a:ext cx="740760" cy="615623"/>
              <a:chOff x="478440" y="1738168"/>
              <a:chExt cx="740760" cy="615623"/>
            </a:xfrm>
          </p:grpSpPr>
          <p:grpSp>
            <p:nvGrpSpPr>
              <p:cNvPr id="27" name="Group 31"/>
              <p:cNvGrpSpPr>
                <a:grpSpLocks/>
              </p:cNvGrpSpPr>
              <p:nvPr/>
            </p:nvGrpSpPr>
            <p:grpSpPr bwMode="auto">
              <a:xfrm>
                <a:off x="478440" y="1738168"/>
                <a:ext cx="740760" cy="615623"/>
                <a:chOff x="773898" y="2058258"/>
                <a:chExt cx="954182" cy="769390"/>
              </a:xfrm>
            </p:grpSpPr>
            <p:sp>
              <p:nvSpPr>
                <p:cNvPr id="29" name="Freeform 28"/>
                <p:cNvSpPr/>
                <p:nvPr/>
              </p:nvSpPr>
              <p:spPr>
                <a:xfrm rot="704473">
                  <a:off x="888975" y="2058258"/>
                  <a:ext cx="513053"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0" name="Freeform 29"/>
                <p:cNvSpPr/>
                <p:nvPr/>
              </p:nvSpPr>
              <p:spPr>
                <a:xfrm>
                  <a:off x="1114335" y="2241145"/>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1" name="Freeform 30"/>
                <p:cNvSpPr/>
                <p:nvPr/>
              </p:nvSpPr>
              <p:spPr>
                <a:xfrm>
                  <a:off x="1056796" y="2241145"/>
                  <a:ext cx="198989"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2" name="Freeform 31"/>
                <p:cNvSpPr/>
                <p:nvPr/>
              </p:nvSpPr>
              <p:spPr>
                <a:xfrm>
                  <a:off x="773898" y="2472382"/>
                  <a:ext cx="189399"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28" name="Oval 27"/>
              <p:cNvSpPr/>
              <p:nvPr/>
            </p:nvSpPr>
            <p:spPr>
              <a:xfrm>
                <a:off x="990272" y="1995518"/>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grpSp>
        <p:nvGrpSpPr>
          <p:cNvPr id="108" name="Group 143"/>
          <p:cNvGrpSpPr>
            <a:grpSpLocks/>
          </p:cNvGrpSpPr>
          <p:nvPr/>
        </p:nvGrpSpPr>
        <p:grpSpPr bwMode="auto">
          <a:xfrm>
            <a:off x="3581400" y="1112020"/>
            <a:ext cx="2209800" cy="3276600"/>
            <a:chOff x="457200" y="1066800"/>
            <a:chExt cx="2590800" cy="3471708"/>
          </a:xfrm>
        </p:grpSpPr>
        <p:grpSp>
          <p:nvGrpSpPr>
            <p:cNvPr id="109" name="Group 28"/>
            <p:cNvGrpSpPr>
              <a:grpSpLocks/>
            </p:cNvGrpSpPr>
            <p:nvPr/>
          </p:nvGrpSpPr>
          <p:grpSpPr bwMode="auto">
            <a:xfrm>
              <a:off x="457201" y="1066802"/>
              <a:ext cx="774263" cy="630763"/>
              <a:chOff x="762000" y="1219200"/>
              <a:chExt cx="997336" cy="788310"/>
            </a:xfrm>
          </p:grpSpPr>
          <p:sp>
            <p:nvSpPr>
              <p:cNvPr id="200" name="Freeform 3"/>
              <p:cNvSpPr/>
              <p:nvPr/>
            </p:nvSpPr>
            <p:spPr>
              <a:xfrm>
                <a:off x="857898" y="1219200"/>
                <a:ext cx="575386" cy="517131"/>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01" name="Freeform 4"/>
              <p:cNvSpPr/>
              <p:nvPr/>
            </p:nvSpPr>
            <p:spPr>
              <a:xfrm>
                <a:off x="1145591" y="1423110"/>
                <a:ext cx="613745" cy="584400"/>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02" name="Freeform 5"/>
              <p:cNvSpPr/>
              <p:nvPr/>
            </p:nvSpPr>
            <p:spPr>
              <a:xfrm>
                <a:off x="1044898" y="1439927"/>
                <a:ext cx="198988" cy="168173"/>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03" name="Freeform 6"/>
              <p:cNvSpPr/>
              <p:nvPr/>
            </p:nvSpPr>
            <p:spPr>
              <a:xfrm>
                <a:off x="762000" y="1694288"/>
                <a:ext cx="189399"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04" name="Oval 7"/>
              <p:cNvSpPr/>
              <p:nvPr/>
            </p:nvSpPr>
            <p:spPr>
              <a:xfrm>
                <a:off x="1430887" y="1505093"/>
                <a:ext cx="45551"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10" name="Group 94"/>
            <p:cNvGrpSpPr>
              <a:grpSpLocks/>
            </p:cNvGrpSpPr>
            <p:nvPr/>
          </p:nvGrpSpPr>
          <p:grpSpPr bwMode="auto">
            <a:xfrm>
              <a:off x="1352441" y="1709335"/>
              <a:ext cx="796597" cy="652626"/>
              <a:chOff x="1352441" y="1709335"/>
              <a:chExt cx="796597" cy="652626"/>
            </a:xfrm>
          </p:grpSpPr>
          <p:sp>
            <p:nvSpPr>
              <p:cNvPr id="195" name="Freeform 10"/>
              <p:cNvSpPr/>
              <p:nvPr/>
            </p:nvSpPr>
            <p:spPr>
              <a:xfrm>
                <a:off x="1374775" y="1709335"/>
                <a:ext cx="543472" cy="477696"/>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96" name="Freeform 15"/>
              <p:cNvSpPr/>
              <p:nvPr/>
            </p:nvSpPr>
            <p:spPr>
              <a:xfrm>
                <a:off x="1672569" y="1892676"/>
                <a:ext cx="476469" cy="469285"/>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97" name="Freeform 16"/>
              <p:cNvSpPr/>
              <p:nvPr/>
            </p:nvSpPr>
            <p:spPr>
              <a:xfrm>
                <a:off x="1570202" y="1906133"/>
                <a:ext cx="178676" cy="1614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98" name="Freeform 17"/>
              <p:cNvSpPr/>
              <p:nvPr/>
            </p:nvSpPr>
            <p:spPr>
              <a:xfrm>
                <a:off x="1352441" y="2146662"/>
                <a:ext cx="147035" cy="68964"/>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99" name="Oval 18"/>
              <p:cNvSpPr/>
              <p:nvPr/>
            </p:nvSpPr>
            <p:spPr>
              <a:xfrm>
                <a:off x="1894052" y="1959957"/>
                <a:ext cx="3536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11" name="Group 95"/>
            <p:cNvGrpSpPr>
              <a:grpSpLocks/>
            </p:cNvGrpSpPr>
            <p:nvPr/>
          </p:nvGrpSpPr>
          <p:grpSpPr bwMode="auto">
            <a:xfrm>
              <a:off x="479536" y="1737930"/>
              <a:ext cx="738899" cy="615623"/>
              <a:chOff x="479536" y="1737930"/>
              <a:chExt cx="738899" cy="615623"/>
            </a:xfrm>
          </p:grpSpPr>
          <p:grpSp>
            <p:nvGrpSpPr>
              <p:cNvPr id="189" name="Group 31"/>
              <p:cNvGrpSpPr>
                <a:grpSpLocks/>
              </p:cNvGrpSpPr>
              <p:nvPr/>
            </p:nvGrpSpPr>
            <p:grpSpPr bwMode="auto">
              <a:xfrm>
                <a:off x="479536" y="1737930"/>
                <a:ext cx="738899" cy="615623"/>
                <a:chOff x="775308" y="2057960"/>
                <a:chExt cx="951786" cy="769390"/>
              </a:xfrm>
            </p:grpSpPr>
            <p:sp>
              <p:nvSpPr>
                <p:cNvPr id="191" name="Freeform 9"/>
                <p:cNvSpPr/>
                <p:nvPr/>
              </p:nvSpPr>
              <p:spPr>
                <a:xfrm rot="704473">
                  <a:off x="890385" y="2057960"/>
                  <a:ext cx="510656"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92" name="Freeform 19"/>
                <p:cNvSpPr/>
                <p:nvPr/>
              </p:nvSpPr>
              <p:spPr>
                <a:xfrm>
                  <a:off x="1115745" y="2240847"/>
                  <a:ext cx="611349"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93" name="Freeform 20"/>
                <p:cNvSpPr/>
                <p:nvPr/>
              </p:nvSpPr>
              <p:spPr>
                <a:xfrm>
                  <a:off x="1058206" y="2240847"/>
                  <a:ext cx="196590"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94" name="Freeform 21"/>
                <p:cNvSpPr/>
                <p:nvPr/>
              </p:nvSpPr>
              <p:spPr>
                <a:xfrm>
                  <a:off x="775308" y="2472085"/>
                  <a:ext cx="189399"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190" name="Oval 189"/>
              <p:cNvSpPr/>
              <p:nvPr/>
            </p:nvSpPr>
            <p:spPr>
              <a:xfrm>
                <a:off x="989505" y="1995280"/>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12" name="Group 29"/>
            <p:cNvGrpSpPr>
              <a:grpSpLocks/>
            </p:cNvGrpSpPr>
            <p:nvPr/>
          </p:nvGrpSpPr>
          <p:grpSpPr bwMode="auto">
            <a:xfrm>
              <a:off x="1263100" y="1112216"/>
              <a:ext cx="740759" cy="615623"/>
              <a:chOff x="1800093" y="1275960"/>
              <a:chExt cx="954182" cy="769390"/>
            </a:xfrm>
          </p:grpSpPr>
          <p:sp>
            <p:nvSpPr>
              <p:cNvPr id="184" name="Freeform 11"/>
              <p:cNvSpPr/>
              <p:nvPr/>
            </p:nvSpPr>
            <p:spPr>
              <a:xfrm>
                <a:off x="2140530" y="1458847"/>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85" name="Freeform 12"/>
              <p:cNvSpPr/>
              <p:nvPr/>
            </p:nvSpPr>
            <p:spPr>
              <a:xfrm>
                <a:off x="2039837" y="1475664"/>
                <a:ext cx="198987"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86" name="Freeform 13"/>
              <p:cNvSpPr/>
              <p:nvPr/>
            </p:nvSpPr>
            <p:spPr>
              <a:xfrm>
                <a:off x="1800093" y="1690084"/>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87" name="Oval 14"/>
              <p:cNvSpPr/>
              <p:nvPr/>
            </p:nvSpPr>
            <p:spPr>
              <a:xfrm>
                <a:off x="2425825" y="1542933"/>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88" name="Freeform 8"/>
              <p:cNvSpPr/>
              <p:nvPr/>
            </p:nvSpPr>
            <p:spPr>
              <a:xfrm>
                <a:off x="1943939" y="1275960"/>
                <a:ext cx="465104"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13" name="Group 28"/>
            <p:cNvGrpSpPr>
              <a:grpSpLocks/>
            </p:cNvGrpSpPr>
            <p:nvPr/>
          </p:nvGrpSpPr>
          <p:grpSpPr bwMode="auto">
            <a:xfrm>
              <a:off x="1371055" y="2590720"/>
              <a:ext cx="774263" cy="630763"/>
              <a:chOff x="761296" y="1219098"/>
              <a:chExt cx="997336" cy="788310"/>
            </a:xfrm>
          </p:grpSpPr>
          <p:sp>
            <p:nvSpPr>
              <p:cNvPr id="179" name="Freeform 3"/>
              <p:cNvSpPr/>
              <p:nvPr/>
            </p:nvSpPr>
            <p:spPr>
              <a:xfrm>
                <a:off x="857194" y="1219098"/>
                <a:ext cx="575386" cy="517131"/>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80" name="Freeform 4"/>
              <p:cNvSpPr/>
              <p:nvPr/>
            </p:nvSpPr>
            <p:spPr>
              <a:xfrm>
                <a:off x="1144887" y="1423008"/>
                <a:ext cx="613745" cy="584400"/>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81" name="Freeform 5"/>
              <p:cNvSpPr/>
              <p:nvPr/>
            </p:nvSpPr>
            <p:spPr>
              <a:xfrm>
                <a:off x="1044194" y="1439825"/>
                <a:ext cx="198987" cy="168173"/>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82" name="Freeform 6"/>
              <p:cNvSpPr/>
              <p:nvPr/>
            </p:nvSpPr>
            <p:spPr>
              <a:xfrm>
                <a:off x="761296" y="1694186"/>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83" name="Oval 7"/>
              <p:cNvSpPr/>
              <p:nvPr/>
            </p:nvSpPr>
            <p:spPr>
              <a:xfrm>
                <a:off x="1430181" y="1504991"/>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14" name="Group 92"/>
            <p:cNvGrpSpPr>
              <a:grpSpLocks/>
            </p:cNvGrpSpPr>
            <p:nvPr/>
          </p:nvGrpSpPr>
          <p:grpSpPr bwMode="auto">
            <a:xfrm>
              <a:off x="2251404" y="3233253"/>
              <a:ext cx="796596" cy="652627"/>
              <a:chOff x="2251404" y="3233253"/>
              <a:chExt cx="796596" cy="652627"/>
            </a:xfrm>
          </p:grpSpPr>
          <p:sp>
            <p:nvSpPr>
              <p:cNvPr id="174" name="Freeform 173"/>
              <p:cNvSpPr/>
              <p:nvPr/>
            </p:nvSpPr>
            <p:spPr>
              <a:xfrm>
                <a:off x="2273738" y="3233253"/>
                <a:ext cx="543472" cy="477696"/>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75" name="Freeform 174"/>
              <p:cNvSpPr/>
              <p:nvPr/>
            </p:nvSpPr>
            <p:spPr>
              <a:xfrm>
                <a:off x="2571531" y="3416595"/>
                <a:ext cx="476469" cy="469285"/>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76" name="Freeform 175"/>
              <p:cNvSpPr/>
              <p:nvPr/>
            </p:nvSpPr>
            <p:spPr>
              <a:xfrm>
                <a:off x="2469165" y="3430051"/>
                <a:ext cx="178676" cy="1614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77" name="Freeform 176"/>
              <p:cNvSpPr/>
              <p:nvPr/>
            </p:nvSpPr>
            <p:spPr>
              <a:xfrm>
                <a:off x="2251404" y="3670580"/>
                <a:ext cx="147036" cy="68964"/>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78" name="Oval 177"/>
              <p:cNvSpPr/>
              <p:nvPr/>
            </p:nvSpPr>
            <p:spPr>
              <a:xfrm>
                <a:off x="2793015" y="3483876"/>
                <a:ext cx="35362"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15" name="Group 93"/>
            <p:cNvGrpSpPr>
              <a:grpSpLocks/>
            </p:cNvGrpSpPr>
            <p:nvPr/>
          </p:nvGrpSpPr>
          <p:grpSpPr bwMode="auto">
            <a:xfrm>
              <a:off x="1382221" y="3261848"/>
              <a:ext cx="738899" cy="615623"/>
              <a:chOff x="1382221" y="3261848"/>
              <a:chExt cx="738899" cy="615623"/>
            </a:xfrm>
          </p:grpSpPr>
          <p:grpSp>
            <p:nvGrpSpPr>
              <p:cNvPr id="168" name="Group 31"/>
              <p:cNvGrpSpPr>
                <a:grpSpLocks/>
              </p:cNvGrpSpPr>
              <p:nvPr/>
            </p:nvGrpSpPr>
            <p:grpSpPr bwMode="auto">
              <a:xfrm>
                <a:off x="1382221" y="3261848"/>
                <a:ext cx="738899" cy="615623"/>
                <a:chOff x="775680" y="2057858"/>
                <a:chExt cx="951784" cy="769390"/>
              </a:xfrm>
            </p:grpSpPr>
            <p:sp>
              <p:nvSpPr>
                <p:cNvPr id="170" name="Freeform 169"/>
                <p:cNvSpPr/>
                <p:nvPr/>
              </p:nvSpPr>
              <p:spPr>
                <a:xfrm rot="704473">
                  <a:off x="890757" y="2057858"/>
                  <a:ext cx="510655"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71" name="Freeform 170"/>
                <p:cNvSpPr/>
                <p:nvPr/>
              </p:nvSpPr>
              <p:spPr>
                <a:xfrm>
                  <a:off x="1116117" y="2240745"/>
                  <a:ext cx="611347"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72" name="Freeform 171"/>
                <p:cNvSpPr/>
                <p:nvPr/>
              </p:nvSpPr>
              <p:spPr>
                <a:xfrm>
                  <a:off x="1058578" y="2240745"/>
                  <a:ext cx="196590"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73" name="Freeform 172"/>
                <p:cNvSpPr/>
                <p:nvPr/>
              </p:nvSpPr>
              <p:spPr>
                <a:xfrm>
                  <a:off x="775680" y="2471983"/>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169" name="Oval 168"/>
              <p:cNvSpPr/>
              <p:nvPr/>
            </p:nvSpPr>
            <p:spPr>
              <a:xfrm>
                <a:off x="1890329" y="3519198"/>
                <a:ext cx="3536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16" name="Group 29"/>
            <p:cNvGrpSpPr>
              <a:grpSpLocks/>
            </p:cNvGrpSpPr>
            <p:nvPr/>
          </p:nvGrpSpPr>
          <p:grpSpPr bwMode="auto">
            <a:xfrm>
              <a:off x="2176955" y="2636134"/>
              <a:ext cx="740758" cy="615623"/>
              <a:chOff x="1799388" y="1275858"/>
              <a:chExt cx="954181" cy="769390"/>
            </a:xfrm>
          </p:grpSpPr>
          <p:sp>
            <p:nvSpPr>
              <p:cNvPr id="163" name="Freeform 162"/>
              <p:cNvSpPr/>
              <p:nvPr/>
            </p:nvSpPr>
            <p:spPr>
              <a:xfrm>
                <a:off x="2139824" y="1458745"/>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64" name="Freeform 163"/>
              <p:cNvSpPr/>
              <p:nvPr/>
            </p:nvSpPr>
            <p:spPr>
              <a:xfrm>
                <a:off x="2039132" y="1475562"/>
                <a:ext cx="198989"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65" name="Freeform 164"/>
              <p:cNvSpPr/>
              <p:nvPr/>
            </p:nvSpPr>
            <p:spPr>
              <a:xfrm>
                <a:off x="1799388" y="1689982"/>
                <a:ext cx="189399"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66" name="Oval 165"/>
              <p:cNvSpPr/>
              <p:nvPr/>
            </p:nvSpPr>
            <p:spPr>
              <a:xfrm>
                <a:off x="2425121" y="1542831"/>
                <a:ext cx="45551"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67" name="Freeform 166"/>
              <p:cNvSpPr/>
              <p:nvPr/>
            </p:nvSpPr>
            <p:spPr>
              <a:xfrm>
                <a:off x="1943234" y="1275858"/>
                <a:ext cx="465104"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17" name="Group 96"/>
            <p:cNvGrpSpPr>
              <a:grpSpLocks/>
            </p:cNvGrpSpPr>
            <p:nvPr/>
          </p:nvGrpSpPr>
          <p:grpSpPr bwMode="auto">
            <a:xfrm>
              <a:off x="2197430" y="1066802"/>
              <a:ext cx="774263" cy="630763"/>
              <a:chOff x="761432" y="1219200"/>
              <a:chExt cx="997336" cy="788310"/>
            </a:xfrm>
          </p:grpSpPr>
          <p:sp>
            <p:nvSpPr>
              <p:cNvPr id="158" name="Freeform 157"/>
              <p:cNvSpPr/>
              <p:nvPr/>
            </p:nvSpPr>
            <p:spPr>
              <a:xfrm>
                <a:off x="857330" y="1219200"/>
                <a:ext cx="575386" cy="517131"/>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9" name="Freeform 158"/>
              <p:cNvSpPr/>
              <p:nvPr/>
            </p:nvSpPr>
            <p:spPr>
              <a:xfrm>
                <a:off x="1145023" y="1423110"/>
                <a:ext cx="613745" cy="584400"/>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60" name="Freeform 159"/>
              <p:cNvSpPr/>
              <p:nvPr/>
            </p:nvSpPr>
            <p:spPr>
              <a:xfrm>
                <a:off x="1044330" y="1439927"/>
                <a:ext cx="198987" cy="168173"/>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61" name="Freeform 160"/>
              <p:cNvSpPr/>
              <p:nvPr/>
            </p:nvSpPr>
            <p:spPr>
              <a:xfrm>
                <a:off x="761432" y="1694288"/>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62" name="Oval 161"/>
              <p:cNvSpPr/>
              <p:nvPr/>
            </p:nvSpPr>
            <p:spPr>
              <a:xfrm>
                <a:off x="1430317" y="1505093"/>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18" name="Group 102"/>
            <p:cNvGrpSpPr>
              <a:grpSpLocks/>
            </p:cNvGrpSpPr>
            <p:nvPr/>
          </p:nvGrpSpPr>
          <p:grpSpPr bwMode="auto">
            <a:xfrm>
              <a:off x="2219763" y="1737930"/>
              <a:ext cx="740760" cy="615623"/>
              <a:chOff x="479093" y="1737930"/>
              <a:chExt cx="740760" cy="615623"/>
            </a:xfrm>
          </p:grpSpPr>
          <p:grpSp>
            <p:nvGrpSpPr>
              <p:cNvPr id="152" name="Group 31"/>
              <p:cNvGrpSpPr>
                <a:grpSpLocks/>
              </p:cNvGrpSpPr>
              <p:nvPr/>
            </p:nvGrpSpPr>
            <p:grpSpPr bwMode="auto">
              <a:xfrm>
                <a:off x="479093" y="1737930"/>
                <a:ext cx="740760" cy="615623"/>
                <a:chOff x="774739" y="2057960"/>
                <a:chExt cx="954182" cy="769390"/>
              </a:xfrm>
            </p:grpSpPr>
            <p:sp>
              <p:nvSpPr>
                <p:cNvPr id="154" name="Freeform 153"/>
                <p:cNvSpPr/>
                <p:nvPr/>
              </p:nvSpPr>
              <p:spPr>
                <a:xfrm rot="704473">
                  <a:off x="889816" y="2057960"/>
                  <a:ext cx="513053"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5" name="Freeform 154"/>
                <p:cNvSpPr/>
                <p:nvPr/>
              </p:nvSpPr>
              <p:spPr>
                <a:xfrm>
                  <a:off x="1115176" y="2240847"/>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6" name="Freeform 155"/>
                <p:cNvSpPr/>
                <p:nvPr/>
              </p:nvSpPr>
              <p:spPr>
                <a:xfrm>
                  <a:off x="1057637" y="2240847"/>
                  <a:ext cx="198987"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7" name="Freeform 156"/>
                <p:cNvSpPr/>
                <p:nvPr/>
              </p:nvSpPr>
              <p:spPr>
                <a:xfrm>
                  <a:off x="774739" y="2472085"/>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153" name="Oval 152"/>
              <p:cNvSpPr/>
              <p:nvPr/>
            </p:nvSpPr>
            <p:spPr>
              <a:xfrm>
                <a:off x="990924" y="1995280"/>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19" name="Group 109"/>
            <p:cNvGrpSpPr>
              <a:grpSpLocks/>
            </p:cNvGrpSpPr>
            <p:nvPr/>
          </p:nvGrpSpPr>
          <p:grpSpPr bwMode="auto">
            <a:xfrm>
              <a:off x="533511" y="2523438"/>
              <a:ext cx="774264" cy="632444"/>
              <a:chOff x="762142" y="1218690"/>
              <a:chExt cx="997335" cy="790411"/>
            </a:xfrm>
          </p:grpSpPr>
          <p:sp>
            <p:nvSpPr>
              <p:cNvPr id="147" name="Freeform 146"/>
              <p:cNvSpPr/>
              <p:nvPr/>
            </p:nvSpPr>
            <p:spPr>
              <a:xfrm>
                <a:off x="858040" y="1218690"/>
                <a:ext cx="575386" cy="517131"/>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8" name="Freeform 147"/>
              <p:cNvSpPr/>
              <p:nvPr/>
            </p:nvSpPr>
            <p:spPr>
              <a:xfrm>
                <a:off x="1145732" y="1422600"/>
                <a:ext cx="613745" cy="586501"/>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9" name="Freeform 148"/>
              <p:cNvSpPr/>
              <p:nvPr/>
            </p:nvSpPr>
            <p:spPr>
              <a:xfrm>
                <a:off x="1045040" y="1439417"/>
                <a:ext cx="198987" cy="170274"/>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0" name="Freeform 149"/>
              <p:cNvSpPr/>
              <p:nvPr/>
            </p:nvSpPr>
            <p:spPr>
              <a:xfrm>
                <a:off x="762142" y="1693778"/>
                <a:ext cx="189397" cy="86189"/>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1" name="Oval 150"/>
              <p:cNvSpPr/>
              <p:nvPr/>
            </p:nvSpPr>
            <p:spPr>
              <a:xfrm>
                <a:off x="1431027" y="1506686"/>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20" name="Group 115"/>
            <p:cNvGrpSpPr>
              <a:grpSpLocks/>
            </p:cNvGrpSpPr>
            <p:nvPr/>
          </p:nvGrpSpPr>
          <p:grpSpPr bwMode="auto">
            <a:xfrm>
              <a:off x="555845" y="3194567"/>
              <a:ext cx="738899" cy="615623"/>
              <a:chOff x="479645" y="1737522"/>
              <a:chExt cx="738899" cy="615623"/>
            </a:xfrm>
          </p:grpSpPr>
          <p:grpSp>
            <p:nvGrpSpPr>
              <p:cNvPr id="141" name="Group 31"/>
              <p:cNvGrpSpPr>
                <a:grpSpLocks/>
              </p:cNvGrpSpPr>
              <p:nvPr/>
            </p:nvGrpSpPr>
            <p:grpSpPr bwMode="auto">
              <a:xfrm>
                <a:off x="479645" y="1737522"/>
                <a:ext cx="738899" cy="615623"/>
                <a:chOff x="775449" y="2057450"/>
                <a:chExt cx="951784" cy="769390"/>
              </a:xfrm>
            </p:grpSpPr>
            <p:sp>
              <p:nvSpPr>
                <p:cNvPr id="143" name="Freeform 142"/>
                <p:cNvSpPr/>
                <p:nvPr/>
              </p:nvSpPr>
              <p:spPr>
                <a:xfrm rot="704473">
                  <a:off x="890526" y="2057450"/>
                  <a:ext cx="510655"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4" name="Freeform 143"/>
                <p:cNvSpPr/>
                <p:nvPr/>
              </p:nvSpPr>
              <p:spPr>
                <a:xfrm>
                  <a:off x="1115886" y="2240337"/>
                  <a:ext cx="611347"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5" name="Freeform 144"/>
                <p:cNvSpPr/>
                <p:nvPr/>
              </p:nvSpPr>
              <p:spPr>
                <a:xfrm>
                  <a:off x="1058347" y="2240337"/>
                  <a:ext cx="196590"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6" name="Freeform 145"/>
                <p:cNvSpPr/>
                <p:nvPr/>
              </p:nvSpPr>
              <p:spPr>
                <a:xfrm>
                  <a:off x="775449" y="2471575"/>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142" name="Oval 141"/>
              <p:cNvSpPr/>
              <p:nvPr/>
            </p:nvSpPr>
            <p:spPr>
              <a:xfrm>
                <a:off x="989615" y="1994872"/>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21" name="Group 122"/>
            <p:cNvGrpSpPr>
              <a:grpSpLocks/>
            </p:cNvGrpSpPr>
            <p:nvPr/>
          </p:nvGrpSpPr>
          <p:grpSpPr bwMode="auto">
            <a:xfrm>
              <a:off x="1439917" y="3885881"/>
              <a:ext cx="796596" cy="652627"/>
              <a:chOff x="1351787" y="1709573"/>
              <a:chExt cx="796596" cy="652627"/>
            </a:xfrm>
          </p:grpSpPr>
          <p:sp>
            <p:nvSpPr>
              <p:cNvPr id="136" name="Freeform 135"/>
              <p:cNvSpPr/>
              <p:nvPr/>
            </p:nvSpPr>
            <p:spPr>
              <a:xfrm>
                <a:off x="1374121" y="1709573"/>
                <a:ext cx="543472" cy="477696"/>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37" name="Freeform 136"/>
              <p:cNvSpPr/>
              <p:nvPr/>
            </p:nvSpPr>
            <p:spPr>
              <a:xfrm>
                <a:off x="1671914" y="1892915"/>
                <a:ext cx="476469" cy="469285"/>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38" name="Freeform 137"/>
              <p:cNvSpPr/>
              <p:nvPr/>
            </p:nvSpPr>
            <p:spPr>
              <a:xfrm>
                <a:off x="1569549" y="1906371"/>
                <a:ext cx="178676" cy="1614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39" name="Freeform 138"/>
              <p:cNvSpPr/>
              <p:nvPr/>
            </p:nvSpPr>
            <p:spPr>
              <a:xfrm>
                <a:off x="1351787" y="2146900"/>
                <a:ext cx="147036" cy="68964"/>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0" name="Oval 139"/>
              <p:cNvSpPr/>
              <p:nvPr/>
            </p:nvSpPr>
            <p:spPr>
              <a:xfrm>
                <a:off x="1893398" y="1960196"/>
                <a:ext cx="35362"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22" name="Group 128"/>
            <p:cNvGrpSpPr>
              <a:grpSpLocks/>
            </p:cNvGrpSpPr>
            <p:nvPr/>
          </p:nvGrpSpPr>
          <p:grpSpPr bwMode="auto">
            <a:xfrm>
              <a:off x="567012" y="3914476"/>
              <a:ext cx="740760" cy="615623"/>
              <a:chOff x="478882" y="1738168"/>
              <a:chExt cx="740760" cy="615623"/>
            </a:xfrm>
          </p:grpSpPr>
          <p:grpSp>
            <p:nvGrpSpPr>
              <p:cNvPr id="130" name="Group 31"/>
              <p:cNvGrpSpPr>
                <a:grpSpLocks/>
              </p:cNvGrpSpPr>
              <p:nvPr/>
            </p:nvGrpSpPr>
            <p:grpSpPr bwMode="auto">
              <a:xfrm>
                <a:off x="478882" y="1738168"/>
                <a:ext cx="740760" cy="615623"/>
                <a:chOff x="774467" y="2058258"/>
                <a:chExt cx="954182" cy="769390"/>
              </a:xfrm>
            </p:grpSpPr>
            <p:sp>
              <p:nvSpPr>
                <p:cNvPr id="132" name="Freeform 131"/>
                <p:cNvSpPr/>
                <p:nvPr/>
              </p:nvSpPr>
              <p:spPr>
                <a:xfrm rot="704473">
                  <a:off x="889544" y="2058258"/>
                  <a:ext cx="513053"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33" name="Freeform 132"/>
                <p:cNvSpPr/>
                <p:nvPr/>
              </p:nvSpPr>
              <p:spPr>
                <a:xfrm>
                  <a:off x="1114904" y="2241145"/>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34" name="Freeform 133"/>
                <p:cNvSpPr/>
                <p:nvPr/>
              </p:nvSpPr>
              <p:spPr>
                <a:xfrm>
                  <a:off x="1057365" y="2241145"/>
                  <a:ext cx="198987"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35" name="Freeform 134"/>
                <p:cNvSpPr/>
                <p:nvPr/>
              </p:nvSpPr>
              <p:spPr>
                <a:xfrm>
                  <a:off x="774467" y="2472382"/>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131" name="Oval 130"/>
              <p:cNvSpPr/>
              <p:nvPr/>
            </p:nvSpPr>
            <p:spPr>
              <a:xfrm>
                <a:off x="990713" y="1995518"/>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23" name="Group 135"/>
            <p:cNvGrpSpPr>
              <a:grpSpLocks/>
            </p:cNvGrpSpPr>
            <p:nvPr/>
          </p:nvGrpSpPr>
          <p:grpSpPr bwMode="auto">
            <a:xfrm>
              <a:off x="2307240" y="3914476"/>
              <a:ext cx="740760" cy="615623"/>
              <a:chOff x="478440" y="1738168"/>
              <a:chExt cx="740760" cy="615623"/>
            </a:xfrm>
          </p:grpSpPr>
          <p:grpSp>
            <p:nvGrpSpPr>
              <p:cNvPr id="124" name="Group 31"/>
              <p:cNvGrpSpPr>
                <a:grpSpLocks/>
              </p:cNvGrpSpPr>
              <p:nvPr/>
            </p:nvGrpSpPr>
            <p:grpSpPr bwMode="auto">
              <a:xfrm>
                <a:off x="478440" y="1738168"/>
                <a:ext cx="740760" cy="615623"/>
                <a:chOff x="773898" y="2058258"/>
                <a:chExt cx="954182" cy="769390"/>
              </a:xfrm>
            </p:grpSpPr>
            <p:sp>
              <p:nvSpPr>
                <p:cNvPr id="126" name="Freeform 125"/>
                <p:cNvSpPr/>
                <p:nvPr/>
              </p:nvSpPr>
              <p:spPr>
                <a:xfrm rot="704473">
                  <a:off x="888975" y="2058258"/>
                  <a:ext cx="513053"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7" name="Freeform 126"/>
                <p:cNvSpPr/>
                <p:nvPr/>
              </p:nvSpPr>
              <p:spPr>
                <a:xfrm>
                  <a:off x="1114335" y="2241145"/>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8" name="Freeform 127"/>
                <p:cNvSpPr/>
                <p:nvPr/>
              </p:nvSpPr>
              <p:spPr>
                <a:xfrm>
                  <a:off x="1056796" y="2241145"/>
                  <a:ext cx="198989"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9" name="Freeform 128"/>
                <p:cNvSpPr/>
                <p:nvPr/>
              </p:nvSpPr>
              <p:spPr>
                <a:xfrm>
                  <a:off x="773898" y="2472382"/>
                  <a:ext cx="189399"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125" name="Oval 124"/>
              <p:cNvSpPr/>
              <p:nvPr/>
            </p:nvSpPr>
            <p:spPr>
              <a:xfrm>
                <a:off x="990272" y="1995518"/>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sp>
        <p:nvSpPr>
          <p:cNvPr id="205" name="Cross 204"/>
          <p:cNvSpPr/>
          <p:nvPr/>
        </p:nvSpPr>
        <p:spPr>
          <a:xfrm rot="2531682">
            <a:off x="4337050" y="1713683"/>
            <a:ext cx="573088" cy="576262"/>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06" name="Cross 205"/>
          <p:cNvSpPr/>
          <p:nvPr/>
        </p:nvSpPr>
        <p:spPr>
          <a:xfrm rot="2531682">
            <a:off x="4489450" y="3744095"/>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07" name="Cross 206"/>
          <p:cNvSpPr/>
          <p:nvPr/>
        </p:nvSpPr>
        <p:spPr>
          <a:xfrm rot="2531682">
            <a:off x="5175250" y="3134495"/>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08" name="Cross 207"/>
          <p:cNvSpPr/>
          <p:nvPr/>
        </p:nvSpPr>
        <p:spPr>
          <a:xfrm rot="2531682">
            <a:off x="3575050" y="1077095"/>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09" name="TextBox 1"/>
          <p:cNvSpPr txBox="1"/>
          <p:nvPr/>
        </p:nvSpPr>
        <p:spPr>
          <a:xfrm>
            <a:off x="1876425" y="5988820"/>
            <a:ext cx="5258171" cy="800219"/>
          </a:xfrm>
          <a:prstGeom prst="rect">
            <a:avLst/>
          </a:prstGeom>
          <a:noFill/>
          <a:ln>
            <a:solidFill>
              <a:schemeClr val="accent1"/>
            </a:solidFill>
          </a:ln>
        </p:spPr>
        <p:txBody>
          <a:bodyPr wrap="none" rtlCol="0">
            <a:spAutoFit/>
          </a:bodyPr>
          <a:lstStyle/>
          <a:p>
            <a:r>
              <a:rPr lang="en-US" dirty="0" smtClean="0"/>
              <a:t>KEY:                   </a:t>
            </a:r>
            <a:r>
              <a:rPr lang="en-US" sz="1400" dirty="0" smtClean="0"/>
              <a:t>shows what happens next </a:t>
            </a:r>
          </a:p>
          <a:p>
            <a:endParaRPr lang="en-US" sz="1400" dirty="0" smtClean="0"/>
          </a:p>
          <a:p>
            <a:r>
              <a:rPr lang="en-US" sz="1400" dirty="0"/>
              <a:t> </a:t>
            </a:r>
            <a:r>
              <a:rPr lang="en-US" sz="1400" dirty="0" smtClean="0"/>
              <a:t>                                  shows which sheep were killed by hunters</a:t>
            </a:r>
            <a:endParaRPr lang="en-US" sz="1400" dirty="0"/>
          </a:p>
        </p:txBody>
      </p:sp>
      <p:sp>
        <p:nvSpPr>
          <p:cNvPr id="210" name="Right Arrow 209"/>
          <p:cNvSpPr/>
          <p:nvPr/>
        </p:nvSpPr>
        <p:spPr>
          <a:xfrm>
            <a:off x="2740720" y="6052066"/>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11" name="Cross 210"/>
          <p:cNvSpPr/>
          <p:nvPr/>
        </p:nvSpPr>
        <p:spPr>
          <a:xfrm rot="2531682">
            <a:off x="2883327" y="6285563"/>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nvGrpSpPr>
          <p:cNvPr id="212" name="Group 142"/>
          <p:cNvGrpSpPr>
            <a:grpSpLocks/>
          </p:cNvGrpSpPr>
          <p:nvPr/>
        </p:nvGrpSpPr>
        <p:grpSpPr bwMode="auto">
          <a:xfrm>
            <a:off x="6724383" y="1086620"/>
            <a:ext cx="2191017" cy="3267875"/>
            <a:chOff x="479222" y="1066800"/>
            <a:chExt cx="2568778" cy="3462463"/>
          </a:xfrm>
        </p:grpSpPr>
        <p:grpSp>
          <p:nvGrpSpPr>
            <p:cNvPr id="213" name="Group 95"/>
            <p:cNvGrpSpPr>
              <a:grpSpLocks/>
            </p:cNvGrpSpPr>
            <p:nvPr/>
          </p:nvGrpSpPr>
          <p:grpSpPr bwMode="auto">
            <a:xfrm>
              <a:off x="479536" y="1737930"/>
              <a:ext cx="738899" cy="615623"/>
              <a:chOff x="479536" y="1737930"/>
              <a:chExt cx="738899" cy="615623"/>
            </a:xfrm>
          </p:grpSpPr>
          <p:grpSp>
            <p:nvGrpSpPr>
              <p:cNvPr id="279" name="Group 31"/>
              <p:cNvGrpSpPr>
                <a:grpSpLocks/>
              </p:cNvGrpSpPr>
              <p:nvPr/>
            </p:nvGrpSpPr>
            <p:grpSpPr bwMode="auto">
              <a:xfrm>
                <a:off x="479536" y="1737930"/>
                <a:ext cx="738899" cy="615623"/>
                <a:chOff x="775308" y="2057960"/>
                <a:chExt cx="951786" cy="769390"/>
              </a:xfrm>
            </p:grpSpPr>
            <p:sp>
              <p:nvSpPr>
                <p:cNvPr id="281" name="Freeform 280"/>
                <p:cNvSpPr/>
                <p:nvPr/>
              </p:nvSpPr>
              <p:spPr>
                <a:xfrm rot="704473">
                  <a:off x="890385" y="2057960"/>
                  <a:ext cx="510656"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82" name="Freeform 281"/>
                <p:cNvSpPr/>
                <p:nvPr/>
              </p:nvSpPr>
              <p:spPr>
                <a:xfrm>
                  <a:off x="1115745" y="2240847"/>
                  <a:ext cx="611349"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83" name="Freeform 282"/>
                <p:cNvSpPr/>
                <p:nvPr/>
              </p:nvSpPr>
              <p:spPr>
                <a:xfrm>
                  <a:off x="1058206" y="2240847"/>
                  <a:ext cx="196590"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84" name="Freeform 283"/>
                <p:cNvSpPr/>
                <p:nvPr/>
              </p:nvSpPr>
              <p:spPr>
                <a:xfrm>
                  <a:off x="775308" y="2472085"/>
                  <a:ext cx="189399"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280" name="Oval 279"/>
              <p:cNvSpPr/>
              <p:nvPr/>
            </p:nvSpPr>
            <p:spPr>
              <a:xfrm>
                <a:off x="989505" y="1995280"/>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14" name="Group 29"/>
            <p:cNvGrpSpPr>
              <a:grpSpLocks/>
            </p:cNvGrpSpPr>
            <p:nvPr/>
          </p:nvGrpSpPr>
          <p:grpSpPr bwMode="auto">
            <a:xfrm>
              <a:off x="1263100" y="1112216"/>
              <a:ext cx="740759" cy="615623"/>
              <a:chOff x="1800093" y="1275960"/>
              <a:chExt cx="954182" cy="769390"/>
            </a:xfrm>
          </p:grpSpPr>
          <p:sp>
            <p:nvSpPr>
              <p:cNvPr id="274" name="Freeform 273"/>
              <p:cNvSpPr/>
              <p:nvPr/>
            </p:nvSpPr>
            <p:spPr>
              <a:xfrm>
                <a:off x="2140530" y="1458847"/>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5" name="Freeform 274"/>
              <p:cNvSpPr/>
              <p:nvPr/>
            </p:nvSpPr>
            <p:spPr>
              <a:xfrm>
                <a:off x="2039837" y="1475664"/>
                <a:ext cx="198987"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6" name="Freeform 275"/>
              <p:cNvSpPr/>
              <p:nvPr/>
            </p:nvSpPr>
            <p:spPr>
              <a:xfrm>
                <a:off x="1800093" y="1690084"/>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7" name="Oval 276"/>
              <p:cNvSpPr/>
              <p:nvPr/>
            </p:nvSpPr>
            <p:spPr>
              <a:xfrm>
                <a:off x="2425825" y="1542933"/>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78" name="Freeform 277"/>
              <p:cNvSpPr/>
              <p:nvPr/>
            </p:nvSpPr>
            <p:spPr>
              <a:xfrm>
                <a:off x="1943939" y="1275960"/>
                <a:ext cx="465104"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215" name="Group 28"/>
            <p:cNvGrpSpPr>
              <a:grpSpLocks/>
            </p:cNvGrpSpPr>
            <p:nvPr/>
          </p:nvGrpSpPr>
          <p:grpSpPr bwMode="auto">
            <a:xfrm>
              <a:off x="1371055" y="2590720"/>
              <a:ext cx="774263" cy="630763"/>
              <a:chOff x="761296" y="1219098"/>
              <a:chExt cx="997336" cy="788310"/>
            </a:xfrm>
          </p:grpSpPr>
          <p:sp>
            <p:nvSpPr>
              <p:cNvPr id="269" name="Freeform 3"/>
              <p:cNvSpPr/>
              <p:nvPr/>
            </p:nvSpPr>
            <p:spPr>
              <a:xfrm>
                <a:off x="857194" y="1219098"/>
                <a:ext cx="575386" cy="517131"/>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0" name="Freeform 4"/>
              <p:cNvSpPr/>
              <p:nvPr/>
            </p:nvSpPr>
            <p:spPr>
              <a:xfrm>
                <a:off x="1144887" y="1423008"/>
                <a:ext cx="613745" cy="584400"/>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1" name="Freeform 5"/>
              <p:cNvSpPr/>
              <p:nvPr/>
            </p:nvSpPr>
            <p:spPr>
              <a:xfrm>
                <a:off x="1044194" y="1439825"/>
                <a:ext cx="198987" cy="168173"/>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2" name="Freeform 6"/>
              <p:cNvSpPr/>
              <p:nvPr/>
            </p:nvSpPr>
            <p:spPr>
              <a:xfrm>
                <a:off x="761296" y="1694186"/>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3" name="Oval 7"/>
              <p:cNvSpPr/>
              <p:nvPr/>
            </p:nvSpPr>
            <p:spPr>
              <a:xfrm>
                <a:off x="1430181" y="1504991"/>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16" name="Group 93"/>
            <p:cNvGrpSpPr>
              <a:grpSpLocks/>
            </p:cNvGrpSpPr>
            <p:nvPr/>
          </p:nvGrpSpPr>
          <p:grpSpPr bwMode="auto">
            <a:xfrm>
              <a:off x="1382221" y="3261848"/>
              <a:ext cx="738899" cy="615623"/>
              <a:chOff x="1382221" y="3261848"/>
              <a:chExt cx="738899" cy="615623"/>
            </a:xfrm>
          </p:grpSpPr>
          <p:grpSp>
            <p:nvGrpSpPr>
              <p:cNvPr id="263" name="Group 31"/>
              <p:cNvGrpSpPr>
                <a:grpSpLocks/>
              </p:cNvGrpSpPr>
              <p:nvPr/>
            </p:nvGrpSpPr>
            <p:grpSpPr bwMode="auto">
              <a:xfrm>
                <a:off x="1382221" y="3261848"/>
                <a:ext cx="738899" cy="615623"/>
                <a:chOff x="775680" y="2057858"/>
                <a:chExt cx="951784" cy="769390"/>
              </a:xfrm>
            </p:grpSpPr>
            <p:sp>
              <p:nvSpPr>
                <p:cNvPr id="265" name="Freeform 264"/>
                <p:cNvSpPr/>
                <p:nvPr/>
              </p:nvSpPr>
              <p:spPr>
                <a:xfrm rot="704473">
                  <a:off x="890757" y="2057858"/>
                  <a:ext cx="510655"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66" name="Freeform 265"/>
                <p:cNvSpPr/>
                <p:nvPr/>
              </p:nvSpPr>
              <p:spPr>
                <a:xfrm>
                  <a:off x="1116117" y="2240745"/>
                  <a:ext cx="611347"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67" name="Freeform 266"/>
                <p:cNvSpPr/>
                <p:nvPr/>
              </p:nvSpPr>
              <p:spPr>
                <a:xfrm>
                  <a:off x="1058578" y="2240745"/>
                  <a:ext cx="196590"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68" name="Freeform 267"/>
                <p:cNvSpPr/>
                <p:nvPr/>
              </p:nvSpPr>
              <p:spPr>
                <a:xfrm>
                  <a:off x="775680" y="2471983"/>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264" name="Oval 263"/>
              <p:cNvSpPr/>
              <p:nvPr/>
            </p:nvSpPr>
            <p:spPr>
              <a:xfrm>
                <a:off x="1890329" y="3519198"/>
                <a:ext cx="3536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17" name="Group 29"/>
            <p:cNvGrpSpPr>
              <a:grpSpLocks/>
            </p:cNvGrpSpPr>
            <p:nvPr/>
          </p:nvGrpSpPr>
          <p:grpSpPr bwMode="auto">
            <a:xfrm>
              <a:off x="2176955" y="2636134"/>
              <a:ext cx="740758" cy="615623"/>
              <a:chOff x="1799388" y="1275858"/>
              <a:chExt cx="954181" cy="769390"/>
            </a:xfrm>
          </p:grpSpPr>
          <p:sp>
            <p:nvSpPr>
              <p:cNvPr id="258" name="Freeform 257"/>
              <p:cNvSpPr/>
              <p:nvPr/>
            </p:nvSpPr>
            <p:spPr>
              <a:xfrm>
                <a:off x="2139824" y="1458745"/>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9" name="Freeform 258"/>
              <p:cNvSpPr/>
              <p:nvPr/>
            </p:nvSpPr>
            <p:spPr>
              <a:xfrm>
                <a:off x="2039132" y="1475562"/>
                <a:ext cx="198989"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60" name="Freeform 259"/>
              <p:cNvSpPr/>
              <p:nvPr/>
            </p:nvSpPr>
            <p:spPr>
              <a:xfrm>
                <a:off x="1799388" y="1689982"/>
                <a:ext cx="189399"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61" name="Oval 260"/>
              <p:cNvSpPr/>
              <p:nvPr/>
            </p:nvSpPr>
            <p:spPr>
              <a:xfrm>
                <a:off x="2425121" y="1542831"/>
                <a:ext cx="45551"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262" name="Freeform 261"/>
              <p:cNvSpPr/>
              <p:nvPr/>
            </p:nvSpPr>
            <p:spPr>
              <a:xfrm>
                <a:off x="1943234" y="1275858"/>
                <a:ext cx="465104"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218" name="Group 96"/>
            <p:cNvGrpSpPr>
              <a:grpSpLocks/>
            </p:cNvGrpSpPr>
            <p:nvPr/>
          </p:nvGrpSpPr>
          <p:grpSpPr bwMode="auto">
            <a:xfrm>
              <a:off x="2197430" y="1066802"/>
              <a:ext cx="774263" cy="630763"/>
              <a:chOff x="761432" y="1219200"/>
              <a:chExt cx="997336" cy="788310"/>
            </a:xfrm>
          </p:grpSpPr>
          <p:sp>
            <p:nvSpPr>
              <p:cNvPr id="253" name="Freeform 252"/>
              <p:cNvSpPr/>
              <p:nvPr/>
            </p:nvSpPr>
            <p:spPr>
              <a:xfrm>
                <a:off x="857330" y="1219200"/>
                <a:ext cx="575386" cy="517131"/>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4" name="Freeform 253"/>
              <p:cNvSpPr/>
              <p:nvPr/>
            </p:nvSpPr>
            <p:spPr>
              <a:xfrm>
                <a:off x="1145023" y="1423110"/>
                <a:ext cx="613745" cy="584400"/>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5" name="Freeform 254"/>
              <p:cNvSpPr/>
              <p:nvPr/>
            </p:nvSpPr>
            <p:spPr>
              <a:xfrm>
                <a:off x="1044330" y="1439927"/>
                <a:ext cx="198987" cy="168173"/>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6" name="Freeform 255"/>
              <p:cNvSpPr/>
              <p:nvPr/>
            </p:nvSpPr>
            <p:spPr>
              <a:xfrm>
                <a:off x="761432" y="1694288"/>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7" name="Oval 256"/>
              <p:cNvSpPr/>
              <p:nvPr/>
            </p:nvSpPr>
            <p:spPr>
              <a:xfrm>
                <a:off x="1430317" y="1505093"/>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19" name="Group 102"/>
            <p:cNvGrpSpPr>
              <a:grpSpLocks/>
            </p:cNvGrpSpPr>
            <p:nvPr/>
          </p:nvGrpSpPr>
          <p:grpSpPr bwMode="auto">
            <a:xfrm>
              <a:off x="2219763" y="1737930"/>
              <a:ext cx="740760" cy="615623"/>
              <a:chOff x="479093" y="1737930"/>
              <a:chExt cx="740760" cy="615623"/>
            </a:xfrm>
          </p:grpSpPr>
          <p:grpSp>
            <p:nvGrpSpPr>
              <p:cNvPr id="247" name="Group 31"/>
              <p:cNvGrpSpPr>
                <a:grpSpLocks/>
              </p:cNvGrpSpPr>
              <p:nvPr/>
            </p:nvGrpSpPr>
            <p:grpSpPr bwMode="auto">
              <a:xfrm>
                <a:off x="479093" y="1737930"/>
                <a:ext cx="740760" cy="615623"/>
                <a:chOff x="774739" y="2057960"/>
                <a:chExt cx="954182" cy="769390"/>
              </a:xfrm>
            </p:grpSpPr>
            <p:sp>
              <p:nvSpPr>
                <p:cNvPr id="249" name="Freeform 248"/>
                <p:cNvSpPr/>
                <p:nvPr/>
              </p:nvSpPr>
              <p:spPr>
                <a:xfrm rot="704473">
                  <a:off x="889816" y="2057960"/>
                  <a:ext cx="513053"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0" name="Freeform 249"/>
                <p:cNvSpPr/>
                <p:nvPr/>
              </p:nvSpPr>
              <p:spPr>
                <a:xfrm>
                  <a:off x="1115176" y="2240847"/>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1" name="Freeform 250"/>
                <p:cNvSpPr/>
                <p:nvPr/>
              </p:nvSpPr>
              <p:spPr>
                <a:xfrm>
                  <a:off x="1057637" y="2240847"/>
                  <a:ext cx="198987"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2" name="Freeform 251"/>
                <p:cNvSpPr/>
                <p:nvPr/>
              </p:nvSpPr>
              <p:spPr>
                <a:xfrm>
                  <a:off x="774739" y="2472085"/>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248" name="Oval 247"/>
              <p:cNvSpPr/>
              <p:nvPr/>
            </p:nvSpPr>
            <p:spPr>
              <a:xfrm>
                <a:off x="990924" y="1995280"/>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20" name="Group 109"/>
            <p:cNvGrpSpPr>
              <a:grpSpLocks/>
            </p:cNvGrpSpPr>
            <p:nvPr/>
          </p:nvGrpSpPr>
          <p:grpSpPr bwMode="auto">
            <a:xfrm>
              <a:off x="533511" y="2523438"/>
              <a:ext cx="774264" cy="632444"/>
              <a:chOff x="762142" y="1218690"/>
              <a:chExt cx="997335" cy="790411"/>
            </a:xfrm>
          </p:grpSpPr>
          <p:sp>
            <p:nvSpPr>
              <p:cNvPr id="242" name="Freeform 241"/>
              <p:cNvSpPr/>
              <p:nvPr/>
            </p:nvSpPr>
            <p:spPr>
              <a:xfrm>
                <a:off x="858040" y="1218690"/>
                <a:ext cx="575386" cy="517131"/>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43" name="Freeform 242"/>
              <p:cNvSpPr/>
              <p:nvPr/>
            </p:nvSpPr>
            <p:spPr>
              <a:xfrm>
                <a:off x="1145732" y="1422600"/>
                <a:ext cx="613745" cy="586501"/>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44" name="Freeform 243"/>
              <p:cNvSpPr/>
              <p:nvPr/>
            </p:nvSpPr>
            <p:spPr>
              <a:xfrm>
                <a:off x="1045040" y="1439417"/>
                <a:ext cx="198987" cy="170274"/>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45" name="Freeform 244"/>
              <p:cNvSpPr/>
              <p:nvPr/>
            </p:nvSpPr>
            <p:spPr>
              <a:xfrm>
                <a:off x="762142" y="1693778"/>
                <a:ext cx="189397" cy="86189"/>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46" name="Oval 245"/>
              <p:cNvSpPr/>
              <p:nvPr/>
            </p:nvSpPr>
            <p:spPr>
              <a:xfrm>
                <a:off x="1431027" y="1506686"/>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21" name="Group 115"/>
            <p:cNvGrpSpPr>
              <a:grpSpLocks/>
            </p:cNvGrpSpPr>
            <p:nvPr/>
          </p:nvGrpSpPr>
          <p:grpSpPr bwMode="auto">
            <a:xfrm>
              <a:off x="555845" y="3194567"/>
              <a:ext cx="738899" cy="615623"/>
              <a:chOff x="479645" y="1737522"/>
              <a:chExt cx="738899" cy="615623"/>
            </a:xfrm>
          </p:grpSpPr>
          <p:grpSp>
            <p:nvGrpSpPr>
              <p:cNvPr id="236" name="Group 31"/>
              <p:cNvGrpSpPr>
                <a:grpSpLocks/>
              </p:cNvGrpSpPr>
              <p:nvPr/>
            </p:nvGrpSpPr>
            <p:grpSpPr bwMode="auto">
              <a:xfrm>
                <a:off x="479645" y="1737522"/>
                <a:ext cx="738899" cy="615623"/>
                <a:chOff x="775449" y="2057450"/>
                <a:chExt cx="951784" cy="769390"/>
              </a:xfrm>
            </p:grpSpPr>
            <p:sp>
              <p:nvSpPr>
                <p:cNvPr id="238" name="Freeform 237"/>
                <p:cNvSpPr/>
                <p:nvPr/>
              </p:nvSpPr>
              <p:spPr>
                <a:xfrm rot="704473">
                  <a:off x="890526" y="2057450"/>
                  <a:ext cx="510655"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39" name="Freeform 238"/>
                <p:cNvSpPr/>
                <p:nvPr/>
              </p:nvSpPr>
              <p:spPr>
                <a:xfrm>
                  <a:off x="1115886" y="2240337"/>
                  <a:ext cx="611347"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40" name="Freeform 239"/>
                <p:cNvSpPr/>
                <p:nvPr/>
              </p:nvSpPr>
              <p:spPr>
                <a:xfrm>
                  <a:off x="1058347" y="2240337"/>
                  <a:ext cx="196590"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41" name="Freeform 240"/>
                <p:cNvSpPr/>
                <p:nvPr/>
              </p:nvSpPr>
              <p:spPr>
                <a:xfrm>
                  <a:off x="775449" y="2471575"/>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237" name="Oval 236"/>
              <p:cNvSpPr/>
              <p:nvPr/>
            </p:nvSpPr>
            <p:spPr>
              <a:xfrm>
                <a:off x="989615" y="1994872"/>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22" name="Group 128"/>
            <p:cNvGrpSpPr>
              <a:grpSpLocks/>
            </p:cNvGrpSpPr>
            <p:nvPr/>
          </p:nvGrpSpPr>
          <p:grpSpPr bwMode="auto">
            <a:xfrm>
              <a:off x="567012" y="3914476"/>
              <a:ext cx="740760" cy="615623"/>
              <a:chOff x="478882" y="1738168"/>
              <a:chExt cx="740760" cy="615623"/>
            </a:xfrm>
          </p:grpSpPr>
          <p:grpSp>
            <p:nvGrpSpPr>
              <p:cNvPr id="230" name="Group 31"/>
              <p:cNvGrpSpPr>
                <a:grpSpLocks/>
              </p:cNvGrpSpPr>
              <p:nvPr/>
            </p:nvGrpSpPr>
            <p:grpSpPr bwMode="auto">
              <a:xfrm>
                <a:off x="478882" y="1738168"/>
                <a:ext cx="740760" cy="615623"/>
                <a:chOff x="774467" y="2058258"/>
                <a:chExt cx="954182" cy="769390"/>
              </a:xfrm>
            </p:grpSpPr>
            <p:sp>
              <p:nvSpPr>
                <p:cNvPr id="232" name="Freeform 231"/>
                <p:cNvSpPr/>
                <p:nvPr/>
              </p:nvSpPr>
              <p:spPr>
                <a:xfrm rot="704473">
                  <a:off x="889544" y="2058258"/>
                  <a:ext cx="513053"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33" name="Freeform 232"/>
                <p:cNvSpPr/>
                <p:nvPr/>
              </p:nvSpPr>
              <p:spPr>
                <a:xfrm>
                  <a:off x="1114904" y="2241145"/>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34" name="Freeform 233"/>
                <p:cNvSpPr/>
                <p:nvPr/>
              </p:nvSpPr>
              <p:spPr>
                <a:xfrm>
                  <a:off x="1057365" y="2241145"/>
                  <a:ext cx="198987"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35" name="Freeform 234"/>
                <p:cNvSpPr/>
                <p:nvPr/>
              </p:nvSpPr>
              <p:spPr>
                <a:xfrm>
                  <a:off x="774467" y="2472382"/>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231" name="Oval 230"/>
              <p:cNvSpPr/>
              <p:nvPr/>
            </p:nvSpPr>
            <p:spPr>
              <a:xfrm>
                <a:off x="990713" y="1995518"/>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223" name="Group 135"/>
            <p:cNvGrpSpPr>
              <a:grpSpLocks/>
            </p:cNvGrpSpPr>
            <p:nvPr/>
          </p:nvGrpSpPr>
          <p:grpSpPr bwMode="auto">
            <a:xfrm>
              <a:off x="2307240" y="3914476"/>
              <a:ext cx="740760" cy="615623"/>
              <a:chOff x="478440" y="1738168"/>
              <a:chExt cx="740760" cy="615623"/>
            </a:xfrm>
          </p:grpSpPr>
          <p:grpSp>
            <p:nvGrpSpPr>
              <p:cNvPr id="224" name="Group 31"/>
              <p:cNvGrpSpPr>
                <a:grpSpLocks/>
              </p:cNvGrpSpPr>
              <p:nvPr/>
            </p:nvGrpSpPr>
            <p:grpSpPr bwMode="auto">
              <a:xfrm>
                <a:off x="478440" y="1738168"/>
                <a:ext cx="740760" cy="615623"/>
                <a:chOff x="773898" y="2058258"/>
                <a:chExt cx="954182" cy="769390"/>
              </a:xfrm>
            </p:grpSpPr>
            <p:sp>
              <p:nvSpPr>
                <p:cNvPr id="226" name="Freeform 225"/>
                <p:cNvSpPr/>
                <p:nvPr/>
              </p:nvSpPr>
              <p:spPr>
                <a:xfrm rot="704473">
                  <a:off x="888975" y="2058258"/>
                  <a:ext cx="513053"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66365"/>
                    <a:gd name="connsiteX1" fmla="*/ 659850 w 941204"/>
                    <a:gd name="connsiteY1" fmla="*/ 407963 h 866365"/>
                    <a:gd name="connsiteX2" fmla="*/ 772392 w 941204"/>
                    <a:gd name="connsiteY2" fmla="*/ 464234 h 866365"/>
                    <a:gd name="connsiteX3" fmla="*/ 856798 w 941204"/>
                    <a:gd name="connsiteY3" fmla="*/ 436099 h 866365"/>
                    <a:gd name="connsiteX4" fmla="*/ 913069 w 941204"/>
                    <a:gd name="connsiteY4" fmla="*/ 379828 h 866365"/>
                    <a:gd name="connsiteX5" fmla="*/ 941204 w 941204"/>
                    <a:gd name="connsiteY5" fmla="*/ 351692 h 866365"/>
                    <a:gd name="connsiteX6" fmla="*/ 927137 w 941204"/>
                    <a:gd name="connsiteY6" fmla="*/ 309489 h 866365"/>
                    <a:gd name="connsiteX7" fmla="*/ 913069 w 941204"/>
                    <a:gd name="connsiteY7" fmla="*/ 253219 h 866365"/>
                    <a:gd name="connsiteX8" fmla="*/ 884933 w 941204"/>
                    <a:gd name="connsiteY8" fmla="*/ 225083 h 866365"/>
                    <a:gd name="connsiteX9" fmla="*/ 814595 w 941204"/>
                    <a:gd name="connsiteY9" fmla="*/ 126609 h 866365"/>
                    <a:gd name="connsiteX10" fmla="*/ 786460 w 941204"/>
                    <a:gd name="connsiteY10" fmla="*/ 84406 h 866365"/>
                    <a:gd name="connsiteX11" fmla="*/ 702053 w 941204"/>
                    <a:gd name="connsiteY11" fmla="*/ 56271 h 866365"/>
                    <a:gd name="connsiteX12" fmla="*/ 659850 w 941204"/>
                    <a:gd name="connsiteY12" fmla="*/ 42203 h 866365"/>
                    <a:gd name="connsiteX13" fmla="*/ 617647 w 941204"/>
                    <a:gd name="connsiteY13" fmla="*/ 28135 h 866365"/>
                    <a:gd name="connsiteX14" fmla="*/ 519173 w 941204"/>
                    <a:gd name="connsiteY14" fmla="*/ 0 h 866365"/>
                    <a:gd name="connsiteX15" fmla="*/ 448835 w 941204"/>
                    <a:gd name="connsiteY15" fmla="*/ 14068 h 866365"/>
                    <a:gd name="connsiteX16" fmla="*/ 392564 w 941204"/>
                    <a:gd name="connsiteY16" fmla="*/ 28135 h 866365"/>
                    <a:gd name="connsiteX17" fmla="*/ 294090 w 941204"/>
                    <a:gd name="connsiteY17" fmla="*/ 42203 h 866365"/>
                    <a:gd name="connsiteX18" fmla="*/ 265955 w 941204"/>
                    <a:gd name="connsiteY18" fmla="*/ 70339 h 866365"/>
                    <a:gd name="connsiteX19" fmla="*/ 223752 w 941204"/>
                    <a:gd name="connsiteY19" fmla="*/ 98474 h 866365"/>
                    <a:gd name="connsiteX20" fmla="*/ 195617 w 941204"/>
                    <a:gd name="connsiteY20" fmla="*/ 140677 h 866365"/>
                    <a:gd name="connsiteX21" fmla="*/ 139346 w 941204"/>
                    <a:gd name="connsiteY21" fmla="*/ 196948 h 866365"/>
                    <a:gd name="connsiteX22" fmla="*/ 40872 w 941204"/>
                    <a:gd name="connsiteY22" fmla="*/ 309489 h 866365"/>
                    <a:gd name="connsiteX23" fmla="*/ 40872 w 941204"/>
                    <a:gd name="connsiteY23" fmla="*/ 618979 h 866365"/>
                    <a:gd name="connsiteX24" fmla="*/ 83075 w 941204"/>
                    <a:gd name="connsiteY24" fmla="*/ 703385 h 866365"/>
                    <a:gd name="connsiteX25" fmla="*/ 125278 w 941204"/>
                    <a:gd name="connsiteY25" fmla="*/ 731520 h 866365"/>
                    <a:gd name="connsiteX26" fmla="*/ 153413 w 941204"/>
                    <a:gd name="connsiteY26" fmla="*/ 773723 h 866365"/>
                    <a:gd name="connsiteX27" fmla="*/ 223752 w 941204"/>
                    <a:gd name="connsiteY27" fmla="*/ 829994 h 866365"/>
                    <a:gd name="connsiteX28" fmla="*/ 308158 w 941204"/>
                    <a:gd name="connsiteY28" fmla="*/ 858129 h 866365"/>
                    <a:gd name="connsiteX29" fmla="*/ 513384 w 941204"/>
                    <a:gd name="connsiteY29" fmla="*/ 858129 h 866365"/>
                    <a:gd name="connsiteX30" fmla="*/ 687986 w 941204"/>
                    <a:gd name="connsiteY30" fmla="*/ 801859 h 866365"/>
                    <a:gd name="connsiteX31" fmla="*/ 752963 w 941204"/>
                    <a:gd name="connsiteY31" fmla="*/ 772317 h 866365"/>
                    <a:gd name="connsiteX32" fmla="*/ 658843 w 941204"/>
                    <a:gd name="connsiteY32" fmla="*/ 772317 h 866365"/>
                    <a:gd name="connsiteX33" fmla="*/ 752963 w 941204"/>
                    <a:gd name="connsiteY33" fmla="*/ 772317 h 866365"/>
                    <a:gd name="connsiteX34" fmla="*/ 752963 w 941204"/>
                    <a:gd name="connsiteY34" fmla="*/ 772317 h 866365"/>
                    <a:gd name="connsiteX35" fmla="*/ 658843 w 941204"/>
                    <a:gd name="connsiteY35" fmla="*/ 772317 h 866365"/>
                    <a:gd name="connsiteX36" fmla="*/ 658843 w 941204"/>
                    <a:gd name="connsiteY36" fmla="*/ 772317 h 866365"/>
                    <a:gd name="connsiteX37" fmla="*/ 564722 w 941204"/>
                    <a:gd name="connsiteY37" fmla="*/ 772317 h 866365"/>
                    <a:gd name="connsiteX38" fmla="*/ 564722 w 941204"/>
                    <a:gd name="connsiteY38" fmla="*/ 772316 h 866365"/>
                    <a:gd name="connsiteX39" fmla="*/ 427820 w 941204"/>
                    <a:gd name="connsiteY39" fmla="*/ 772316 h 866365"/>
                    <a:gd name="connsiteX40" fmla="*/ 427820 w 941204"/>
                    <a:gd name="connsiteY40" fmla="*/ 772316 h 866365"/>
                    <a:gd name="connsiteX41" fmla="*/ 342256 w 941204"/>
                    <a:gd name="connsiteY41" fmla="*/ 772316 h 866365"/>
                    <a:gd name="connsiteX42" fmla="*/ 256692 w 941204"/>
                    <a:gd name="connsiteY42" fmla="*/ 686503 h 866365"/>
                    <a:gd name="connsiteX43" fmla="*/ 256692 w 941204"/>
                    <a:gd name="connsiteY43" fmla="*/ 600690 h 866365"/>
                    <a:gd name="connsiteX44" fmla="*/ 251887 w 941204"/>
                    <a:gd name="connsiteY44" fmla="*/ 506437 h 866365"/>
                    <a:gd name="connsiteX45" fmla="*/ 280023 w 941204"/>
                    <a:gd name="connsiteY45" fmla="*/ 379828 h 866365"/>
                    <a:gd name="connsiteX46" fmla="*/ 308158 w 941204"/>
                    <a:gd name="connsiteY46" fmla="*/ 351692 h 866365"/>
                    <a:gd name="connsiteX47" fmla="*/ 364429 w 941204"/>
                    <a:gd name="connsiteY47" fmla="*/ 281354 h 866365"/>
                    <a:gd name="connsiteX48" fmla="*/ 491038 w 941204"/>
                    <a:gd name="connsiteY48" fmla="*/ 253219 h 866365"/>
                    <a:gd name="connsiteX49" fmla="*/ 645783 w 941204"/>
                    <a:gd name="connsiteY49" fmla="*/ 323557 h 866365"/>
                    <a:gd name="connsiteX50" fmla="*/ 716121 w 941204"/>
                    <a:gd name="connsiteY50" fmla="*/ 407963 h 866365"/>
                    <a:gd name="connsiteX51" fmla="*/ 645783 w 941204"/>
                    <a:gd name="connsiteY51" fmla="*/ 337625 h 866365"/>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513384 w 941204"/>
                    <a:gd name="connsiteY29" fmla="*/ 858129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8"/>
                    <a:gd name="connsiteX1" fmla="*/ 659850 w 941204"/>
                    <a:gd name="connsiteY1" fmla="*/ 407963 h 885648"/>
                    <a:gd name="connsiteX2" fmla="*/ 772392 w 941204"/>
                    <a:gd name="connsiteY2" fmla="*/ 464234 h 885648"/>
                    <a:gd name="connsiteX3" fmla="*/ 856798 w 941204"/>
                    <a:gd name="connsiteY3" fmla="*/ 436099 h 885648"/>
                    <a:gd name="connsiteX4" fmla="*/ 913069 w 941204"/>
                    <a:gd name="connsiteY4" fmla="*/ 379828 h 885648"/>
                    <a:gd name="connsiteX5" fmla="*/ 941204 w 941204"/>
                    <a:gd name="connsiteY5" fmla="*/ 351692 h 885648"/>
                    <a:gd name="connsiteX6" fmla="*/ 927137 w 941204"/>
                    <a:gd name="connsiteY6" fmla="*/ 309489 h 885648"/>
                    <a:gd name="connsiteX7" fmla="*/ 913069 w 941204"/>
                    <a:gd name="connsiteY7" fmla="*/ 253219 h 885648"/>
                    <a:gd name="connsiteX8" fmla="*/ 884933 w 941204"/>
                    <a:gd name="connsiteY8" fmla="*/ 225083 h 885648"/>
                    <a:gd name="connsiteX9" fmla="*/ 814595 w 941204"/>
                    <a:gd name="connsiteY9" fmla="*/ 126609 h 885648"/>
                    <a:gd name="connsiteX10" fmla="*/ 786460 w 941204"/>
                    <a:gd name="connsiteY10" fmla="*/ 84406 h 885648"/>
                    <a:gd name="connsiteX11" fmla="*/ 702053 w 941204"/>
                    <a:gd name="connsiteY11" fmla="*/ 56271 h 885648"/>
                    <a:gd name="connsiteX12" fmla="*/ 659850 w 941204"/>
                    <a:gd name="connsiteY12" fmla="*/ 42203 h 885648"/>
                    <a:gd name="connsiteX13" fmla="*/ 617647 w 941204"/>
                    <a:gd name="connsiteY13" fmla="*/ 28135 h 885648"/>
                    <a:gd name="connsiteX14" fmla="*/ 519173 w 941204"/>
                    <a:gd name="connsiteY14" fmla="*/ 0 h 885648"/>
                    <a:gd name="connsiteX15" fmla="*/ 448835 w 941204"/>
                    <a:gd name="connsiteY15" fmla="*/ 14068 h 885648"/>
                    <a:gd name="connsiteX16" fmla="*/ 392564 w 941204"/>
                    <a:gd name="connsiteY16" fmla="*/ 28135 h 885648"/>
                    <a:gd name="connsiteX17" fmla="*/ 294090 w 941204"/>
                    <a:gd name="connsiteY17" fmla="*/ 42203 h 885648"/>
                    <a:gd name="connsiteX18" fmla="*/ 265955 w 941204"/>
                    <a:gd name="connsiteY18" fmla="*/ 70339 h 885648"/>
                    <a:gd name="connsiteX19" fmla="*/ 223752 w 941204"/>
                    <a:gd name="connsiteY19" fmla="*/ 98474 h 885648"/>
                    <a:gd name="connsiteX20" fmla="*/ 195617 w 941204"/>
                    <a:gd name="connsiteY20" fmla="*/ 140677 h 885648"/>
                    <a:gd name="connsiteX21" fmla="*/ 139346 w 941204"/>
                    <a:gd name="connsiteY21" fmla="*/ 196948 h 885648"/>
                    <a:gd name="connsiteX22" fmla="*/ 40872 w 941204"/>
                    <a:gd name="connsiteY22" fmla="*/ 309489 h 885648"/>
                    <a:gd name="connsiteX23" fmla="*/ 40872 w 941204"/>
                    <a:gd name="connsiteY23" fmla="*/ 618979 h 885648"/>
                    <a:gd name="connsiteX24" fmla="*/ 83075 w 941204"/>
                    <a:gd name="connsiteY24" fmla="*/ 703385 h 885648"/>
                    <a:gd name="connsiteX25" fmla="*/ 125278 w 941204"/>
                    <a:gd name="connsiteY25" fmla="*/ 731520 h 885648"/>
                    <a:gd name="connsiteX26" fmla="*/ 153413 w 941204"/>
                    <a:gd name="connsiteY26" fmla="*/ 773723 h 885648"/>
                    <a:gd name="connsiteX27" fmla="*/ 223752 w 941204"/>
                    <a:gd name="connsiteY27" fmla="*/ 829994 h 885648"/>
                    <a:gd name="connsiteX28" fmla="*/ 308158 w 941204"/>
                    <a:gd name="connsiteY28" fmla="*/ 858129 h 885648"/>
                    <a:gd name="connsiteX29" fmla="*/ 427820 w 941204"/>
                    <a:gd name="connsiteY29" fmla="*/ 858128 h 885648"/>
                    <a:gd name="connsiteX30" fmla="*/ 598948 w 941204"/>
                    <a:gd name="connsiteY30" fmla="*/ 858129 h 885648"/>
                    <a:gd name="connsiteX31" fmla="*/ 752963 w 941204"/>
                    <a:gd name="connsiteY31" fmla="*/ 772317 h 885648"/>
                    <a:gd name="connsiteX32" fmla="*/ 658843 w 941204"/>
                    <a:gd name="connsiteY32" fmla="*/ 772317 h 885648"/>
                    <a:gd name="connsiteX33" fmla="*/ 752963 w 941204"/>
                    <a:gd name="connsiteY33" fmla="*/ 772317 h 885648"/>
                    <a:gd name="connsiteX34" fmla="*/ 752963 w 941204"/>
                    <a:gd name="connsiteY34" fmla="*/ 772317 h 885648"/>
                    <a:gd name="connsiteX35" fmla="*/ 658843 w 941204"/>
                    <a:gd name="connsiteY35" fmla="*/ 772317 h 885648"/>
                    <a:gd name="connsiteX36" fmla="*/ 658843 w 941204"/>
                    <a:gd name="connsiteY36" fmla="*/ 772317 h 885648"/>
                    <a:gd name="connsiteX37" fmla="*/ 564722 w 941204"/>
                    <a:gd name="connsiteY37" fmla="*/ 772317 h 885648"/>
                    <a:gd name="connsiteX38" fmla="*/ 564722 w 941204"/>
                    <a:gd name="connsiteY38" fmla="*/ 772316 h 885648"/>
                    <a:gd name="connsiteX39" fmla="*/ 427820 w 941204"/>
                    <a:gd name="connsiteY39" fmla="*/ 772316 h 885648"/>
                    <a:gd name="connsiteX40" fmla="*/ 427820 w 941204"/>
                    <a:gd name="connsiteY40" fmla="*/ 772316 h 885648"/>
                    <a:gd name="connsiteX41" fmla="*/ 342256 w 941204"/>
                    <a:gd name="connsiteY41" fmla="*/ 772316 h 885648"/>
                    <a:gd name="connsiteX42" fmla="*/ 256692 w 941204"/>
                    <a:gd name="connsiteY42" fmla="*/ 686503 h 885648"/>
                    <a:gd name="connsiteX43" fmla="*/ 256692 w 941204"/>
                    <a:gd name="connsiteY43" fmla="*/ 600690 h 885648"/>
                    <a:gd name="connsiteX44" fmla="*/ 251887 w 941204"/>
                    <a:gd name="connsiteY44" fmla="*/ 506437 h 885648"/>
                    <a:gd name="connsiteX45" fmla="*/ 280023 w 941204"/>
                    <a:gd name="connsiteY45" fmla="*/ 379828 h 885648"/>
                    <a:gd name="connsiteX46" fmla="*/ 308158 w 941204"/>
                    <a:gd name="connsiteY46" fmla="*/ 351692 h 885648"/>
                    <a:gd name="connsiteX47" fmla="*/ 364429 w 941204"/>
                    <a:gd name="connsiteY47" fmla="*/ 281354 h 885648"/>
                    <a:gd name="connsiteX48" fmla="*/ 491038 w 941204"/>
                    <a:gd name="connsiteY48" fmla="*/ 253219 h 885648"/>
                    <a:gd name="connsiteX49" fmla="*/ 645783 w 941204"/>
                    <a:gd name="connsiteY49" fmla="*/ 323557 h 885648"/>
                    <a:gd name="connsiteX50" fmla="*/ 716121 w 941204"/>
                    <a:gd name="connsiteY50" fmla="*/ 407963 h 885648"/>
                    <a:gd name="connsiteX51" fmla="*/ 645783 w 941204"/>
                    <a:gd name="connsiteY51" fmla="*/ 337625 h 885648"/>
                    <a:gd name="connsiteX0" fmla="*/ 659850 w 941204"/>
                    <a:gd name="connsiteY0" fmla="*/ 407963 h 885647"/>
                    <a:gd name="connsiteX1" fmla="*/ 659850 w 941204"/>
                    <a:gd name="connsiteY1" fmla="*/ 407963 h 885647"/>
                    <a:gd name="connsiteX2" fmla="*/ 772392 w 941204"/>
                    <a:gd name="connsiteY2" fmla="*/ 464234 h 885647"/>
                    <a:gd name="connsiteX3" fmla="*/ 856798 w 941204"/>
                    <a:gd name="connsiteY3" fmla="*/ 436099 h 885647"/>
                    <a:gd name="connsiteX4" fmla="*/ 913069 w 941204"/>
                    <a:gd name="connsiteY4" fmla="*/ 379828 h 885647"/>
                    <a:gd name="connsiteX5" fmla="*/ 941204 w 941204"/>
                    <a:gd name="connsiteY5" fmla="*/ 351692 h 885647"/>
                    <a:gd name="connsiteX6" fmla="*/ 927137 w 941204"/>
                    <a:gd name="connsiteY6" fmla="*/ 309489 h 885647"/>
                    <a:gd name="connsiteX7" fmla="*/ 913069 w 941204"/>
                    <a:gd name="connsiteY7" fmla="*/ 253219 h 885647"/>
                    <a:gd name="connsiteX8" fmla="*/ 884933 w 941204"/>
                    <a:gd name="connsiteY8" fmla="*/ 225083 h 885647"/>
                    <a:gd name="connsiteX9" fmla="*/ 814595 w 941204"/>
                    <a:gd name="connsiteY9" fmla="*/ 126609 h 885647"/>
                    <a:gd name="connsiteX10" fmla="*/ 786460 w 941204"/>
                    <a:gd name="connsiteY10" fmla="*/ 84406 h 885647"/>
                    <a:gd name="connsiteX11" fmla="*/ 702053 w 941204"/>
                    <a:gd name="connsiteY11" fmla="*/ 56271 h 885647"/>
                    <a:gd name="connsiteX12" fmla="*/ 659850 w 941204"/>
                    <a:gd name="connsiteY12" fmla="*/ 42203 h 885647"/>
                    <a:gd name="connsiteX13" fmla="*/ 617647 w 941204"/>
                    <a:gd name="connsiteY13" fmla="*/ 28135 h 885647"/>
                    <a:gd name="connsiteX14" fmla="*/ 519173 w 941204"/>
                    <a:gd name="connsiteY14" fmla="*/ 0 h 885647"/>
                    <a:gd name="connsiteX15" fmla="*/ 448835 w 941204"/>
                    <a:gd name="connsiteY15" fmla="*/ 14068 h 885647"/>
                    <a:gd name="connsiteX16" fmla="*/ 392564 w 941204"/>
                    <a:gd name="connsiteY16" fmla="*/ 28135 h 885647"/>
                    <a:gd name="connsiteX17" fmla="*/ 294090 w 941204"/>
                    <a:gd name="connsiteY17" fmla="*/ 42203 h 885647"/>
                    <a:gd name="connsiteX18" fmla="*/ 265955 w 941204"/>
                    <a:gd name="connsiteY18" fmla="*/ 70339 h 885647"/>
                    <a:gd name="connsiteX19" fmla="*/ 223752 w 941204"/>
                    <a:gd name="connsiteY19" fmla="*/ 98474 h 885647"/>
                    <a:gd name="connsiteX20" fmla="*/ 195617 w 941204"/>
                    <a:gd name="connsiteY20" fmla="*/ 140677 h 885647"/>
                    <a:gd name="connsiteX21" fmla="*/ 139346 w 941204"/>
                    <a:gd name="connsiteY21" fmla="*/ 196948 h 885647"/>
                    <a:gd name="connsiteX22" fmla="*/ 40872 w 941204"/>
                    <a:gd name="connsiteY22" fmla="*/ 309489 h 885647"/>
                    <a:gd name="connsiteX23" fmla="*/ 40872 w 941204"/>
                    <a:gd name="connsiteY23" fmla="*/ 618979 h 885647"/>
                    <a:gd name="connsiteX24" fmla="*/ 83075 w 941204"/>
                    <a:gd name="connsiteY24" fmla="*/ 703385 h 885647"/>
                    <a:gd name="connsiteX25" fmla="*/ 125278 w 941204"/>
                    <a:gd name="connsiteY25" fmla="*/ 731520 h 885647"/>
                    <a:gd name="connsiteX26" fmla="*/ 153413 w 941204"/>
                    <a:gd name="connsiteY26" fmla="*/ 773723 h 885647"/>
                    <a:gd name="connsiteX27" fmla="*/ 223752 w 941204"/>
                    <a:gd name="connsiteY27" fmla="*/ 829994 h 885647"/>
                    <a:gd name="connsiteX28" fmla="*/ 308158 w 941204"/>
                    <a:gd name="connsiteY28" fmla="*/ 858129 h 885647"/>
                    <a:gd name="connsiteX29" fmla="*/ 427820 w 941204"/>
                    <a:gd name="connsiteY29" fmla="*/ 858128 h 885647"/>
                    <a:gd name="connsiteX30" fmla="*/ 513384 w 941204"/>
                    <a:gd name="connsiteY30" fmla="*/ 858128 h 885647"/>
                    <a:gd name="connsiteX31" fmla="*/ 752963 w 941204"/>
                    <a:gd name="connsiteY31" fmla="*/ 772317 h 885647"/>
                    <a:gd name="connsiteX32" fmla="*/ 658843 w 941204"/>
                    <a:gd name="connsiteY32" fmla="*/ 772317 h 885647"/>
                    <a:gd name="connsiteX33" fmla="*/ 752963 w 941204"/>
                    <a:gd name="connsiteY33" fmla="*/ 772317 h 885647"/>
                    <a:gd name="connsiteX34" fmla="*/ 752963 w 941204"/>
                    <a:gd name="connsiteY34" fmla="*/ 772317 h 885647"/>
                    <a:gd name="connsiteX35" fmla="*/ 658843 w 941204"/>
                    <a:gd name="connsiteY35" fmla="*/ 772317 h 885647"/>
                    <a:gd name="connsiteX36" fmla="*/ 658843 w 941204"/>
                    <a:gd name="connsiteY36" fmla="*/ 772317 h 885647"/>
                    <a:gd name="connsiteX37" fmla="*/ 564722 w 941204"/>
                    <a:gd name="connsiteY37" fmla="*/ 772317 h 885647"/>
                    <a:gd name="connsiteX38" fmla="*/ 564722 w 941204"/>
                    <a:gd name="connsiteY38" fmla="*/ 772316 h 885647"/>
                    <a:gd name="connsiteX39" fmla="*/ 427820 w 941204"/>
                    <a:gd name="connsiteY39" fmla="*/ 772316 h 885647"/>
                    <a:gd name="connsiteX40" fmla="*/ 427820 w 941204"/>
                    <a:gd name="connsiteY40" fmla="*/ 772316 h 885647"/>
                    <a:gd name="connsiteX41" fmla="*/ 342256 w 941204"/>
                    <a:gd name="connsiteY41" fmla="*/ 772316 h 885647"/>
                    <a:gd name="connsiteX42" fmla="*/ 256692 w 941204"/>
                    <a:gd name="connsiteY42" fmla="*/ 686503 h 885647"/>
                    <a:gd name="connsiteX43" fmla="*/ 256692 w 941204"/>
                    <a:gd name="connsiteY43" fmla="*/ 600690 h 885647"/>
                    <a:gd name="connsiteX44" fmla="*/ 251887 w 941204"/>
                    <a:gd name="connsiteY44" fmla="*/ 506437 h 885647"/>
                    <a:gd name="connsiteX45" fmla="*/ 280023 w 941204"/>
                    <a:gd name="connsiteY45" fmla="*/ 379828 h 885647"/>
                    <a:gd name="connsiteX46" fmla="*/ 308158 w 941204"/>
                    <a:gd name="connsiteY46" fmla="*/ 351692 h 885647"/>
                    <a:gd name="connsiteX47" fmla="*/ 364429 w 941204"/>
                    <a:gd name="connsiteY47" fmla="*/ 281354 h 885647"/>
                    <a:gd name="connsiteX48" fmla="*/ 491038 w 941204"/>
                    <a:gd name="connsiteY48" fmla="*/ 253219 h 885647"/>
                    <a:gd name="connsiteX49" fmla="*/ 645783 w 941204"/>
                    <a:gd name="connsiteY49" fmla="*/ 323557 h 885647"/>
                    <a:gd name="connsiteX50" fmla="*/ 716121 w 941204"/>
                    <a:gd name="connsiteY50" fmla="*/ 407963 h 885647"/>
                    <a:gd name="connsiteX51" fmla="*/ 645783 w 941204"/>
                    <a:gd name="connsiteY51" fmla="*/ 337625 h 885647"/>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752963 w 941204"/>
                    <a:gd name="connsiteY34" fmla="*/ 772317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752963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658843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752963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658843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13384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858130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28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66363"/>
                    <a:gd name="connsiteX1" fmla="*/ 659850 w 941204"/>
                    <a:gd name="connsiteY1" fmla="*/ 407963 h 866363"/>
                    <a:gd name="connsiteX2" fmla="*/ 772392 w 941204"/>
                    <a:gd name="connsiteY2" fmla="*/ 464234 h 866363"/>
                    <a:gd name="connsiteX3" fmla="*/ 856798 w 941204"/>
                    <a:gd name="connsiteY3" fmla="*/ 436099 h 866363"/>
                    <a:gd name="connsiteX4" fmla="*/ 913069 w 941204"/>
                    <a:gd name="connsiteY4" fmla="*/ 379828 h 866363"/>
                    <a:gd name="connsiteX5" fmla="*/ 941204 w 941204"/>
                    <a:gd name="connsiteY5" fmla="*/ 351692 h 866363"/>
                    <a:gd name="connsiteX6" fmla="*/ 927137 w 941204"/>
                    <a:gd name="connsiteY6" fmla="*/ 309489 h 866363"/>
                    <a:gd name="connsiteX7" fmla="*/ 913069 w 941204"/>
                    <a:gd name="connsiteY7" fmla="*/ 253219 h 866363"/>
                    <a:gd name="connsiteX8" fmla="*/ 884933 w 941204"/>
                    <a:gd name="connsiteY8" fmla="*/ 225083 h 866363"/>
                    <a:gd name="connsiteX9" fmla="*/ 814595 w 941204"/>
                    <a:gd name="connsiteY9" fmla="*/ 126609 h 866363"/>
                    <a:gd name="connsiteX10" fmla="*/ 786460 w 941204"/>
                    <a:gd name="connsiteY10" fmla="*/ 84406 h 866363"/>
                    <a:gd name="connsiteX11" fmla="*/ 702053 w 941204"/>
                    <a:gd name="connsiteY11" fmla="*/ 56271 h 866363"/>
                    <a:gd name="connsiteX12" fmla="*/ 659850 w 941204"/>
                    <a:gd name="connsiteY12" fmla="*/ 42203 h 866363"/>
                    <a:gd name="connsiteX13" fmla="*/ 617647 w 941204"/>
                    <a:gd name="connsiteY13" fmla="*/ 28135 h 866363"/>
                    <a:gd name="connsiteX14" fmla="*/ 519173 w 941204"/>
                    <a:gd name="connsiteY14" fmla="*/ 0 h 866363"/>
                    <a:gd name="connsiteX15" fmla="*/ 448835 w 941204"/>
                    <a:gd name="connsiteY15" fmla="*/ 14068 h 866363"/>
                    <a:gd name="connsiteX16" fmla="*/ 392564 w 941204"/>
                    <a:gd name="connsiteY16" fmla="*/ 28135 h 866363"/>
                    <a:gd name="connsiteX17" fmla="*/ 294090 w 941204"/>
                    <a:gd name="connsiteY17" fmla="*/ 42203 h 866363"/>
                    <a:gd name="connsiteX18" fmla="*/ 265955 w 941204"/>
                    <a:gd name="connsiteY18" fmla="*/ 70339 h 866363"/>
                    <a:gd name="connsiteX19" fmla="*/ 223752 w 941204"/>
                    <a:gd name="connsiteY19" fmla="*/ 98474 h 866363"/>
                    <a:gd name="connsiteX20" fmla="*/ 195617 w 941204"/>
                    <a:gd name="connsiteY20" fmla="*/ 140677 h 866363"/>
                    <a:gd name="connsiteX21" fmla="*/ 139346 w 941204"/>
                    <a:gd name="connsiteY21" fmla="*/ 196948 h 866363"/>
                    <a:gd name="connsiteX22" fmla="*/ 40872 w 941204"/>
                    <a:gd name="connsiteY22" fmla="*/ 309489 h 866363"/>
                    <a:gd name="connsiteX23" fmla="*/ 40872 w 941204"/>
                    <a:gd name="connsiteY23" fmla="*/ 618979 h 866363"/>
                    <a:gd name="connsiteX24" fmla="*/ 83075 w 941204"/>
                    <a:gd name="connsiteY24" fmla="*/ 703385 h 866363"/>
                    <a:gd name="connsiteX25" fmla="*/ 125278 w 941204"/>
                    <a:gd name="connsiteY25" fmla="*/ 731520 h 866363"/>
                    <a:gd name="connsiteX26" fmla="*/ 153413 w 941204"/>
                    <a:gd name="connsiteY26" fmla="*/ 773723 h 866363"/>
                    <a:gd name="connsiteX27" fmla="*/ 223752 w 941204"/>
                    <a:gd name="connsiteY27" fmla="*/ 829994 h 866363"/>
                    <a:gd name="connsiteX28" fmla="*/ 308158 w 941204"/>
                    <a:gd name="connsiteY28" fmla="*/ 858129 h 866363"/>
                    <a:gd name="connsiteX29" fmla="*/ 427820 w 941204"/>
                    <a:gd name="connsiteY29" fmla="*/ 858128 h 866363"/>
                    <a:gd name="connsiteX30" fmla="*/ 513384 w 941204"/>
                    <a:gd name="connsiteY30" fmla="*/ 858130 h 866363"/>
                    <a:gd name="connsiteX31" fmla="*/ 598948 w 941204"/>
                    <a:gd name="connsiteY31" fmla="*/ 772317 h 866363"/>
                    <a:gd name="connsiteX32" fmla="*/ 658843 w 941204"/>
                    <a:gd name="connsiteY32" fmla="*/ 772317 h 866363"/>
                    <a:gd name="connsiteX33" fmla="*/ 598948 w 941204"/>
                    <a:gd name="connsiteY33" fmla="*/ 772317 h 866363"/>
                    <a:gd name="connsiteX34" fmla="*/ 513384 w 941204"/>
                    <a:gd name="connsiteY34" fmla="*/ 772317 h 866363"/>
                    <a:gd name="connsiteX35" fmla="*/ 598948 w 941204"/>
                    <a:gd name="connsiteY35" fmla="*/ 772317 h 866363"/>
                    <a:gd name="connsiteX36" fmla="*/ 598948 w 941204"/>
                    <a:gd name="connsiteY36" fmla="*/ 772317 h 866363"/>
                    <a:gd name="connsiteX37" fmla="*/ 564722 w 941204"/>
                    <a:gd name="connsiteY37" fmla="*/ 772317 h 866363"/>
                    <a:gd name="connsiteX38" fmla="*/ 564722 w 941204"/>
                    <a:gd name="connsiteY38" fmla="*/ 772316 h 866363"/>
                    <a:gd name="connsiteX39" fmla="*/ 427820 w 941204"/>
                    <a:gd name="connsiteY39" fmla="*/ 772316 h 866363"/>
                    <a:gd name="connsiteX40" fmla="*/ 427820 w 941204"/>
                    <a:gd name="connsiteY40" fmla="*/ 772316 h 866363"/>
                    <a:gd name="connsiteX41" fmla="*/ 342256 w 941204"/>
                    <a:gd name="connsiteY41" fmla="*/ 772316 h 866363"/>
                    <a:gd name="connsiteX42" fmla="*/ 256692 w 941204"/>
                    <a:gd name="connsiteY42" fmla="*/ 686503 h 866363"/>
                    <a:gd name="connsiteX43" fmla="*/ 256692 w 941204"/>
                    <a:gd name="connsiteY43" fmla="*/ 600690 h 866363"/>
                    <a:gd name="connsiteX44" fmla="*/ 251887 w 941204"/>
                    <a:gd name="connsiteY44" fmla="*/ 506437 h 866363"/>
                    <a:gd name="connsiteX45" fmla="*/ 280023 w 941204"/>
                    <a:gd name="connsiteY45" fmla="*/ 379828 h 866363"/>
                    <a:gd name="connsiteX46" fmla="*/ 308158 w 941204"/>
                    <a:gd name="connsiteY46" fmla="*/ 351692 h 866363"/>
                    <a:gd name="connsiteX47" fmla="*/ 364429 w 941204"/>
                    <a:gd name="connsiteY47" fmla="*/ 281354 h 866363"/>
                    <a:gd name="connsiteX48" fmla="*/ 491038 w 941204"/>
                    <a:gd name="connsiteY48" fmla="*/ 253219 h 866363"/>
                    <a:gd name="connsiteX49" fmla="*/ 645783 w 941204"/>
                    <a:gd name="connsiteY49" fmla="*/ 323557 h 866363"/>
                    <a:gd name="connsiteX50" fmla="*/ 716121 w 941204"/>
                    <a:gd name="connsiteY50" fmla="*/ 407963 h 866363"/>
                    <a:gd name="connsiteX51" fmla="*/ 645783 w 941204"/>
                    <a:gd name="connsiteY51" fmla="*/ 337625 h 866363"/>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598948 w 941204"/>
                    <a:gd name="connsiteY29" fmla="*/ 772317 h 858130"/>
                    <a:gd name="connsiteX30" fmla="*/ 513384 w 941204"/>
                    <a:gd name="connsiteY30" fmla="*/ 858130 h 858130"/>
                    <a:gd name="connsiteX31" fmla="*/ 598948 w 941204"/>
                    <a:gd name="connsiteY31" fmla="*/ 772317 h 858130"/>
                    <a:gd name="connsiteX32" fmla="*/ 658843 w 941204"/>
                    <a:gd name="connsiteY32" fmla="*/ 772317 h 858130"/>
                    <a:gd name="connsiteX33" fmla="*/ 598948 w 941204"/>
                    <a:gd name="connsiteY33" fmla="*/ 772317 h 858130"/>
                    <a:gd name="connsiteX34" fmla="*/ 513384 w 941204"/>
                    <a:gd name="connsiteY34" fmla="*/ 772317 h 858130"/>
                    <a:gd name="connsiteX35" fmla="*/ 598948 w 941204"/>
                    <a:gd name="connsiteY35" fmla="*/ 772317 h 858130"/>
                    <a:gd name="connsiteX36" fmla="*/ 598948 w 941204"/>
                    <a:gd name="connsiteY36" fmla="*/ 772317 h 858130"/>
                    <a:gd name="connsiteX37" fmla="*/ 564722 w 941204"/>
                    <a:gd name="connsiteY37" fmla="*/ 772317 h 858130"/>
                    <a:gd name="connsiteX38" fmla="*/ 564722 w 941204"/>
                    <a:gd name="connsiteY38" fmla="*/ 772316 h 858130"/>
                    <a:gd name="connsiteX39" fmla="*/ 427820 w 941204"/>
                    <a:gd name="connsiteY39" fmla="*/ 772316 h 858130"/>
                    <a:gd name="connsiteX40" fmla="*/ 427820 w 941204"/>
                    <a:gd name="connsiteY40" fmla="*/ 772316 h 858130"/>
                    <a:gd name="connsiteX41" fmla="*/ 342256 w 941204"/>
                    <a:gd name="connsiteY41" fmla="*/ 772316 h 858130"/>
                    <a:gd name="connsiteX42" fmla="*/ 256692 w 941204"/>
                    <a:gd name="connsiteY42" fmla="*/ 686503 h 858130"/>
                    <a:gd name="connsiteX43" fmla="*/ 256692 w 941204"/>
                    <a:gd name="connsiteY43" fmla="*/ 600690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658843 w 941204"/>
                    <a:gd name="connsiteY32" fmla="*/ 772317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3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598948 w 941204"/>
                    <a:gd name="connsiteY51" fmla="*/ 429066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343253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6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 name="connsiteX0" fmla="*/ 659850 w 941204"/>
                    <a:gd name="connsiteY0" fmla="*/ 407963 h 858129"/>
                    <a:gd name="connsiteX1" fmla="*/ 684512 w 941204"/>
                    <a:gd name="connsiteY1" fmla="*/ 429066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598948 w 941204"/>
                    <a:gd name="connsiteY29" fmla="*/ 772317 h 858129"/>
                    <a:gd name="connsiteX30" fmla="*/ 598948 w 941204"/>
                    <a:gd name="connsiteY30" fmla="*/ 772317 h 858129"/>
                    <a:gd name="connsiteX31" fmla="*/ 598948 w 941204"/>
                    <a:gd name="connsiteY31" fmla="*/ 772317 h 858129"/>
                    <a:gd name="connsiteX32" fmla="*/ 598948 w 941204"/>
                    <a:gd name="connsiteY32" fmla="*/ 772318 h 858129"/>
                    <a:gd name="connsiteX33" fmla="*/ 598948 w 941204"/>
                    <a:gd name="connsiteY33" fmla="*/ 772317 h 858129"/>
                    <a:gd name="connsiteX34" fmla="*/ 513384 w 941204"/>
                    <a:gd name="connsiteY34" fmla="*/ 772317 h 858129"/>
                    <a:gd name="connsiteX35" fmla="*/ 598948 w 941204"/>
                    <a:gd name="connsiteY35" fmla="*/ 772317 h 858129"/>
                    <a:gd name="connsiteX36" fmla="*/ 598948 w 941204"/>
                    <a:gd name="connsiteY36" fmla="*/ 772317 h 858129"/>
                    <a:gd name="connsiteX37" fmla="*/ 564722 w 941204"/>
                    <a:gd name="connsiteY37" fmla="*/ 772317 h 858129"/>
                    <a:gd name="connsiteX38" fmla="*/ 564722 w 941204"/>
                    <a:gd name="connsiteY38" fmla="*/ 772316 h 858129"/>
                    <a:gd name="connsiteX39" fmla="*/ 427820 w 941204"/>
                    <a:gd name="connsiteY39" fmla="*/ 772316 h 858129"/>
                    <a:gd name="connsiteX40" fmla="*/ 427820 w 941204"/>
                    <a:gd name="connsiteY40" fmla="*/ 772316 h 858129"/>
                    <a:gd name="connsiteX41" fmla="*/ 342256 w 941204"/>
                    <a:gd name="connsiteY41" fmla="*/ 772316 h 858129"/>
                    <a:gd name="connsiteX42" fmla="*/ 256692 w 941204"/>
                    <a:gd name="connsiteY42" fmla="*/ 686505 h 858129"/>
                    <a:gd name="connsiteX43" fmla="*/ 256692 w 941204"/>
                    <a:gd name="connsiteY43" fmla="*/ 600690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684512 w 941204"/>
                    <a:gd name="connsiteY50" fmla="*/ 429065 h 858129"/>
                    <a:gd name="connsiteX51" fmla="*/ 684512 w 941204"/>
                    <a:gd name="connsiteY51" fmla="*/ 42906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cubicBezTo>
                        <a:pt x="684114" y="425724"/>
                        <a:pt x="676291" y="422032"/>
                        <a:pt x="684512" y="429066"/>
                      </a:cubicBezTo>
                      <a:cubicBezTo>
                        <a:pt x="722026" y="447823"/>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496007" y="780552"/>
                        <a:pt x="598948" y="772317"/>
                      </a:cubicBezTo>
                      <a:lnTo>
                        <a:pt x="598948" y="772317"/>
                      </a:lnTo>
                      <a:lnTo>
                        <a:pt x="598948" y="772317"/>
                      </a:lnTo>
                      <a:cubicBezTo>
                        <a:pt x="613016" y="767628"/>
                        <a:pt x="586610" y="780543"/>
                        <a:pt x="598948" y="772318"/>
                      </a:cubicBezTo>
                      <a:lnTo>
                        <a:pt x="598948" y="772317"/>
                      </a:lnTo>
                      <a:lnTo>
                        <a:pt x="513384" y="772317"/>
                      </a:lnTo>
                      <a:cubicBezTo>
                        <a:pt x="520016" y="759054"/>
                        <a:pt x="611286" y="780542"/>
                        <a:pt x="598948" y="772317"/>
                      </a:cubicBezTo>
                      <a:lnTo>
                        <a:pt x="598948" y="772317"/>
                      </a:lnTo>
                      <a:cubicBezTo>
                        <a:pt x="532068" y="816903"/>
                        <a:pt x="665169" y="738835"/>
                        <a:pt x="564722" y="772317"/>
                      </a:cubicBezTo>
                      <a:cubicBezTo>
                        <a:pt x="550654" y="777006"/>
                        <a:pt x="608583" y="781945"/>
                        <a:pt x="564722" y="772316"/>
                      </a:cubicBezTo>
                      <a:cubicBezTo>
                        <a:pt x="523802" y="781460"/>
                        <a:pt x="495592" y="758718"/>
                        <a:pt x="427820" y="772316"/>
                      </a:cubicBezTo>
                      <a:lnTo>
                        <a:pt x="427820" y="772316"/>
                      </a:lnTo>
                      <a:cubicBezTo>
                        <a:pt x="413106" y="770477"/>
                        <a:pt x="353835" y="781579"/>
                        <a:pt x="342256" y="772316"/>
                      </a:cubicBezTo>
                      <a:cubicBezTo>
                        <a:pt x="299489" y="723731"/>
                        <a:pt x="325335" y="754042"/>
                        <a:pt x="256692" y="686505"/>
                      </a:cubicBezTo>
                      <a:cubicBezTo>
                        <a:pt x="244003" y="614851"/>
                        <a:pt x="270889" y="632633"/>
                        <a:pt x="256692" y="600690"/>
                      </a:cubicBezTo>
                      <a:cubicBezTo>
                        <a:pt x="244647" y="573589"/>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33956" y="421020"/>
                        <a:pt x="684512" y="429065"/>
                      </a:cubicBezTo>
                      <a:lnTo>
                        <a:pt x="684512" y="42906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27" name="Freeform 226"/>
                <p:cNvSpPr/>
                <p:nvPr/>
              </p:nvSpPr>
              <p:spPr>
                <a:xfrm>
                  <a:off x="1114335" y="2241145"/>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28" name="Freeform 227"/>
                <p:cNvSpPr/>
                <p:nvPr/>
              </p:nvSpPr>
              <p:spPr>
                <a:xfrm>
                  <a:off x="1056796" y="2241145"/>
                  <a:ext cx="198989" cy="1702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29" name="Freeform 228"/>
                <p:cNvSpPr/>
                <p:nvPr/>
              </p:nvSpPr>
              <p:spPr>
                <a:xfrm>
                  <a:off x="773898" y="2472382"/>
                  <a:ext cx="189399"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225" name="Oval 224"/>
              <p:cNvSpPr/>
              <p:nvPr/>
            </p:nvSpPr>
            <p:spPr>
              <a:xfrm>
                <a:off x="990272" y="1995518"/>
                <a:ext cx="37224"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sp>
        <p:nvSpPr>
          <p:cNvPr id="3" name="Slide Number Placeholder 2"/>
          <p:cNvSpPr>
            <a:spLocks noGrp="1"/>
          </p:cNvSpPr>
          <p:nvPr>
            <p:ph type="sldNum" sz="quarter" idx="12"/>
          </p:nvPr>
        </p:nvSpPr>
        <p:spPr/>
        <p:txBody>
          <a:bodyPr/>
          <a:lstStyle/>
          <a:p>
            <a:fld id="{6A43A98C-20C4-454F-A07F-9D2A04389D0C}" type="slidenum">
              <a:rPr lang="en-US" smtClean="0"/>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3710152" y="213360"/>
            <a:ext cx="1744187" cy="584776"/>
          </a:xfrm>
          <a:prstGeom prst="rect">
            <a:avLst/>
          </a:prstGeom>
          <a:noFill/>
        </p:spPr>
        <p:txBody>
          <a:bodyPr wrap="none" rtlCol="0">
            <a:spAutoFit/>
          </a:bodyPr>
          <a:lstStyle/>
          <a:p>
            <a:r>
              <a:rPr lang="en-US" sz="3200" u="sng" dirty="0" smtClean="0"/>
              <a:t>MODEL C</a:t>
            </a:r>
            <a:endParaRPr lang="en-US" sz="3200" u="sng" dirty="0"/>
          </a:p>
        </p:txBody>
      </p:sp>
      <p:grpSp>
        <p:nvGrpSpPr>
          <p:cNvPr id="4" name="Group 3"/>
          <p:cNvGrpSpPr/>
          <p:nvPr/>
        </p:nvGrpSpPr>
        <p:grpSpPr>
          <a:xfrm>
            <a:off x="363538" y="4851621"/>
            <a:ext cx="4867416" cy="1877437"/>
            <a:chOff x="1856514" y="5168696"/>
            <a:chExt cx="4867416" cy="1877437"/>
          </a:xfrm>
        </p:grpSpPr>
        <p:sp>
          <p:nvSpPr>
            <p:cNvPr id="6" name="TextBox 5"/>
            <p:cNvSpPr txBox="1"/>
            <p:nvPr/>
          </p:nvSpPr>
          <p:spPr>
            <a:xfrm>
              <a:off x="1856514" y="5168696"/>
              <a:ext cx="4867416" cy="1877437"/>
            </a:xfrm>
            <a:prstGeom prst="rect">
              <a:avLst/>
            </a:prstGeom>
            <a:noFill/>
            <a:ln>
              <a:solidFill>
                <a:schemeClr val="accent1"/>
              </a:solidFill>
            </a:ln>
          </p:spPr>
          <p:txBody>
            <a:bodyPr wrap="square" rtlCol="0">
              <a:spAutoFit/>
            </a:bodyPr>
            <a:lstStyle/>
            <a:p>
              <a:pPr>
                <a:spcBef>
                  <a:spcPts val="1200"/>
                </a:spcBef>
              </a:pPr>
              <a:r>
                <a:rPr lang="en-US" dirty="0" smtClean="0"/>
                <a:t>KEY:                   </a:t>
              </a:r>
              <a:r>
                <a:rPr lang="en-US" sz="1400" dirty="0" smtClean="0"/>
                <a:t>shows a sheep with its horn size</a:t>
              </a:r>
              <a:endParaRPr lang="en-US" dirty="0" smtClean="0"/>
            </a:p>
            <a:p>
              <a:endParaRPr lang="en-US" dirty="0"/>
            </a:p>
            <a:p>
              <a:r>
                <a:rPr lang="en-US" sz="1400" dirty="0" smtClean="0"/>
                <a:t>                                   shows offspring</a:t>
              </a:r>
            </a:p>
            <a:p>
              <a:endParaRPr lang="en-US" sz="1400" b="1" dirty="0"/>
            </a:p>
            <a:p>
              <a:r>
                <a:rPr lang="en-US" sz="1400" b="1" dirty="0" smtClean="0"/>
                <a:t>                       </a:t>
              </a:r>
              <a:r>
                <a:rPr lang="en-US" sz="1400" dirty="0" smtClean="0"/>
                <a:t>            shows which sheep were killed</a:t>
              </a:r>
            </a:p>
            <a:p>
              <a:endParaRPr lang="en-US" sz="1400" dirty="0"/>
            </a:p>
            <a:p>
              <a:r>
                <a:rPr lang="en-US" sz="2400" dirty="0" smtClean="0"/>
                <a:t>       1, 2, 3   </a:t>
              </a:r>
              <a:r>
                <a:rPr lang="en-US" sz="1400" dirty="0" smtClean="0"/>
                <a:t> shows steps in the process</a:t>
              </a:r>
              <a:endParaRPr lang="en-US" sz="1400" dirty="0"/>
            </a:p>
          </p:txBody>
        </p:sp>
        <p:sp>
          <p:nvSpPr>
            <p:cNvPr id="7" name="Right Arrow 6"/>
            <p:cNvSpPr/>
            <p:nvPr/>
          </p:nvSpPr>
          <p:spPr>
            <a:xfrm>
              <a:off x="2729445" y="5778906"/>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9" name="Cross 8"/>
            <p:cNvSpPr/>
            <p:nvPr/>
          </p:nvSpPr>
          <p:spPr>
            <a:xfrm rot="2531682">
              <a:off x="2646878" y="6072806"/>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sp>
        <p:nvSpPr>
          <p:cNvPr id="10" name="TextBox 24"/>
          <p:cNvSpPr txBox="1">
            <a:spLocks noChangeArrowheads="1"/>
          </p:cNvSpPr>
          <p:nvPr/>
        </p:nvSpPr>
        <p:spPr bwMode="auto">
          <a:xfrm>
            <a:off x="363538" y="3233880"/>
            <a:ext cx="281940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smtClean="0">
                <a:latin typeface="Calibri" pitchFamily="34" charset="0"/>
              </a:rPr>
              <a:t>The population of male sheep has many different horn sizes from big to small.</a:t>
            </a:r>
            <a:endParaRPr lang="en-US" dirty="0">
              <a:latin typeface="Calibri" pitchFamily="34" charset="0"/>
            </a:endParaRPr>
          </a:p>
        </p:txBody>
      </p:sp>
      <p:sp>
        <p:nvSpPr>
          <p:cNvPr id="11" name="TextBox 26"/>
          <p:cNvSpPr txBox="1">
            <a:spLocks noChangeArrowheads="1"/>
          </p:cNvSpPr>
          <p:nvPr/>
        </p:nvSpPr>
        <p:spPr bwMode="auto">
          <a:xfrm>
            <a:off x="3374134" y="3288046"/>
            <a:ext cx="17526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smtClean="0">
                <a:latin typeface="Calibri" pitchFamily="34" charset="0"/>
              </a:rPr>
              <a:t>Hunters kill many of the sheep with bigger horns.</a:t>
            </a:r>
            <a:endParaRPr lang="en-US" dirty="0">
              <a:latin typeface="Calibri" pitchFamily="34" charset="0"/>
            </a:endParaRPr>
          </a:p>
        </p:txBody>
      </p:sp>
      <p:sp>
        <p:nvSpPr>
          <p:cNvPr id="12" name="TextBox 56"/>
          <p:cNvSpPr txBox="1">
            <a:spLocks noChangeArrowheads="1"/>
          </p:cNvSpPr>
          <p:nvPr/>
        </p:nvSpPr>
        <p:spPr bwMode="auto">
          <a:xfrm>
            <a:off x="6013079" y="3069347"/>
            <a:ext cx="3058617"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a:latin typeface="+mj-lt"/>
              </a:rPr>
              <a:t>Sheep with smaller horns tend to have offspring with smaller horns. Sheep with bigger horns tend to have offspring with bigger horns. More sheep with little horns survived, so there are more offspring with smaller horns. </a:t>
            </a:r>
          </a:p>
          <a:p>
            <a:pPr eaLnBrk="1" hangingPunct="1"/>
            <a:r>
              <a:rPr lang="en-US" dirty="0">
                <a:latin typeface="+mj-lt"/>
              </a:rPr>
              <a:t>     After several generations,  there will be many more sheep with littler horns than bigger horns. </a:t>
            </a:r>
          </a:p>
        </p:txBody>
      </p:sp>
      <p:sp>
        <p:nvSpPr>
          <p:cNvPr id="13" name="Oval 12"/>
          <p:cNvSpPr/>
          <p:nvPr/>
        </p:nvSpPr>
        <p:spPr>
          <a:xfrm>
            <a:off x="622882" y="1658761"/>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19</a:t>
            </a:r>
            <a:endParaRPr lang="en-US" sz="1400" dirty="0"/>
          </a:p>
        </p:txBody>
      </p:sp>
      <p:sp>
        <p:nvSpPr>
          <p:cNvPr id="14" name="Oval 13"/>
          <p:cNvSpPr/>
          <p:nvPr/>
        </p:nvSpPr>
        <p:spPr>
          <a:xfrm>
            <a:off x="1253121" y="1811161"/>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20</a:t>
            </a:r>
            <a:endParaRPr lang="en-US" sz="1400" dirty="0"/>
          </a:p>
        </p:txBody>
      </p:sp>
      <p:sp>
        <p:nvSpPr>
          <p:cNvPr id="15" name="Oval 14"/>
          <p:cNvSpPr/>
          <p:nvPr/>
        </p:nvSpPr>
        <p:spPr>
          <a:xfrm>
            <a:off x="649462" y="2192161"/>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23</a:t>
            </a:r>
            <a:endParaRPr lang="en-US" sz="1400" dirty="0"/>
          </a:p>
        </p:txBody>
      </p:sp>
      <p:sp>
        <p:nvSpPr>
          <p:cNvPr id="16" name="Oval 15"/>
          <p:cNvSpPr/>
          <p:nvPr/>
        </p:nvSpPr>
        <p:spPr>
          <a:xfrm>
            <a:off x="1326142" y="2243552"/>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24</a:t>
            </a:r>
            <a:endParaRPr lang="en-US" sz="1400" dirty="0"/>
          </a:p>
        </p:txBody>
      </p:sp>
      <p:sp>
        <p:nvSpPr>
          <p:cNvPr id="17" name="Oval 16"/>
          <p:cNvSpPr/>
          <p:nvPr/>
        </p:nvSpPr>
        <p:spPr>
          <a:xfrm>
            <a:off x="993062" y="1277761"/>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14</a:t>
            </a:r>
            <a:endParaRPr lang="en-US" sz="1400" dirty="0"/>
          </a:p>
        </p:txBody>
      </p:sp>
      <p:sp>
        <p:nvSpPr>
          <p:cNvPr id="18" name="Oval 17"/>
          <p:cNvSpPr/>
          <p:nvPr/>
        </p:nvSpPr>
        <p:spPr>
          <a:xfrm>
            <a:off x="806025" y="2697208"/>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28</a:t>
            </a:r>
            <a:endParaRPr lang="en-US" sz="1400" dirty="0"/>
          </a:p>
        </p:txBody>
      </p:sp>
      <p:sp>
        <p:nvSpPr>
          <p:cNvPr id="19" name="Oval 18"/>
          <p:cNvSpPr/>
          <p:nvPr/>
        </p:nvSpPr>
        <p:spPr>
          <a:xfrm>
            <a:off x="1397469" y="2737966"/>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30</a:t>
            </a:r>
            <a:endParaRPr lang="en-US" sz="1400" dirty="0"/>
          </a:p>
        </p:txBody>
      </p:sp>
      <p:sp>
        <p:nvSpPr>
          <p:cNvPr id="20" name="Oval 19"/>
          <p:cNvSpPr/>
          <p:nvPr/>
        </p:nvSpPr>
        <p:spPr>
          <a:xfrm>
            <a:off x="1846261" y="1482438"/>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16</a:t>
            </a:r>
            <a:endParaRPr lang="en-US" sz="1400" dirty="0"/>
          </a:p>
        </p:txBody>
      </p:sp>
      <p:sp>
        <p:nvSpPr>
          <p:cNvPr id="21" name="Oval 20"/>
          <p:cNvSpPr/>
          <p:nvPr/>
        </p:nvSpPr>
        <p:spPr>
          <a:xfrm>
            <a:off x="1936024" y="2547466"/>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26</a:t>
            </a:r>
            <a:endParaRPr lang="en-US" sz="1400" dirty="0"/>
          </a:p>
        </p:txBody>
      </p:sp>
      <p:sp>
        <p:nvSpPr>
          <p:cNvPr id="22" name="Oval 21"/>
          <p:cNvSpPr/>
          <p:nvPr/>
        </p:nvSpPr>
        <p:spPr>
          <a:xfrm>
            <a:off x="1936024" y="2008750"/>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21</a:t>
            </a:r>
            <a:endParaRPr lang="en-US" sz="1400" dirty="0"/>
          </a:p>
        </p:txBody>
      </p:sp>
      <p:sp>
        <p:nvSpPr>
          <p:cNvPr id="23" name="Oval 22"/>
          <p:cNvSpPr/>
          <p:nvPr/>
        </p:nvSpPr>
        <p:spPr>
          <a:xfrm>
            <a:off x="1544636" y="1086375"/>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12</a:t>
            </a:r>
            <a:endParaRPr lang="en-US" sz="1400" dirty="0"/>
          </a:p>
        </p:txBody>
      </p:sp>
      <p:sp>
        <p:nvSpPr>
          <p:cNvPr id="24" name="Oval 23"/>
          <p:cNvSpPr/>
          <p:nvPr/>
        </p:nvSpPr>
        <p:spPr>
          <a:xfrm>
            <a:off x="3487458" y="1585491"/>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19</a:t>
            </a:r>
            <a:endParaRPr lang="en-US" sz="1400" dirty="0"/>
          </a:p>
        </p:txBody>
      </p:sp>
      <p:sp>
        <p:nvSpPr>
          <p:cNvPr id="25" name="Oval 24"/>
          <p:cNvSpPr/>
          <p:nvPr/>
        </p:nvSpPr>
        <p:spPr>
          <a:xfrm>
            <a:off x="4117697" y="1737891"/>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20</a:t>
            </a:r>
            <a:endParaRPr lang="en-US" sz="1400" dirty="0"/>
          </a:p>
        </p:txBody>
      </p:sp>
      <p:sp>
        <p:nvSpPr>
          <p:cNvPr id="26" name="Oval 25"/>
          <p:cNvSpPr/>
          <p:nvPr/>
        </p:nvSpPr>
        <p:spPr>
          <a:xfrm>
            <a:off x="3514038" y="2118891"/>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23</a:t>
            </a:r>
            <a:endParaRPr lang="en-US" sz="1400" dirty="0"/>
          </a:p>
        </p:txBody>
      </p:sp>
      <p:sp>
        <p:nvSpPr>
          <p:cNvPr id="27" name="Oval 26"/>
          <p:cNvSpPr/>
          <p:nvPr/>
        </p:nvSpPr>
        <p:spPr>
          <a:xfrm>
            <a:off x="4190718" y="2170282"/>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24</a:t>
            </a:r>
            <a:endParaRPr lang="en-US" sz="1400" dirty="0"/>
          </a:p>
        </p:txBody>
      </p:sp>
      <p:sp>
        <p:nvSpPr>
          <p:cNvPr id="28" name="Oval 27"/>
          <p:cNvSpPr/>
          <p:nvPr/>
        </p:nvSpPr>
        <p:spPr>
          <a:xfrm>
            <a:off x="3857638" y="1204491"/>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14</a:t>
            </a:r>
            <a:endParaRPr lang="en-US" sz="1400" dirty="0"/>
          </a:p>
        </p:txBody>
      </p:sp>
      <p:sp>
        <p:nvSpPr>
          <p:cNvPr id="29" name="Oval 28"/>
          <p:cNvSpPr/>
          <p:nvPr/>
        </p:nvSpPr>
        <p:spPr>
          <a:xfrm>
            <a:off x="4710837" y="1409168"/>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16</a:t>
            </a:r>
            <a:endParaRPr lang="en-US" sz="1400" dirty="0"/>
          </a:p>
        </p:txBody>
      </p:sp>
      <p:sp>
        <p:nvSpPr>
          <p:cNvPr id="30" name="Oval 29"/>
          <p:cNvSpPr/>
          <p:nvPr/>
        </p:nvSpPr>
        <p:spPr>
          <a:xfrm>
            <a:off x="4722045" y="1863438"/>
            <a:ext cx="609600"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2    1</a:t>
            </a:r>
            <a:endParaRPr lang="en-US" sz="1200" dirty="0"/>
          </a:p>
        </p:txBody>
      </p:sp>
      <p:sp>
        <p:nvSpPr>
          <p:cNvPr id="31" name="Oval 30"/>
          <p:cNvSpPr/>
          <p:nvPr/>
        </p:nvSpPr>
        <p:spPr>
          <a:xfrm>
            <a:off x="4409212" y="1013105"/>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12</a:t>
            </a:r>
            <a:endParaRPr lang="en-US" sz="1400" dirty="0"/>
          </a:p>
        </p:txBody>
      </p:sp>
      <p:sp>
        <p:nvSpPr>
          <p:cNvPr id="32" name="Cross 31"/>
          <p:cNvSpPr/>
          <p:nvPr/>
        </p:nvSpPr>
        <p:spPr>
          <a:xfrm rot="2531682">
            <a:off x="4694872" y="1765609"/>
            <a:ext cx="663946" cy="665831"/>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33" name="Oval 32"/>
          <p:cNvSpPr/>
          <p:nvPr/>
        </p:nvSpPr>
        <p:spPr>
          <a:xfrm>
            <a:off x="4826631" y="2547466"/>
            <a:ext cx="609600"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2    6</a:t>
            </a:r>
            <a:endParaRPr lang="en-US" sz="1200" dirty="0"/>
          </a:p>
        </p:txBody>
      </p:sp>
      <p:sp>
        <p:nvSpPr>
          <p:cNvPr id="34" name="Cross 33"/>
          <p:cNvSpPr/>
          <p:nvPr/>
        </p:nvSpPr>
        <p:spPr>
          <a:xfrm rot="2531682">
            <a:off x="4810710" y="2421626"/>
            <a:ext cx="663946" cy="665831"/>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35" name="Oval 34"/>
          <p:cNvSpPr/>
          <p:nvPr/>
        </p:nvSpPr>
        <p:spPr>
          <a:xfrm>
            <a:off x="4217031" y="2656651"/>
            <a:ext cx="609600"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3</a:t>
            </a:r>
            <a:r>
              <a:rPr lang="en-US" sz="1200" dirty="0" smtClean="0">
                <a:solidFill>
                  <a:schemeClr val="tx1"/>
                </a:solidFill>
              </a:rPr>
              <a:t>    0</a:t>
            </a:r>
            <a:endParaRPr lang="en-US" sz="1200" dirty="0"/>
          </a:p>
        </p:txBody>
      </p:sp>
      <p:sp>
        <p:nvSpPr>
          <p:cNvPr id="36" name="Cross 35"/>
          <p:cNvSpPr/>
          <p:nvPr/>
        </p:nvSpPr>
        <p:spPr>
          <a:xfrm rot="2531682">
            <a:off x="4201110" y="2530811"/>
            <a:ext cx="663946" cy="665831"/>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37" name="Oval 36"/>
          <p:cNvSpPr/>
          <p:nvPr/>
        </p:nvSpPr>
        <p:spPr>
          <a:xfrm>
            <a:off x="3477237" y="2651265"/>
            <a:ext cx="609600"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2    </a:t>
            </a:r>
            <a:r>
              <a:rPr lang="en-US" sz="1200" dirty="0">
                <a:solidFill>
                  <a:schemeClr val="tx1"/>
                </a:solidFill>
              </a:rPr>
              <a:t>8</a:t>
            </a:r>
            <a:endParaRPr lang="en-US" sz="1200" dirty="0"/>
          </a:p>
        </p:txBody>
      </p:sp>
      <p:sp>
        <p:nvSpPr>
          <p:cNvPr id="38" name="Cross 37"/>
          <p:cNvSpPr/>
          <p:nvPr/>
        </p:nvSpPr>
        <p:spPr>
          <a:xfrm rot="2531682">
            <a:off x="3461316" y="2525425"/>
            <a:ext cx="663946" cy="665831"/>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39" name="Right Arrow 38"/>
          <p:cNvSpPr/>
          <p:nvPr/>
        </p:nvSpPr>
        <p:spPr>
          <a:xfrm rot="371794">
            <a:off x="5048255" y="2361087"/>
            <a:ext cx="1476185" cy="2165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40" name="Right Arrow 39"/>
          <p:cNvSpPr/>
          <p:nvPr/>
        </p:nvSpPr>
        <p:spPr>
          <a:xfrm>
            <a:off x="5347594" y="1514152"/>
            <a:ext cx="1170779" cy="2295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41" name="TextBox 40"/>
          <p:cNvSpPr txBox="1"/>
          <p:nvPr/>
        </p:nvSpPr>
        <p:spPr>
          <a:xfrm>
            <a:off x="494207" y="628384"/>
            <a:ext cx="498855" cy="769441"/>
          </a:xfrm>
          <a:prstGeom prst="rect">
            <a:avLst/>
          </a:prstGeom>
          <a:noFill/>
        </p:spPr>
        <p:txBody>
          <a:bodyPr wrap="none" rtlCol="0">
            <a:spAutoFit/>
          </a:bodyPr>
          <a:lstStyle/>
          <a:p>
            <a:r>
              <a:rPr lang="en-US" sz="4400" dirty="0" smtClean="0"/>
              <a:t>1</a:t>
            </a:r>
            <a:endParaRPr lang="en-US" sz="4400" dirty="0"/>
          </a:p>
        </p:txBody>
      </p:sp>
      <p:sp>
        <p:nvSpPr>
          <p:cNvPr id="42" name="TextBox 41"/>
          <p:cNvSpPr txBox="1"/>
          <p:nvPr/>
        </p:nvSpPr>
        <p:spPr>
          <a:xfrm>
            <a:off x="2933510" y="624664"/>
            <a:ext cx="498855" cy="769441"/>
          </a:xfrm>
          <a:prstGeom prst="rect">
            <a:avLst/>
          </a:prstGeom>
          <a:noFill/>
        </p:spPr>
        <p:txBody>
          <a:bodyPr wrap="none" rtlCol="0">
            <a:spAutoFit/>
          </a:bodyPr>
          <a:lstStyle/>
          <a:p>
            <a:r>
              <a:rPr lang="en-US" sz="4400" dirty="0" smtClean="0"/>
              <a:t>2</a:t>
            </a:r>
            <a:endParaRPr lang="en-US" sz="4400" dirty="0"/>
          </a:p>
        </p:txBody>
      </p:sp>
      <p:sp>
        <p:nvSpPr>
          <p:cNvPr id="43" name="TextBox 42"/>
          <p:cNvSpPr txBox="1"/>
          <p:nvPr/>
        </p:nvSpPr>
        <p:spPr>
          <a:xfrm>
            <a:off x="6476999" y="552975"/>
            <a:ext cx="498855" cy="769441"/>
          </a:xfrm>
          <a:prstGeom prst="rect">
            <a:avLst/>
          </a:prstGeom>
          <a:noFill/>
        </p:spPr>
        <p:txBody>
          <a:bodyPr wrap="none" rtlCol="0">
            <a:spAutoFit/>
          </a:bodyPr>
          <a:lstStyle/>
          <a:p>
            <a:r>
              <a:rPr lang="en-US" sz="4400" dirty="0" smtClean="0"/>
              <a:t>3</a:t>
            </a:r>
            <a:endParaRPr lang="en-US" sz="4400" dirty="0"/>
          </a:p>
        </p:txBody>
      </p:sp>
      <p:sp>
        <p:nvSpPr>
          <p:cNvPr id="44" name="Oval 43"/>
          <p:cNvSpPr/>
          <p:nvPr/>
        </p:nvSpPr>
        <p:spPr>
          <a:xfrm>
            <a:off x="1243110" y="4918961"/>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20</a:t>
            </a:r>
            <a:endParaRPr lang="en-US" sz="1400" dirty="0"/>
          </a:p>
        </p:txBody>
      </p:sp>
      <p:sp>
        <p:nvSpPr>
          <p:cNvPr id="45" name="Oval 44"/>
          <p:cNvSpPr/>
          <p:nvPr/>
        </p:nvSpPr>
        <p:spPr>
          <a:xfrm>
            <a:off x="7022271" y="1086375"/>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11</a:t>
            </a:r>
            <a:endParaRPr lang="en-US" sz="1400" dirty="0"/>
          </a:p>
        </p:txBody>
      </p:sp>
      <p:sp>
        <p:nvSpPr>
          <p:cNvPr id="46" name="Oval 45"/>
          <p:cNvSpPr/>
          <p:nvPr/>
        </p:nvSpPr>
        <p:spPr>
          <a:xfrm>
            <a:off x="6712249" y="1468261"/>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13</a:t>
            </a:r>
            <a:endParaRPr lang="en-US" sz="1400" dirty="0"/>
          </a:p>
        </p:txBody>
      </p:sp>
      <p:sp>
        <p:nvSpPr>
          <p:cNvPr id="47" name="Oval 46"/>
          <p:cNvSpPr/>
          <p:nvPr/>
        </p:nvSpPr>
        <p:spPr>
          <a:xfrm>
            <a:off x="7676707" y="1094032"/>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12</a:t>
            </a:r>
            <a:endParaRPr lang="en-US" sz="1400" dirty="0"/>
          </a:p>
        </p:txBody>
      </p:sp>
      <p:sp>
        <p:nvSpPr>
          <p:cNvPr id="48" name="Oval 47"/>
          <p:cNvSpPr/>
          <p:nvPr/>
        </p:nvSpPr>
        <p:spPr>
          <a:xfrm>
            <a:off x="7439426" y="1430161"/>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14</a:t>
            </a:r>
            <a:endParaRPr lang="en-US" sz="1400" dirty="0"/>
          </a:p>
        </p:txBody>
      </p:sp>
      <p:sp>
        <p:nvSpPr>
          <p:cNvPr id="49" name="Oval 48"/>
          <p:cNvSpPr/>
          <p:nvPr/>
        </p:nvSpPr>
        <p:spPr>
          <a:xfrm>
            <a:off x="8044604" y="1459944"/>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16</a:t>
            </a:r>
            <a:endParaRPr lang="en-US" sz="1400" dirty="0"/>
          </a:p>
        </p:txBody>
      </p:sp>
      <p:sp>
        <p:nvSpPr>
          <p:cNvPr id="50" name="Oval 49"/>
          <p:cNvSpPr/>
          <p:nvPr/>
        </p:nvSpPr>
        <p:spPr>
          <a:xfrm>
            <a:off x="7029539" y="1796914"/>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17</a:t>
            </a:r>
            <a:endParaRPr lang="en-US" sz="1400" dirty="0"/>
          </a:p>
        </p:txBody>
      </p:sp>
      <p:sp>
        <p:nvSpPr>
          <p:cNvPr id="51" name="Oval 50"/>
          <p:cNvSpPr/>
          <p:nvPr/>
        </p:nvSpPr>
        <p:spPr>
          <a:xfrm>
            <a:off x="7724377" y="1807902"/>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19</a:t>
            </a:r>
            <a:endParaRPr lang="en-US" sz="1400" dirty="0"/>
          </a:p>
        </p:txBody>
      </p:sp>
      <p:sp>
        <p:nvSpPr>
          <p:cNvPr id="52" name="Oval 51"/>
          <p:cNvSpPr/>
          <p:nvPr/>
        </p:nvSpPr>
        <p:spPr>
          <a:xfrm>
            <a:off x="6841679" y="2377357"/>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23</a:t>
            </a:r>
            <a:endParaRPr lang="en-US" sz="1400" dirty="0"/>
          </a:p>
        </p:txBody>
      </p:sp>
      <p:sp>
        <p:nvSpPr>
          <p:cNvPr id="53" name="Oval 52"/>
          <p:cNvSpPr/>
          <p:nvPr/>
        </p:nvSpPr>
        <p:spPr>
          <a:xfrm>
            <a:off x="7464319" y="2363180"/>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24</a:t>
            </a:r>
            <a:endParaRPr lang="en-US" sz="1400" dirty="0"/>
          </a:p>
        </p:txBody>
      </p:sp>
      <p:sp>
        <p:nvSpPr>
          <p:cNvPr id="54" name="Oval 53"/>
          <p:cNvSpPr/>
          <p:nvPr/>
        </p:nvSpPr>
        <p:spPr>
          <a:xfrm>
            <a:off x="8136836" y="2409627"/>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26</a:t>
            </a:r>
            <a:endParaRPr lang="en-US" sz="1400" dirty="0"/>
          </a:p>
        </p:txBody>
      </p:sp>
      <p:sp>
        <p:nvSpPr>
          <p:cNvPr id="55" name="Oval 54"/>
          <p:cNvSpPr/>
          <p:nvPr/>
        </p:nvSpPr>
        <p:spPr>
          <a:xfrm>
            <a:off x="8333490" y="1819065"/>
            <a:ext cx="520117" cy="381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20</a:t>
            </a:r>
            <a:endParaRPr lang="en-US" sz="1400" dirty="0"/>
          </a:p>
        </p:txBody>
      </p:sp>
      <p:sp>
        <p:nvSpPr>
          <p:cNvPr id="5" name="Slide Number Placeholder 4"/>
          <p:cNvSpPr>
            <a:spLocks noGrp="1"/>
          </p:cNvSpPr>
          <p:nvPr>
            <p:ph type="sldNum" sz="quarter" idx="12"/>
          </p:nvPr>
        </p:nvSpPr>
        <p:spPr/>
        <p:txBody>
          <a:bodyPr/>
          <a:lstStyle/>
          <a:p>
            <a:fld id="{6A43A98C-20C4-454F-A07F-9D2A04389D0C}" type="slidenum">
              <a:rPr lang="en-US" smtClean="0"/>
              <a:pPr/>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3694664" y="213360"/>
            <a:ext cx="1777850" cy="584776"/>
          </a:xfrm>
          <a:prstGeom prst="rect">
            <a:avLst/>
          </a:prstGeom>
          <a:noFill/>
        </p:spPr>
        <p:txBody>
          <a:bodyPr wrap="none" rtlCol="0">
            <a:spAutoFit/>
          </a:bodyPr>
          <a:lstStyle/>
          <a:p>
            <a:r>
              <a:rPr lang="en-US" sz="3200" u="sng" dirty="0" smtClean="0"/>
              <a:t>MODEL D</a:t>
            </a:r>
            <a:endParaRPr lang="en-US" sz="3200" u="sng" dirty="0"/>
          </a:p>
        </p:txBody>
      </p:sp>
      <p:sp>
        <p:nvSpPr>
          <p:cNvPr id="6" name="TextBox 24"/>
          <p:cNvSpPr txBox="1">
            <a:spLocks noChangeArrowheads="1"/>
          </p:cNvSpPr>
          <p:nvPr/>
        </p:nvSpPr>
        <p:spPr bwMode="auto">
          <a:xfrm>
            <a:off x="436561" y="3873023"/>
            <a:ext cx="28194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a:latin typeface="Calibri" pitchFamily="34" charset="0"/>
              </a:rPr>
              <a:t>The population </a:t>
            </a:r>
            <a:r>
              <a:rPr lang="en-US" dirty="0" smtClean="0">
                <a:latin typeface="Calibri" pitchFamily="34" charset="0"/>
              </a:rPr>
              <a:t>of male sheep has sheep with big horns and sheep with small horns.</a:t>
            </a:r>
            <a:endParaRPr lang="en-US" dirty="0">
              <a:latin typeface="Calibri" pitchFamily="34" charset="0"/>
            </a:endParaRPr>
          </a:p>
        </p:txBody>
      </p:sp>
      <p:sp>
        <p:nvSpPr>
          <p:cNvPr id="9" name="TextBox 26"/>
          <p:cNvSpPr txBox="1">
            <a:spLocks noChangeArrowheads="1"/>
          </p:cNvSpPr>
          <p:nvPr/>
        </p:nvSpPr>
        <p:spPr bwMode="auto">
          <a:xfrm>
            <a:off x="3762051" y="4011522"/>
            <a:ext cx="175260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smtClean="0">
                <a:latin typeface="Calibri" pitchFamily="34" charset="0"/>
              </a:rPr>
              <a:t>Many of the sheep with big horns die.</a:t>
            </a:r>
            <a:endParaRPr lang="en-US" dirty="0">
              <a:latin typeface="Calibri" pitchFamily="34" charset="0"/>
            </a:endParaRPr>
          </a:p>
        </p:txBody>
      </p:sp>
      <p:sp>
        <p:nvSpPr>
          <p:cNvPr id="10" name="Right Arrow 9"/>
          <p:cNvSpPr/>
          <p:nvPr/>
        </p:nvSpPr>
        <p:spPr>
          <a:xfrm>
            <a:off x="5313358" y="1595842"/>
            <a:ext cx="1392241"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1" name="TextBox 56"/>
          <p:cNvSpPr txBox="1">
            <a:spLocks noChangeArrowheads="1"/>
          </p:cNvSpPr>
          <p:nvPr/>
        </p:nvSpPr>
        <p:spPr bwMode="auto">
          <a:xfrm>
            <a:off x="5868366" y="3665578"/>
            <a:ext cx="3148312"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dirty="0">
                <a:latin typeface="+mn-lt"/>
              </a:rPr>
              <a:t>The sheep with little horns have offspring with little horns.  The sheep with big horns have offspring with big horns. More sheep with little horns survived, so there are more offspring with smaller horns.</a:t>
            </a:r>
          </a:p>
          <a:p>
            <a:pPr eaLnBrk="1" hangingPunct="1"/>
            <a:r>
              <a:rPr lang="en-US" dirty="0">
                <a:latin typeface="+mn-lt"/>
              </a:rPr>
              <a:t>      After several generations,  there will be many more sheep with little horns than big horns.</a:t>
            </a:r>
            <a:r>
              <a:rPr lang="en-US" dirty="0" smtClean="0">
                <a:latin typeface="Calibri" pitchFamily="34" charset="0"/>
              </a:rPr>
              <a:t> </a:t>
            </a:r>
            <a:endParaRPr lang="en-US" dirty="0">
              <a:latin typeface="Calibri" pitchFamily="34" charset="0"/>
            </a:endParaRPr>
          </a:p>
        </p:txBody>
      </p:sp>
      <p:grpSp>
        <p:nvGrpSpPr>
          <p:cNvPr id="12" name="Group 11"/>
          <p:cNvGrpSpPr/>
          <p:nvPr/>
        </p:nvGrpSpPr>
        <p:grpSpPr>
          <a:xfrm>
            <a:off x="383449" y="5283380"/>
            <a:ext cx="5126724" cy="1461939"/>
            <a:chOff x="1876425" y="5786335"/>
            <a:chExt cx="5126724" cy="1461939"/>
          </a:xfrm>
        </p:grpSpPr>
        <p:sp>
          <p:nvSpPr>
            <p:cNvPr id="13" name="TextBox 12"/>
            <p:cNvSpPr txBox="1"/>
            <p:nvPr/>
          </p:nvSpPr>
          <p:spPr>
            <a:xfrm>
              <a:off x="1876425" y="5786335"/>
              <a:ext cx="5126724" cy="1461939"/>
            </a:xfrm>
            <a:prstGeom prst="rect">
              <a:avLst/>
            </a:prstGeom>
            <a:noFill/>
            <a:ln>
              <a:solidFill>
                <a:schemeClr val="accent1"/>
              </a:solidFill>
            </a:ln>
          </p:spPr>
          <p:txBody>
            <a:bodyPr wrap="none" rtlCol="0">
              <a:spAutoFit/>
            </a:bodyPr>
            <a:lstStyle/>
            <a:p>
              <a:r>
                <a:rPr lang="en-US" dirty="0" smtClean="0"/>
                <a:t>KEY:                   </a:t>
              </a:r>
              <a:r>
                <a:rPr lang="en-US" sz="1400" dirty="0" smtClean="0"/>
                <a:t>shows offspring of sheep with little horns</a:t>
              </a:r>
            </a:p>
            <a:p>
              <a:pPr>
                <a:spcAft>
                  <a:spcPts val="600"/>
                </a:spcAft>
              </a:pPr>
              <a:r>
                <a:rPr lang="en-US" sz="1400" dirty="0"/>
                <a:t> </a:t>
              </a:r>
              <a:r>
                <a:rPr lang="en-US" sz="1400" dirty="0" smtClean="0"/>
                <a:t>                                  and sheep with big horns</a:t>
              </a:r>
            </a:p>
            <a:p>
              <a:r>
                <a:rPr lang="en-US" sz="1400" b="1" dirty="0" smtClean="0"/>
                <a:t>                       </a:t>
              </a:r>
              <a:r>
                <a:rPr lang="en-US" sz="1400" dirty="0" smtClean="0"/>
                <a:t>            shows which sheep were killed</a:t>
              </a:r>
            </a:p>
            <a:p>
              <a:endParaRPr lang="en-US" sz="1400" dirty="0"/>
            </a:p>
            <a:p>
              <a:r>
                <a:rPr lang="en-US" sz="1400" dirty="0" smtClean="0"/>
                <a:t>                 </a:t>
              </a:r>
              <a:r>
                <a:rPr lang="en-US" sz="2400" dirty="0" smtClean="0"/>
                <a:t> 1, 2, 3  </a:t>
              </a:r>
              <a:r>
                <a:rPr lang="en-US" sz="1400" dirty="0" smtClean="0"/>
                <a:t>     shows steps in the process</a:t>
              </a:r>
              <a:endParaRPr lang="en-US" sz="1400" dirty="0"/>
            </a:p>
          </p:txBody>
        </p:sp>
        <p:sp>
          <p:nvSpPr>
            <p:cNvPr id="14" name="Right Arrow 13"/>
            <p:cNvSpPr/>
            <p:nvPr/>
          </p:nvSpPr>
          <p:spPr>
            <a:xfrm>
              <a:off x="2740720" y="5899666"/>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5" name="Cross 14"/>
            <p:cNvSpPr/>
            <p:nvPr/>
          </p:nvSpPr>
          <p:spPr>
            <a:xfrm rot="2531682">
              <a:off x="2865369" y="6298251"/>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grpSp>
        <p:nvGrpSpPr>
          <p:cNvPr id="16" name="Group 15"/>
          <p:cNvGrpSpPr/>
          <p:nvPr/>
        </p:nvGrpSpPr>
        <p:grpSpPr>
          <a:xfrm>
            <a:off x="1144589" y="1104106"/>
            <a:ext cx="1522412" cy="2623644"/>
            <a:chOff x="1144589" y="1104106"/>
            <a:chExt cx="1522412" cy="2623644"/>
          </a:xfrm>
        </p:grpSpPr>
        <p:grpSp>
          <p:nvGrpSpPr>
            <p:cNvPr id="17" name="Group 29"/>
            <p:cNvGrpSpPr>
              <a:grpSpLocks/>
            </p:cNvGrpSpPr>
            <p:nvPr/>
          </p:nvGrpSpPr>
          <p:grpSpPr bwMode="auto">
            <a:xfrm>
              <a:off x="1144589" y="1109665"/>
              <a:ext cx="631825" cy="581025"/>
              <a:chOff x="1800093" y="1275960"/>
              <a:chExt cx="954182" cy="769390"/>
            </a:xfrm>
          </p:grpSpPr>
          <p:sp>
            <p:nvSpPr>
              <p:cNvPr id="55" name="Freeform 54"/>
              <p:cNvSpPr/>
              <p:nvPr/>
            </p:nvSpPr>
            <p:spPr>
              <a:xfrm>
                <a:off x="2140530" y="1458847"/>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6" name="Freeform 55"/>
              <p:cNvSpPr/>
              <p:nvPr/>
            </p:nvSpPr>
            <p:spPr>
              <a:xfrm>
                <a:off x="2039836" y="1451490"/>
                <a:ext cx="268512" cy="194450"/>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7" name="Freeform 56"/>
              <p:cNvSpPr/>
              <p:nvPr/>
            </p:nvSpPr>
            <p:spPr>
              <a:xfrm>
                <a:off x="1800093" y="1690084"/>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8" name="Oval 57"/>
              <p:cNvSpPr/>
              <p:nvPr/>
            </p:nvSpPr>
            <p:spPr>
              <a:xfrm>
                <a:off x="2425825" y="1542933"/>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59" name="Freeform 58"/>
              <p:cNvSpPr/>
              <p:nvPr/>
            </p:nvSpPr>
            <p:spPr>
              <a:xfrm>
                <a:off x="1943939" y="1275960"/>
                <a:ext cx="465104"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8" name="Group 92"/>
            <p:cNvGrpSpPr>
              <a:grpSpLocks/>
            </p:cNvGrpSpPr>
            <p:nvPr/>
          </p:nvGrpSpPr>
          <p:grpSpPr bwMode="auto">
            <a:xfrm>
              <a:off x="1987554" y="3111498"/>
              <a:ext cx="679450" cy="615950"/>
              <a:chOff x="2251404" y="3233253"/>
              <a:chExt cx="796596" cy="652627"/>
            </a:xfrm>
          </p:grpSpPr>
          <p:sp>
            <p:nvSpPr>
              <p:cNvPr id="50" name="Freeform 49"/>
              <p:cNvSpPr/>
              <p:nvPr/>
            </p:nvSpPr>
            <p:spPr>
              <a:xfrm>
                <a:off x="2273738" y="3233253"/>
                <a:ext cx="543472" cy="477696"/>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1" name="Freeform 50"/>
              <p:cNvSpPr/>
              <p:nvPr/>
            </p:nvSpPr>
            <p:spPr>
              <a:xfrm>
                <a:off x="2571531" y="3416595"/>
                <a:ext cx="476469" cy="469285"/>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2" name="Freeform 51"/>
              <p:cNvSpPr/>
              <p:nvPr/>
            </p:nvSpPr>
            <p:spPr>
              <a:xfrm>
                <a:off x="2469165" y="3430051"/>
                <a:ext cx="178676" cy="1614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3" name="Freeform 52"/>
              <p:cNvSpPr/>
              <p:nvPr/>
            </p:nvSpPr>
            <p:spPr>
              <a:xfrm>
                <a:off x="2251404" y="3670580"/>
                <a:ext cx="147036" cy="68964"/>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54" name="Oval 53"/>
              <p:cNvSpPr/>
              <p:nvPr/>
            </p:nvSpPr>
            <p:spPr>
              <a:xfrm>
                <a:off x="2793015" y="3483876"/>
                <a:ext cx="35362"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grpSp>
        <p:grpSp>
          <p:nvGrpSpPr>
            <p:cNvPr id="19" name="Group 122"/>
            <p:cNvGrpSpPr>
              <a:grpSpLocks/>
            </p:cNvGrpSpPr>
            <p:nvPr/>
          </p:nvGrpSpPr>
          <p:grpSpPr bwMode="auto">
            <a:xfrm>
              <a:off x="1966911" y="2409823"/>
              <a:ext cx="679449" cy="615951"/>
              <a:chOff x="2139078" y="313488"/>
              <a:chExt cx="796597" cy="652628"/>
            </a:xfrm>
          </p:grpSpPr>
          <p:sp>
            <p:nvSpPr>
              <p:cNvPr id="45" name="Freeform 44"/>
              <p:cNvSpPr/>
              <p:nvPr/>
            </p:nvSpPr>
            <p:spPr>
              <a:xfrm>
                <a:off x="2161413" y="313488"/>
                <a:ext cx="543472" cy="477696"/>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6" name="Freeform 45"/>
              <p:cNvSpPr/>
              <p:nvPr/>
            </p:nvSpPr>
            <p:spPr>
              <a:xfrm>
                <a:off x="2459206" y="496831"/>
                <a:ext cx="476469" cy="469285"/>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7" name="Freeform 46"/>
              <p:cNvSpPr/>
              <p:nvPr/>
            </p:nvSpPr>
            <p:spPr>
              <a:xfrm>
                <a:off x="2356840" y="510287"/>
                <a:ext cx="178676" cy="1614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8" name="Freeform 47"/>
              <p:cNvSpPr/>
              <p:nvPr/>
            </p:nvSpPr>
            <p:spPr>
              <a:xfrm>
                <a:off x="2139078" y="750816"/>
                <a:ext cx="147036" cy="68964"/>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9" name="Oval 48"/>
              <p:cNvSpPr/>
              <p:nvPr/>
            </p:nvSpPr>
            <p:spPr>
              <a:xfrm>
                <a:off x="2680689" y="564112"/>
                <a:ext cx="35362"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grpSp>
        <p:sp>
          <p:nvSpPr>
            <p:cNvPr id="20" name="Freeform 19"/>
            <p:cNvSpPr/>
            <p:nvPr/>
          </p:nvSpPr>
          <p:spPr bwMode="auto">
            <a:xfrm>
              <a:off x="2038032" y="1242218"/>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1" name="Freeform 20"/>
            <p:cNvSpPr/>
            <p:nvPr/>
          </p:nvSpPr>
          <p:spPr bwMode="auto">
            <a:xfrm>
              <a:off x="1971356" y="1242218"/>
              <a:ext cx="141607" cy="1412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2" name="Freeform 21"/>
            <p:cNvSpPr/>
            <p:nvPr/>
          </p:nvSpPr>
          <p:spPr bwMode="auto">
            <a:xfrm>
              <a:off x="1812607" y="1416843"/>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3" name="Oval 22"/>
            <p:cNvSpPr/>
            <p:nvPr/>
          </p:nvSpPr>
          <p:spPr bwMode="auto">
            <a:xfrm>
              <a:off x="2226944" y="1305718"/>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24" name="Freeform 23"/>
            <p:cNvSpPr/>
            <p:nvPr/>
          </p:nvSpPr>
          <p:spPr bwMode="auto">
            <a:xfrm>
              <a:off x="1907857" y="1104106"/>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5" name="Freeform 24"/>
            <p:cNvSpPr/>
            <p:nvPr/>
          </p:nvSpPr>
          <p:spPr bwMode="auto">
            <a:xfrm>
              <a:off x="1393824" y="1867693"/>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6" name="Freeform 25"/>
            <p:cNvSpPr/>
            <p:nvPr/>
          </p:nvSpPr>
          <p:spPr bwMode="auto">
            <a:xfrm>
              <a:off x="1327148" y="1867693"/>
              <a:ext cx="153989" cy="1412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7" name="Freeform 26"/>
            <p:cNvSpPr/>
            <p:nvPr/>
          </p:nvSpPr>
          <p:spPr bwMode="auto">
            <a:xfrm>
              <a:off x="1168399" y="2042318"/>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28" name="Oval 27"/>
            <p:cNvSpPr/>
            <p:nvPr/>
          </p:nvSpPr>
          <p:spPr bwMode="auto">
            <a:xfrm>
              <a:off x="1582736" y="1931193"/>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29" name="Freeform 28"/>
            <p:cNvSpPr/>
            <p:nvPr/>
          </p:nvSpPr>
          <p:spPr bwMode="auto">
            <a:xfrm>
              <a:off x="1263649" y="1729581"/>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0" name="Freeform 29"/>
            <p:cNvSpPr/>
            <p:nvPr/>
          </p:nvSpPr>
          <p:spPr bwMode="auto">
            <a:xfrm>
              <a:off x="2023744" y="1867693"/>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1" name="Freeform 30"/>
            <p:cNvSpPr/>
            <p:nvPr/>
          </p:nvSpPr>
          <p:spPr bwMode="auto">
            <a:xfrm>
              <a:off x="1957069" y="1880393"/>
              <a:ext cx="155894" cy="1285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2" name="Freeform 31"/>
            <p:cNvSpPr/>
            <p:nvPr/>
          </p:nvSpPr>
          <p:spPr bwMode="auto">
            <a:xfrm>
              <a:off x="1798319" y="2042318"/>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3" name="Oval 32"/>
            <p:cNvSpPr/>
            <p:nvPr/>
          </p:nvSpPr>
          <p:spPr bwMode="auto">
            <a:xfrm>
              <a:off x="2212656" y="1931193"/>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34" name="Freeform 33"/>
            <p:cNvSpPr/>
            <p:nvPr/>
          </p:nvSpPr>
          <p:spPr bwMode="auto">
            <a:xfrm>
              <a:off x="1893569" y="1729581"/>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5" name="Freeform 34"/>
            <p:cNvSpPr/>
            <p:nvPr/>
          </p:nvSpPr>
          <p:spPr bwMode="auto">
            <a:xfrm>
              <a:off x="1249363" y="3055144"/>
              <a:ext cx="463550" cy="450850"/>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6" name="Freeform 35"/>
            <p:cNvSpPr/>
            <p:nvPr/>
          </p:nvSpPr>
          <p:spPr bwMode="auto">
            <a:xfrm>
              <a:off x="1503363" y="3228182"/>
              <a:ext cx="406400" cy="442912"/>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7" name="Freeform 36"/>
            <p:cNvSpPr/>
            <p:nvPr/>
          </p:nvSpPr>
          <p:spPr bwMode="auto">
            <a:xfrm>
              <a:off x="1416051" y="3240882"/>
              <a:ext cx="152400" cy="152400"/>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8" name="Freeform 37"/>
            <p:cNvSpPr/>
            <p:nvPr/>
          </p:nvSpPr>
          <p:spPr bwMode="auto">
            <a:xfrm>
              <a:off x="1230313" y="3467894"/>
              <a:ext cx="125413" cy="65088"/>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39" name="Oval 38"/>
            <p:cNvSpPr/>
            <p:nvPr/>
          </p:nvSpPr>
          <p:spPr bwMode="auto">
            <a:xfrm>
              <a:off x="1692276" y="3291682"/>
              <a:ext cx="30162"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40" name="Freeform 39"/>
            <p:cNvSpPr/>
            <p:nvPr/>
          </p:nvSpPr>
          <p:spPr bwMode="auto">
            <a:xfrm>
              <a:off x="1185861" y="2416969"/>
              <a:ext cx="463550" cy="450850"/>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1" name="Freeform 40"/>
            <p:cNvSpPr/>
            <p:nvPr/>
          </p:nvSpPr>
          <p:spPr bwMode="auto">
            <a:xfrm>
              <a:off x="1439861" y="2590007"/>
              <a:ext cx="406400" cy="442912"/>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2" name="Freeform 41"/>
            <p:cNvSpPr/>
            <p:nvPr/>
          </p:nvSpPr>
          <p:spPr bwMode="auto">
            <a:xfrm>
              <a:off x="1352549" y="2602707"/>
              <a:ext cx="152400" cy="152400"/>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3" name="Freeform 42"/>
            <p:cNvSpPr/>
            <p:nvPr/>
          </p:nvSpPr>
          <p:spPr bwMode="auto">
            <a:xfrm>
              <a:off x="1166811" y="2829719"/>
              <a:ext cx="125413" cy="65088"/>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44" name="Oval 43"/>
            <p:cNvSpPr/>
            <p:nvPr/>
          </p:nvSpPr>
          <p:spPr bwMode="auto">
            <a:xfrm>
              <a:off x="1628774" y="2653507"/>
              <a:ext cx="30162"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grpSp>
      <p:grpSp>
        <p:nvGrpSpPr>
          <p:cNvPr id="60" name="Group 59"/>
          <p:cNvGrpSpPr/>
          <p:nvPr/>
        </p:nvGrpSpPr>
        <p:grpSpPr>
          <a:xfrm>
            <a:off x="3811584" y="1150666"/>
            <a:ext cx="1522412" cy="2623644"/>
            <a:chOff x="1144589" y="1104106"/>
            <a:chExt cx="1522412" cy="2623644"/>
          </a:xfrm>
        </p:grpSpPr>
        <p:grpSp>
          <p:nvGrpSpPr>
            <p:cNvPr id="61" name="Group 29"/>
            <p:cNvGrpSpPr>
              <a:grpSpLocks/>
            </p:cNvGrpSpPr>
            <p:nvPr/>
          </p:nvGrpSpPr>
          <p:grpSpPr bwMode="auto">
            <a:xfrm>
              <a:off x="1144589" y="1109665"/>
              <a:ext cx="631825" cy="581025"/>
              <a:chOff x="1800093" y="1275960"/>
              <a:chExt cx="954182" cy="769390"/>
            </a:xfrm>
          </p:grpSpPr>
          <p:sp>
            <p:nvSpPr>
              <p:cNvPr id="99" name="Freeform 98"/>
              <p:cNvSpPr/>
              <p:nvPr/>
            </p:nvSpPr>
            <p:spPr>
              <a:xfrm>
                <a:off x="2140530" y="1458847"/>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0" name="Freeform 99"/>
              <p:cNvSpPr/>
              <p:nvPr/>
            </p:nvSpPr>
            <p:spPr>
              <a:xfrm>
                <a:off x="2039836" y="1451490"/>
                <a:ext cx="268512" cy="194450"/>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1" name="Freeform 100"/>
              <p:cNvSpPr/>
              <p:nvPr/>
            </p:nvSpPr>
            <p:spPr>
              <a:xfrm>
                <a:off x="1800093" y="1690084"/>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02" name="Oval 101"/>
              <p:cNvSpPr/>
              <p:nvPr/>
            </p:nvSpPr>
            <p:spPr>
              <a:xfrm>
                <a:off x="2425825" y="1542933"/>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103" name="Freeform 102"/>
              <p:cNvSpPr/>
              <p:nvPr/>
            </p:nvSpPr>
            <p:spPr>
              <a:xfrm>
                <a:off x="1943939" y="1275960"/>
                <a:ext cx="465104"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62" name="Group 92"/>
            <p:cNvGrpSpPr>
              <a:grpSpLocks/>
            </p:cNvGrpSpPr>
            <p:nvPr/>
          </p:nvGrpSpPr>
          <p:grpSpPr bwMode="auto">
            <a:xfrm>
              <a:off x="1987554" y="3111498"/>
              <a:ext cx="679450" cy="615950"/>
              <a:chOff x="2251404" y="3233253"/>
              <a:chExt cx="796596" cy="652627"/>
            </a:xfrm>
          </p:grpSpPr>
          <p:sp>
            <p:nvSpPr>
              <p:cNvPr id="94" name="Freeform 93"/>
              <p:cNvSpPr/>
              <p:nvPr/>
            </p:nvSpPr>
            <p:spPr>
              <a:xfrm>
                <a:off x="2273738" y="3233253"/>
                <a:ext cx="543472" cy="477696"/>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5" name="Freeform 94"/>
              <p:cNvSpPr/>
              <p:nvPr/>
            </p:nvSpPr>
            <p:spPr>
              <a:xfrm>
                <a:off x="2571531" y="3416595"/>
                <a:ext cx="476469" cy="469285"/>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6" name="Freeform 95"/>
              <p:cNvSpPr/>
              <p:nvPr/>
            </p:nvSpPr>
            <p:spPr>
              <a:xfrm>
                <a:off x="2469165" y="3430051"/>
                <a:ext cx="178676" cy="1614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7" name="Freeform 96"/>
              <p:cNvSpPr/>
              <p:nvPr/>
            </p:nvSpPr>
            <p:spPr>
              <a:xfrm>
                <a:off x="2251404" y="3670580"/>
                <a:ext cx="147036" cy="68964"/>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8" name="Oval 97"/>
              <p:cNvSpPr/>
              <p:nvPr/>
            </p:nvSpPr>
            <p:spPr>
              <a:xfrm>
                <a:off x="2793015" y="3483876"/>
                <a:ext cx="35362"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grpSp>
        <p:grpSp>
          <p:nvGrpSpPr>
            <p:cNvPr id="63" name="Group 122"/>
            <p:cNvGrpSpPr>
              <a:grpSpLocks/>
            </p:cNvGrpSpPr>
            <p:nvPr/>
          </p:nvGrpSpPr>
          <p:grpSpPr bwMode="auto">
            <a:xfrm>
              <a:off x="1966911" y="2409823"/>
              <a:ext cx="679449" cy="615951"/>
              <a:chOff x="2139078" y="313488"/>
              <a:chExt cx="796597" cy="652628"/>
            </a:xfrm>
          </p:grpSpPr>
          <p:sp>
            <p:nvSpPr>
              <p:cNvPr id="89" name="Freeform 88"/>
              <p:cNvSpPr/>
              <p:nvPr/>
            </p:nvSpPr>
            <p:spPr>
              <a:xfrm>
                <a:off x="2161413" y="313488"/>
                <a:ext cx="543472" cy="477696"/>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0" name="Freeform 89"/>
              <p:cNvSpPr/>
              <p:nvPr/>
            </p:nvSpPr>
            <p:spPr>
              <a:xfrm>
                <a:off x="2459206" y="496831"/>
                <a:ext cx="476469" cy="469285"/>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1" name="Freeform 90"/>
              <p:cNvSpPr/>
              <p:nvPr/>
            </p:nvSpPr>
            <p:spPr>
              <a:xfrm>
                <a:off x="2356840" y="510287"/>
                <a:ext cx="178676" cy="1614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2" name="Freeform 91"/>
              <p:cNvSpPr/>
              <p:nvPr/>
            </p:nvSpPr>
            <p:spPr>
              <a:xfrm>
                <a:off x="2139078" y="750816"/>
                <a:ext cx="147036" cy="68964"/>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93" name="Oval 92"/>
              <p:cNvSpPr/>
              <p:nvPr/>
            </p:nvSpPr>
            <p:spPr>
              <a:xfrm>
                <a:off x="2680689" y="564112"/>
                <a:ext cx="35362"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grpSp>
        <p:sp>
          <p:nvSpPr>
            <p:cNvPr id="64" name="Freeform 63"/>
            <p:cNvSpPr/>
            <p:nvPr/>
          </p:nvSpPr>
          <p:spPr bwMode="auto">
            <a:xfrm>
              <a:off x="2038032" y="1242218"/>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5" name="Freeform 64"/>
            <p:cNvSpPr/>
            <p:nvPr/>
          </p:nvSpPr>
          <p:spPr bwMode="auto">
            <a:xfrm>
              <a:off x="1971356" y="1242218"/>
              <a:ext cx="141607" cy="1412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6" name="Freeform 65"/>
            <p:cNvSpPr/>
            <p:nvPr/>
          </p:nvSpPr>
          <p:spPr bwMode="auto">
            <a:xfrm>
              <a:off x="1812607" y="1416843"/>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7" name="Oval 66"/>
            <p:cNvSpPr/>
            <p:nvPr/>
          </p:nvSpPr>
          <p:spPr bwMode="auto">
            <a:xfrm>
              <a:off x="2226944" y="1305718"/>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68" name="Freeform 67"/>
            <p:cNvSpPr/>
            <p:nvPr/>
          </p:nvSpPr>
          <p:spPr bwMode="auto">
            <a:xfrm>
              <a:off x="1907857" y="1104106"/>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69" name="Freeform 68"/>
            <p:cNvSpPr/>
            <p:nvPr/>
          </p:nvSpPr>
          <p:spPr bwMode="auto">
            <a:xfrm>
              <a:off x="1393824" y="1867693"/>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0" name="Freeform 69"/>
            <p:cNvSpPr/>
            <p:nvPr/>
          </p:nvSpPr>
          <p:spPr bwMode="auto">
            <a:xfrm>
              <a:off x="1327148" y="1867693"/>
              <a:ext cx="153989" cy="1412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1" name="Freeform 70"/>
            <p:cNvSpPr/>
            <p:nvPr/>
          </p:nvSpPr>
          <p:spPr bwMode="auto">
            <a:xfrm>
              <a:off x="1168399" y="2042318"/>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2" name="Oval 71"/>
            <p:cNvSpPr/>
            <p:nvPr/>
          </p:nvSpPr>
          <p:spPr bwMode="auto">
            <a:xfrm>
              <a:off x="1582736" y="1931193"/>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73" name="Freeform 72"/>
            <p:cNvSpPr/>
            <p:nvPr/>
          </p:nvSpPr>
          <p:spPr bwMode="auto">
            <a:xfrm>
              <a:off x="1263649" y="1729581"/>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4" name="Freeform 73"/>
            <p:cNvSpPr/>
            <p:nvPr/>
          </p:nvSpPr>
          <p:spPr bwMode="auto">
            <a:xfrm>
              <a:off x="2023744" y="1867693"/>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5" name="Freeform 74"/>
            <p:cNvSpPr/>
            <p:nvPr/>
          </p:nvSpPr>
          <p:spPr bwMode="auto">
            <a:xfrm>
              <a:off x="1957069" y="1880393"/>
              <a:ext cx="155894" cy="1285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6" name="Freeform 75"/>
            <p:cNvSpPr/>
            <p:nvPr/>
          </p:nvSpPr>
          <p:spPr bwMode="auto">
            <a:xfrm>
              <a:off x="1798319" y="2042318"/>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7" name="Oval 76"/>
            <p:cNvSpPr/>
            <p:nvPr/>
          </p:nvSpPr>
          <p:spPr bwMode="auto">
            <a:xfrm>
              <a:off x="2212656" y="1931193"/>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78" name="Freeform 77"/>
            <p:cNvSpPr/>
            <p:nvPr/>
          </p:nvSpPr>
          <p:spPr bwMode="auto">
            <a:xfrm>
              <a:off x="1893569" y="1729581"/>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79" name="Freeform 78"/>
            <p:cNvSpPr/>
            <p:nvPr/>
          </p:nvSpPr>
          <p:spPr bwMode="auto">
            <a:xfrm>
              <a:off x="1249363" y="3055144"/>
              <a:ext cx="463550" cy="450850"/>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0" name="Freeform 79"/>
            <p:cNvSpPr/>
            <p:nvPr/>
          </p:nvSpPr>
          <p:spPr bwMode="auto">
            <a:xfrm>
              <a:off x="1503363" y="3228182"/>
              <a:ext cx="406400" cy="442912"/>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1" name="Freeform 80"/>
            <p:cNvSpPr/>
            <p:nvPr/>
          </p:nvSpPr>
          <p:spPr bwMode="auto">
            <a:xfrm>
              <a:off x="1416051" y="3240882"/>
              <a:ext cx="152400" cy="152400"/>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2" name="Freeform 81"/>
            <p:cNvSpPr/>
            <p:nvPr/>
          </p:nvSpPr>
          <p:spPr bwMode="auto">
            <a:xfrm>
              <a:off x="1230313" y="3467894"/>
              <a:ext cx="125413" cy="65088"/>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3" name="Oval 82"/>
            <p:cNvSpPr/>
            <p:nvPr/>
          </p:nvSpPr>
          <p:spPr bwMode="auto">
            <a:xfrm>
              <a:off x="1692276" y="3291682"/>
              <a:ext cx="30162"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84" name="Freeform 83"/>
            <p:cNvSpPr/>
            <p:nvPr/>
          </p:nvSpPr>
          <p:spPr bwMode="auto">
            <a:xfrm>
              <a:off x="1185861" y="2416969"/>
              <a:ext cx="463550" cy="450850"/>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5" name="Freeform 84"/>
            <p:cNvSpPr/>
            <p:nvPr/>
          </p:nvSpPr>
          <p:spPr bwMode="auto">
            <a:xfrm>
              <a:off x="1439861" y="2590007"/>
              <a:ext cx="406400" cy="442912"/>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6" name="Freeform 85"/>
            <p:cNvSpPr/>
            <p:nvPr/>
          </p:nvSpPr>
          <p:spPr bwMode="auto">
            <a:xfrm>
              <a:off x="1352549" y="2602707"/>
              <a:ext cx="152400" cy="152400"/>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7" name="Freeform 86"/>
            <p:cNvSpPr/>
            <p:nvPr/>
          </p:nvSpPr>
          <p:spPr bwMode="auto">
            <a:xfrm>
              <a:off x="1166811" y="2829719"/>
              <a:ext cx="125413" cy="65088"/>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88" name="Oval 87"/>
            <p:cNvSpPr/>
            <p:nvPr/>
          </p:nvSpPr>
          <p:spPr bwMode="auto">
            <a:xfrm>
              <a:off x="1628774" y="2653507"/>
              <a:ext cx="30162"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grpSp>
      <p:sp>
        <p:nvSpPr>
          <p:cNvPr id="104" name="Cross 103"/>
          <p:cNvSpPr/>
          <p:nvPr/>
        </p:nvSpPr>
        <p:spPr>
          <a:xfrm rot="2531682">
            <a:off x="3928270" y="3245643"/>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05" name="Cross 104"/>
          <p:cNvSpPr/>
          <p:nvPr/>
        </p:nvSpPr>
        <p:spPr>
          <a:xfrm rot="2531682">
            <a:off x="4585175" y="2490786"/>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06" name="Cross 105"/>
          <p:cNvSpPr/>
          <p:nvPr/>
        </p:nvSpPr>
        <p:spPr>
          <a:xfrm rot="2531682">
            <a:off x="3842018" y="2483643"/>
            <a:ext cx="573088" cy="576263"/>
          </a:xfrm>
          <a:prstGeom prst="plus">
            <a:avLst>
              <a:gd name="adj" fmla="val 48899"/>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sp>
        <p:nvSpPr>
          <p:cNvPr id="107" name="Right Arrow 106"/>
          <p:cNvSpPr/>
          <p:nvPr/>
        </p:nvSpPr>
        <p:spPr>
          <a:xfrm rot="21185673">
            <a:off x="5381373" y="3033442"/>
            <a:ext cx="1324225"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FFFFFF"/>
              </a:solidFill>
              <a:cs typeface="Arial" charset="0"/>
            </a:endParaRPr>
          </a:p>
        </p:txBody>
      </p:sp>
      <p:grpSp>
        <p:nvGrpSpPr>
          <p:cNvPr id="108" name="Group 29"/>
          <p:cNvGrpSpPr>
            <a:grpSpLocks/>
          </p:cNvGrpSpPr>
          <p:nvPr/>
        </p:nvGrpSpPr>
        <p:grpSpPr bwMode="auto">
          <a:xfrm>
            <a:off x="6866167" y="954493"/>
            <a:ext cx="631825" cy="581025"/>
            <a:chOff x="1800093" y="1275960"/>
            <a:chExt cx="954182" cy="769390"/>
          </a:xfrm>
        </p:grpSpPr>
        <p:sp>
          <p:nvSpPr>
            <p:cNvPr id="109" name="Freeform 108"/>
            <p:cNvSpPr/>
            <p:nvPr/>
          </p:nvSpPr>
          <p:spPr>
            <a:xfrm>
              <a:off x="2140530" y="1458847"/>
              <a:ext cx="613745" cy="58650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0" name="Freeform 109"/>
            <p:cNvSpPr/>
            <p:nvPr/>
          </p:nvSpPr>
          <p:spPr>
            <a:xfrm>
              <a:off x="2039836" y="1451490"/>
              <a:ext cx="268512" cy="194450"/>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1" name="Freeform 110"/>
            <p:cNvSpPr/>
            <p:nvPr/>
          </p:nvSpPr>
          <p:spPr>
            <a:xfrm>
              <a:off x="1800093" y="1690084"/>
              <a:ext cx="189397" cy="84086"/>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2" name="Oval 111"/>
            <p:cNvSpPr/>
            <p:nvPr/>
          </p:nvSpPr>
          <p:spPr>
            <a:xfrm>
              <a:off x="2425825" y="1542933"/>
              <a:ext cx="45552" cy="46247"/>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113" name="Freeform 112"/>
            <p:cNvSpPr/>
            <p:nvPr/>
          </p:nvSpPr>
          <p:spPr>
            <a:xfrm>
              <a:off x="1943939" y="1275960"/>
              <a:ext cx="465104" cy="46037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14" name="Group 122"/>
          <p:cNvGrpSpPr>
            <a:grpSpLocks/>
          </p:cNvGrpSpPr>
          <p:nvPr/>
        </p:nvGrpSpPr>
        <p:grpSpPr bwMode="auto">
          <a:xfrm>
            <a:off x="6912945" y="2900323"/>
            <a:ext cx="679450" cy="615951"/>
            <a:chOff x="2139078" y="313488"/>
            <a:chExt cx="796597" cy="652628"/>
          </a:xfrm>
        </p:grpSpPr>
        <p:sp>
          <p:nvSpPr>
            <p:cNvPr id="115" name="Freeform 114"/>
            <p:cNvSpPr/>
            <p:nvPr/>
          </p:nvSpPr>
          <p:spPr>
            <a:xfrm>
              <a:off x="2161413" y="313488"/>
              <a:ext cx="543472" cy="477696"/>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6" name="Freeform 115"/>
            <p:cNvSpPr/>
            <p:nvPr/>
          </p:nvSpPr>
          <p:spPr>
            <a:xfrm>
              <a:off x="2459206" y="496831"/>
              <a:ext cx="476469" cy="469285"/>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7" name="Freeform 116"/>
            <p:cNvSpPr/>
            <p:nvPr/>
          </p:nvSpPr>
          <p:spPr>
            <a:xfrm>
              <a:off x="2356840" y="510287"/>
              <a:ext cx="178676" cy="1614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8" name="Freeform 117"/>
            <p:cNvSpPr/>
            <p:nvPr/>
          </p:nvSpPr>
          <p:spPr>
            <a:xfrm>
              <a:off x="2139078" y="750816"/>
              <a:ext cx="147036" cy="68964"/>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19" name="Oval 118"/>
            <p:cNvSpPr/>
            <p:nvPr/>
          </p:nvSpPr>
          <p:spPr>
            <a:xfrm>
              <a:off x="2680689" y="564112"/>
              <a:ext cx="35362"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grpSp>
      <p:sp>
        <p:nvSpPr>
          <p:cNvPr id="120" name="Freeform 119"/>
          <p:cNvSpPr/>
          <p:nvPr/>
        </p:nvSpPr>
        <p:spPr bwMode="auto">
          <a:xfrm>
            <a:off x="7759610" y="1087048"/>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1" name="Freeform 120"/>
          <p:cNvSpPr/>
          <p:nvPr/>
        </p:nvSpPr>
        <p:spPr bwMode="auto">
          <a:xfrm>
            <a:off x="7692934" y="1087048"/>
            <a:ext cx="141607" cy="1412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2" name="Freeform 121"/>
          <p:cNvSpPr/>
          <p:nvPr/>
        </p:nvSpPr>
        <p:spPr bwMode="auto">
          <a:xfrm>
            <a:off x="7534185" y="1261673"/>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3" name="Oval 122"/>
          <p:cNvSpPr/>
          <p:nvPr/>
        </p:nvSpPr>
        <p:spPr bwMode="auto">
          <a:xfrm>
            <a:off x="7948522" y="1150548"/>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124" name="Freeform 123"/>
          <p:cNvSpPr/>
          <p:nvPr/>
        </p:nvSpPr>
        <p:spPr bwMode="auto">
          <a:xfrm>
            <a:off x="7629435" y="948936"/>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5" name="Freeform 124"/>
          <p:cNvSpPr/>
          <p:nvPr/>
        </p:nvSpPr>
        <p:spPr bwMode="auto">
          <a:xfrm>
            <a:off x="7115402" y="1712523"/>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6" name="Freeform 125"/>
          <p:cNvSpPr/>
          <p:nvPr/>
        </p:nvSpPr>
        <p:spPr bwMode="auto">
          <a:xfrm>
            <a:off x="7048726" y="1712523"/>
            <a:ext cx="153989" cy="1412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7" name="Freeform 126"/>
          <p:cNvSpPr/>
          <p:nvPr/>
        </p:nvSpPr>
        <p:spPr bwMode="auto">
          <a:xfrm>
            <a:off x="6889977" y="1887148"/>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28" name="Oval 127"/>
          <p:cNvSpPr/>
          <p:nvPr/>
        </p:nvSpPr>
        <p:spPr bwMode="auto">
          <a:xfrm>
            <a:off x="7304314" y="1776023"/>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129" name="Freeform 128"/>
          <p:cNvSpPr/>
          <p:nvPr/>
        </p:nvSpPr>
        <p:spPr bwMode="auto">
          <a:xfrm>
            <a:off x="6985227" y="1574411"/>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nvGrpSpPr>
          <p:cNvPr id="130" name="Group 129"/>
          <p:cNvGrpSpPr/>
          <p:nvPr/>
        </p:nvGrpSpPr>
        <p:grpSpPr>
          <a:xfrm>
            <a:off x="7519897" y="1574411"/>
            <a:ext cx="631825" cy="581025"/>
            <a:chOff x="7519897" y="1574411"/>
            <a:chExt cx="631825" cy="581025"/>
          </a:xfrm>
        </p:grpSpPr>
        <p:sp>
          <p:nvSpPr>
            <p:cNvPr id="131" name="Freeform 130"/>
            <p:cNvSpPr/>
            <p:nvPr/>
          </p:nvSpPr>
          <p:spPr bwMode="auto">
            <a:xfrm>
              <a:off x="7745322" y="1712523"/>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32" name="Freeform 131"/>
            <p:cNvSpPr/>
            <p:nvPr/>
          </p:nvSpPr>
          <p:spPr bwMode="auto">
            <a:xfrm>
              <a:off x="7678647" y="1725223"/>
              <a:ext cx="155894" cy="1285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33" name="Freeform 132"/>
            <p:cNvSpPr/>
            <p:nvPr/>
          </p:nvSpPr>
          <p:spPr bwMode="auto">
            <a:xfrm>
              <a:off x="7519897" y="1887148"/>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34" name="Oval 133"/>
            <p:cNvSpPr/>
            <p:nvPr/>
          </p:nvSpPr>
          <p:spPr bwMode="auto">
            <a:xfrm>
              <a:off x="7934234" y="1776023"/>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135" name="Freeform 134"/>
            <p:cNvSpPr/>
            <p:nvPr/>
          </p:nvSpPr>
          <p:spPr bwMode="auto">
            <a:xfrm>
              <a:off x="7615147" y="1574411"/>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36" name="Group 122"/>
          <p:cNvGrpSpPr>
            <a:grpSpLocks/>
          </p:cNvGrpSpPr>
          <p:nvPr/>
        </p:nvGrpSpPr>
        <p:grpSpPr bwMode="auto">
          <a:xfrm>
            <a:off x="7754504" y="2894496"/>
            <a:ext cx="679450" cy="615951"/>
            <a:chOff x="2139078" y="313488"/>
            <a:chExt cx="796597" cy="652628"/>
          </a:xfrm>
        </p:grpSpPr>
        <p:sp>
          <p:nvSpPr>
            <p:cNvPr id="137" name="Freeform 136"/>
            <p:cNvSpPr/>
            <p:nvPr/>
          </p:nvSpPr>
          <p:spPr>
            <a:xfrm>
              <a:off x="2161413" y="313488"/>
              <a:ext cx="543472" cy="477696"/>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44257" y="783102"/>
                    <a:pt x="772392" y="773723"/>
                  </a:cubicBezTo>
                  <a:cubicBezTo>
                    <a:pt x="786460" y="769034"/>
                    <a:pt x="802257" y="767880"/>
                    <a:pt x="814595" y="759655"/>
                  </a:cubicBezTo>
                  <a:lnTo>
                    <a:pt x="856798" y="731520"/>
                  </a:lnTo>
                  <a:cubicBezTo>
                    <a:pt x="866176" y="717452"/>
                    <a:pt x="877372" y="704439"/>
                    <a:pt x="884933" y="689317"/>
                  </a:cubicBezTo>
                  <a:cubicBezTo>
                    <a:pt x="891565" y="676054"/>
                    <a:pt x="911339" y="655339"/>
                    <a:pt x="899001" y="647114"/>
                  </a:cubicBezTo>
                  <a:cubicBezTo>
                    <a:pt x="882914" y="636389"/>
                    <a:pt x="861487" y="656493"/>
                    <a:pt x="842730" y="661182"/>
                  </a:cubicBezTo>
                  <a:cubicBezTo>
                    <a:pt x="775850" y="705768"/>
                    <a:pt x="816568" y="683970"/>
                    <a:pt x="716121" y="717452"/>
                  </a:cubicBezTo>
                  <a:lnTo>
                    <a:pt x="673918" y="731520"/>
                  </a:lnTo>
                  <a:lnTo>
                    <a:pt x="631715" y="745588"/>
                  </a:lnTo>
                  <a:cubicBezTo>
                    <a:pt x="570755" y="740899"/>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38" name="Freeform 137"/>
            <p:cNvSpPr/>
            <p:nvPr/>
          </p:nvSpPr>
          <p:spPr>
            <a:xfrm>
              <a:off x="2459206" y="496831"/>
              <a:ext cx="476469" cy="469285"/>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39" name="Freeform 138"/>
            <p:cNvSpPr/>
            <p:nvPr/>
          </p:nvSpPr>
          <p:spPr>
            <a:xfrm>
              <a:off x="2356840" y="510287"/>
              <a:ext cx="178676" cy="161475"/>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0" name="Freeform 139"/>
            <p:cNvSpPr/>
            <p:nvPr/>
          </p:nvSpPr>
          <p:spPr>
            <a:xfrm>
              <a:off x="2139078" y="750816"/>
              <a:ext cx="147036" cy="68964"/>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1" name="Oval 140"/>
            <p:cNvSpPr/>
            <p:nvPr/>
          </p:nvSpPr>
          <p:spPr>
            <a:xfrm>
              <a:off x="2680689" y="564112"/>
              <a:ext cx="35362" cy="3700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grpSp>
      <p:grpSp>
        <p:nvGrpSpPr>
          <p:cNvPr id="142" name="Group 141"/>
          <p:cNvGrpSpPr/>
          <p:nvPr/>
        </p:nvGrpSpPr>
        <p:grpSpPr>
          <a:xfrm>
            <a:off x="6886802" y="2197892"/>
            <a:ext cx="631825" cy="581025"/>
            <a:chOff x="7519897" y="1574411"/>
            <a:chExt cx="631825" cy="581025"/>
          </a:xfrm>
        </p:grpSpPr>
        <p:sp>
          <p:nvSpPr>
            <p:cNvPr id="143" name="Freeform 142"/>
            <p:cNvSpPr/>
            <p:nvPr/>
          </p:nvSpPr>
          <p:spPr bwMode="auto">
            <a:xfrm>
              <a:off x="7745322" y="1712523"/>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4" name="Freeform 143"/>
            <p:cNvSpPr/>
            <p:nvPr/>
          </p:nvSpPr>
          <p:spPr bwMode="auto">
            <a:xfrm>
              <a:off x="7678647" y="1725223"/>
              <a:ext cx="155894" cy="1285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5" name="Freeform 144"/>
            <p:cNvSpPr/>
            <p:nvPr/>
          </p:nvSpPr>
          <p:spPr bwMode="auto">
            <a:xfrm>
              <a:off x="7519897" y="1887148"/>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46" name="Oval 145"/>
            <p:cNvSpPr/>
            <p:nvPr/>
          </p:nvSpPr>
          <p:spPr bwMode="auto">
            <a:xfrm>
              <a:off x="7934234" y="1776023"/>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147" name="Freeform 146"/>
            <p:cNvSpPr/>
            <p:nvPr/>
          </p:nvSpPr>
          <p:spPr bwMode="auto">
            <a:xfrm>
              <a:off x="7615147" y="1574411"/>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48" name="Group 147"/>
          <p:cNvGrpSpPr/>
          <p:nvPr/>
        </p:nvGrpSpPr>
        <p:grpSpPr>
          <a:xfrm>
            <a:off x="7608041" y="2186779"/>
            <a:ext cx="631825" cy="581025"/>
            <a:chOff x="7519897" y="1574411"/>
            <a:chExt cx="631825" cy="581025"/>
          </a:xfrm>
        </p:grpSpPr>
        <p:sp>
          <p:nvSpPr>
            <p:cNvPr id="149" name="Freeform 148"/>
            <p:cNvSpPr/>
            <p:nvPr/>
          </p:nvSpPr>
          <p:spPr bwMode="auto">
            <a:xfrm>
              <a:off x="7745322" y="1712523"/>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0" name="Freeform 149"/>
            <p:cNvSpPr/>
            <p:nvPr/>
          </p:nvSpPr>
          <p:spPr bwMode="auto">
            <a:xfrm>
              <a:off x="7678647" y="1725223"/>
              <a:ext cx="155894" cy="1285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1" name="Freeform 150"/>
            <p:cNvSpPr/>
            <p:nvPr/>
          </p:nvSpPr>
          <p:spPr bwMode="auto">
            <a:xfrm>
              <a:off x="7519897" y="1887148"/>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2" name="Oval 151"/>
            <p:cNvSpPr/>
            <p:nvPr/>
          </p:nvSpPr>
          <p:spPr bwMode="auto">
            <a:xfrm>
              <a:off x="7934234" y="1776023"/>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153" name="Freeform 152"/>
            <p:cNvSpPr/>
            <p:nvPr/>
          </p:nvSpPr>
          <p:spPr bwMode="auto">
            <a:xfrm>
              <a:off x="7615147" y="1574411"/>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54" name="Group 153"/>
          <p:cNvGrpSpPr/>
          <p:nvPr/>
        </p:nvGrpSpPr>
        <p:grpSpPr>
          <a:xfrm>
            <a:off x="8239866" y="1387203"/>
            <a:ext cx="631825" cy="581025"/>
            <a:chOff x="7519897" y="1574411"/>
            <a:chExt cx="631825" cy="581025"/>
          </a:xfrm>
        </p:grpSpPr>
        <p:sp>
          <p:nvSpPr>
            <p:cNvPr id="155" name="Freeform 154"/>
            <p:cNvSpPr/>
            <p:nvPr/>
          </p:nvSpPr>
          <p:spPr bwMode="auto">
            <a:xfrm>
              <a:off x="7745322" y="1712523"/>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6" name="Freeform 155"/>
            <p:cNvSpPr/>
            <p:nvPr/>
          </p:nvSpPr>
          <p:spPr bwMode="auto">
            <a:xfrm>
              <a:off x="7678647" y="1725223"/>
              <a:ext cx="155894" cy="1285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7" name="Freeform 156"/>
            <p:cNvSpPr/>
            <p:nvPr/>
          </p:nvSpPr>
          <p:spPr bwMode="auto">
            <a:xfrm>
              <a:off x="7519897" y="1887148"/>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58" name="Oval 157"/>
            <p:cNvSpPr/>
            <p:nvPr/>
          </p:nvSpPr>
          <p:spPr bwMode="auto">
            <a:xfrm>
              <a:off x="7934234" y="1776023"/>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159" name="Freeform 158"/>
            <p:cNvSpPr/>
            <p:nvPr/>
          </p:nvSpPr>
          <p:spPr bwMode="auto">
            <a:xfrm>
              <a:off x="7615147" y="1574411"/>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grpSp>
        <p:nvGrpSpPr>
          <p:cNvPr id="160" name="Group 159"/>
          <p:cNvGrpSpPr/>
          <p:nvPr/>
        </p:nvGrpSpPr>
        <p:grpSpPr>
          <a:xfrm>
            <a:off x="8238597" y="2098545"/>
            <a:ext cx="631825" cy="581025"/>
            <a:chOff x="7519897" y="1574411"/>
            <a:chExt cx="631825" cy="581025"/>
          </a:xfrm>
        </p:grpSpPr>
        <p:sp>
          <p:nvSpPr>
            <p:cNvPr id="161" name="Freeform 160"/>
            <p:cNvSpPr/>
            <p:nvPr/>
          </p:nvSpPr>
          <p:spPr bwMode="auto">
            <a:xfrm>
              <a:off x="7745322" y="1712523"/>
              <a:ext cx="406400" cy="442913"/>
            </a:xfrm>
            <a:custGeom>
              <a:avLst/>
              <a:gdLst>
                <a:gd name="connsiteX0" fmla="*/ 468683 w 1001526"/>
                <a:gd name="connsiteY0" fmla="*/ 0 h 971432"/>
                <a:gd name="connsiteX1" fmla="*/ 468683 w 1001526"/>
                <a:gd name="connsiteY1" fmla="*/ 0 h 971432"/>
                <a:gd name="connsiteX2" fmla="*/ 595292 w 1001526"/>
                <a:gd name="connsiteY2" fmla="*/ 28135 h 971432"/>
                <a:gd name="connsiteX3" fmla="*/ 651563 w 1001526"/>
                <a:gd name="connsiteY3" fmla="*/ 98474 h 971432"/>
                <a:gd name="connsiteX4" fmla="*/ 707834 w 1001526"/>
                <a:gd name="connsiteY4" fmla="*/ 182880 h 971432"/>
                <a:gd name="connsiteX5" fmla="*/ 792240 w 1001526"/>
                <a:gd name="connsiteY5" fmla="*/ 239150 h 971432"/>
                <a:gd name="connsiteX6" fmla="*/ 820376 w 1001526"/>
                <a:gd name="connsiteY6" fmla="*/ 267286 h 971432"/>
                <a:gd name="connsiteX7" fmla="*/ 862579 w 1001526"/>
                <a:gd name="connsiteY7" fmla="*/ 281354 h 971432"/>
                <a:gd name="connsiteX8" fmla="*/ 904782 w 1001526"/>
                <a:gd name="connsiteY8" fmla="*/ 309489 h 971432"/>
                <a:gd name="connsiteX9" fmla="*/ 946985 w 1001526"/>
                <a:gd name="connsiteY9" fmla="*/ 393895 h 971432"/>
                <a:gd name="connsiteX10" fmla="*/ 989188 w 1001526"/>
                <a:gd name="connsiteY10" fmla="*/ 478301 h 971432"/>
                <a:gd name="connsiteX11" fmla="*/ 946985 w 1001526"/>
                <a:gd name="connsiteY11" fmla="*/ 590843 h 971432"/>
                <a:gd name="connsiteX12" fmla="*/ 904782 w 1001526"/>
                <a:gd name="connsiteY12" fmla="*/ 604910 h 971432"/>
                <a:gd name="connsiteX13" fmla="*/ 496819 w 1001526"/>
                <a:gd name="connsiteY13" fmla="*/ 604910 h 971432"/>
                <a:gd name="connsiteX14" fmla="*/ 454616 w 1001526"/>
                <a:gd name="connsiteY14" fmla="*/ 618978 h 971432"/>
                <a:gd name="connsiteX15" fmla="*/ 342074 w 1001526"/>
                <a:gd name="connsiteY15" fmla="*/ 703384 h 971432"/>
                <a:gd name="connsiteX16" fmla="*/ 299871 w 1001526"/>
                <a:gd name="connsiteY16" fmla="*/ 717452 h 971432"/>
                <a:gd name="connsiteX17" fmla="*/ 229532 w 1001526"/>
                <a:gd name="connsiteY17" fmla="*/ 773723 h 971432"/>
                <a:gd name="connsiteX18" fmla="*/ 187329 w 1001526"/>
                <a:gd name="connsiteY18" fmla="*/ 801858 h 971432"/>
                <a:gd name="connsiteX19" fmla="*/ 131059 w 1001526"/>
                <a:gd name="connsiteY19" fmla="*/ 858129 h 971432"/>
                <a:gd name="connsiteX20" fmla="*/ 74788 w 1001526"/>
                <a:gd name="connsiteY20" fmla="*/ 914400 h 971432"/>
                <a:gd name="connsiteX21" fmla="*/ 46652 w 1001526"/>
                <a:gd name="connsiteY21" fmla="*/ 942535 h 971432"/>
                <a:gd name="connsiteX22" fmla="*/ 4449 w 1001526"/>
                <a:gd name="connsiteY22" fmla="*/ 942535 h 971432"/>
                <a:gd name="connsiteX23" fmla="*/ 145126 w 1001526"/>
                <a:gd name="connsiteY23" fmla="*/ 858129 h 971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01526" h="971432">
                  <a:moveTo>
                    <a:pt x="468683" y="0"/>
                  </a:moveTo>
                  <a:lnTo>
                    <a:pt x="468683" y="0"/>
                  </a:lnTo>
                  <a:cubicBezTo>
                    <a:pt x="510886" y="9378"/>
                    <a:pt x="554278" y="14464"/>
                    <a:pt x="595292" y="28135"/>
                  </a:cubicBezTo>
                  <a:cubicBezTo>
                    <a:pt x="655552" y="48221"/>
                    <a:pt x="627135" y="54503"/>
                    <a:pt x="651563" y="98474"/>
                  </a:cubicBezTo>
                  <a:cubicBezTo>
                    <a:pt x="667985" y="128033"/>
                    <a:pt x="679699" y="164123"/>
                    <a:pt x="707834" y="182880"/>
                  </a:cubicBezTo>
                  <a:cubicBezTo>
                    <a:pt x="735969" y="201637"/>
                    <a:pt x="768330" y="215240"/>
                    <a:pt x="792240" y="239150"/>
                  </a:cubicBezTo>
                  <a:cubicBezTo>
                    <a:pt x="801619" y="248529"/>
                    <a:pt x="809003" y="260462"/>
                    <a:pt x="820376" y="267286"/>
                  </a:cubicBezTo>
                  <a:cubicBezTo>
                    <a:pt x="833091" y="274915"/>
                    <a:pt x="849316" y="274722"/>
                    <a:pt x="862579" y="281354"/>
                  </a:cubicBezTo>
                  <a:cubicBezTo>
                    <a:pt x="877701" y="288915"/>
                    <a:pt x="890714" y="300111"/>
                    <a:pt x="904782" y="309489"/>
                  </a:cubicBezTo>
                  <a:cubicBezTo>
                    <a:pt x="985413" y="430437"/>
                    <a:pt x="888742" y="277410"/>
                    <a:pt x="946985" y="393895"/>
                  </a:cubicBezTo>
                  <a:cubicBezTo>
                    <a:pt x="1001526" y="502977"/>
                    <a:pt x="953828" y="372222"/>
                    <a:pt x="989188" y="478301"/>
                  </a:cubicBezTo>
                  <a:cubicBezTo>
                    <a:pt x="981562" y="516428"/>
                    <a:pt x="981483" y="563245"/>
                    <a:pt x="946985" y="590843"/>
                  </a:cubicBezTo>
                  <a:cubicBezTo>
                    <a:pt x="935406" y="600106"/>
                    <a:pt x="918850" y="600221"/>
                    <a:pt x="904782" y="604910"/>
                  </a:cubicBezTo>
                  <a:cubicBezTo>
                    <a:pt x="707457" y="595514"/>
                    <a:pt x="655085" y="576135"/>
                    <a:pt x="496819" y="604910"/>
                  </a:cubicBezTo>
                  <a:cubicBezTo>
                    <a:pt x="482230" y="607563"/>
                    <a:pt x="468684" y="614289"/>
                    <a:pt x="454616" y="618978"/>
                  </a:cubicBezTo>
                  <a:cubicBezTo>
                    <a:pt x="421287" y="652307"/>
                    <a:pt x="389797" y="687476"/>
                    <a:pt x="342074" y="703384"/>
                  </a:cubicBezTo>
                  <a:cubicBezTo>
                    <a:pt x="328006" y="708073"/>
                    <a:pt x="313134" y="710820"/>
                    <a:pt x="299871" y="717452"/>
                  </a:cubicBezTo>
                  <a:cubicBezTo>
                    <a:pt x="242137" y="746319"/>
                    <a:pt x="273149" y="738829"/>
                    <a:pt x="229532" y="773723"/>
                  </a:cubicBezTo>
                  <a:cubicBezTo>
                    <a:pt x="216330" y="784285"/>
                    <a:pt x="201397" y="792480"/>
                    <a:pt x="187329" y="801858"/>
                  </a:cubicBezTo>
                  <a:cubicBezTo>
                    <a:pt x="159195" y="886263"/>
                    <a:pt x="196707" y="811237"/>
                    <a:pt x="131059" y="858129"/>
                  </a:cubicBezTo>
                  <a:cubicBezTo>
                    <a:pt x="109474" y="873547"/>
                    <a:pt x="93545" y="895643"/>
                    <a:pt x="74788" y="914400"/>
                  </a:cubicBezTo>
                  <a:cubicBezTo>
                    <a:pt x="65409" y="923778"/>
                    <a:pt x="59235" y="938341"/>
                    <a:pt x="46652" y="942535"/>
                  </a:cubicBezTo>
                  <a:cubicBezTo>
                    <a:pt x="0" y="958086"/>
                    <a:pt x="4449" y="971432"/>
                    <a:pt x="4449" y="942535"/>
                  </a:cubicBezTo>
                  <a:lnTo>
                    <a:pt x="145126" y="858129"/>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62" name="Freeform 161"/>
            <p:cNvSpPr/>
            <p:nvPr/>
          </p:nvSpPr>
          <p:spPr bwMode="auto">
            <a:xfrm>
              <a:off x="7678647" y="1725223"/>
              <a:ext cx="155894" cy="128588"/>
            </a:xfrm>
            <a:custGeom>
              <a:avLst/>
              <a:gdLst>
                <a:gd name="connsiteX0" fmla="*/ 323557 w 323557"/>
                <a:gd name="connsiteY0" fmla="*/ 0 h 281354"/>
                <a:gd name="connsiteX1" fmla="*/ 267286 w 323557"/>
                <a:gd name="connsiteY1" fmla="*/ 70339 h 281354"/>
                <a:gd name="connsiteX2" fmla="*/ 182880 w 323557"/>
                <a:gd name="connsiteY2" fmla="*/ 98474 h 281354"/>
                <a:gd name="connsiteX3" fmla="*/ 154745 w 323557"/>
                <a:gd name="connsiteY3" fmla="*/ 140677 h 281354"/>
                <a:gd name="connsiteX4" fmla="*/ 126609 w 323557"/>
                <a:gd name="connsiteY4" fmla="*/ 168812 h 281354"/>
                <a:gd name="connsiteX5" fmla="*/ 112542 w 323557"/>
                <a:gd name="connsiteY5" fmla="*/ 211015 h 281354"/>
                <a:gd name="connsiteX6" fmla="*/ 70339 w 323557"/>
                <a:gd name="connsiteY6" fmla="*/ 225083 h 281354"/>
                <a:gd name="connsiteX7" fmla="*/ 42203 w 323557"/>
                <a:gd name="connsiteY7" fmla="*/ 253219 h 281354"/>
                <a:gd name="connsiteX8" fmla="*/ 0 w 323557"/>
                <a:gd name="connsiteY8" fmla="*/ 281354 h 28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557" h="281354">
                  <a:moveTo>
                    <a:pt x="323557" y="0"/>
                  </a:moveTo>
                  <a:cubicBezTo>
                    <a:pt x="313617" y="14910"/>
                    <a:pt x="287332" y="60316"/>
                    <a:pt x="267286" y="70339"/>
                  </a:cubicBezTo>
                  <a:cubicBezTo>
                    <a:pt x="240760" y="83602"/>
                    <a:pt x="182880" y="98474"/>
                    <a:pt x="182880" y="98474"/>
                  </a:cubicBezTo>
                  <a:cubicBezTo>
                    <a:pt x="173502" y="112542"/>
                    <a:pt x="165307" y="127475"/>
                    <a:pt x="154745" y="140677"/>
                  </a:cubicBezTo>
                  <a:cubicBezTo>
                    <a:pt x="146459" y="151034"/>
                    <a:pt x="133433" y="157439"/>
                    <a:pt x="126609" y="168812"/>
                  </a:cubicBezTo>
                  <a:cubicBezTo>
                    <a:pt x="118980" y="181527"/>
                    <a:pt x="123027" y="200530"/>
                    <a:pt x="112542" y="211015"/>
                  </a:cubicBezTo>
                  <a:cubicBezTo>
                    <a:pt x="102057" y="221501"/>
                    <a:pt x="84407" y="220394"/>
                    <a:pt x="70339" y="225083"/>
                  </a:cubicBezTo>
                  <a:cubicBezTo>
                    <a:pt x="60960" y="234462"/>
                    <a:pt x="52560" y="244933"/>
                    <a:pt x="42203" y="253219"/>
                  </a:cubicBezTo>
                  <a:cubicBezTo>
                    <a:pt x="29001" y="263781"/>
                    <a:pt x="0" y="281354"/>
                    <a:pt x="0" y="281354"/>
                  </a:cubicBez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63" name="Freeform 162"/>
            <p:cNvSpPr/>
            <p:nvPr/>
          </p:nvSpPr>
          <p:spPr bwMode="auto">
            <a:xfrm>
              <a:off x="7519897" y="1887148"/>
              <a:ext cx="125412" cy="63500"/>
            </a:xfrm>
            <a:custGeom>
              <a:avLst/>
              <a:gdLst>
                <a:gd name="connsiteX0" fmla="*/ 309489 w 309489"/>
                <a:gd name="connsiteY0" fmla="*/ 0 h 140677"/>
                <a:gd name="connsiteX1" fmla="*/ 281354 w 309489"/>
                <a:gd name="connsiteY1" fmla="*/ 42203 h 140677"/>
                <a:gd name="connsiteX2" fmla="*/ 154745 w 309489"/>
                <a:gd name="connsiteY2" fmla="*/ 98474 h 140677"/>
                <a:gd name="connsiteX3" fmla="*/ 112542 w 309489"/>
                <a:gd name="connsiteY3" fmla="*/ 112541 h 140677"/>
                <a:gd name="connsiteX4" fmla="*/ 70339 w 309489"/>
                <a:gd name="connsiteY4" fmla="*/ 126609 h 140677"/>
                <a:gd name="connsiteX5" fmla="*/ 28136 w 309489"/>
                <a:gd name="connsiteY5" fmla="*/ 140677 h 140677"/>
                <a:gd name="connsiteX6" fmla="*/ 0 w 309489"/>
                <a:gd name="connsiteY6" fmla="*/ 112541 h 140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489" h="140677">
                  <a:moveTo>
                    <a:pt x="309489" y="0"/>
                  </a:moveTo>
                  <a:cubicBezTo>
                    <a:pt x="300111" y="14068"/>
                    <a:pt x="293309" y="30248"/>
                    <a:pt x="281354" y="42203"/>
                  </a:cubicBezTo>
                  <a:cubicBezTo>
                    <a:pt x="247916" y="75641"/>
                    <a:pt x="196530" y="84546"/>
                    <a:pt x="154745" y="98474"/>
                  </a:cubicBezTo>
                  <a:lnTo>
                    <a:pt x="112542" y="112541"/>
                  </a:lnTo>
                  <a:lnTo>
                    <a:pt x="70339" y="126609"/>
                  </a:lnTo>
                  <a:lnTo>
                    <a:pt x="28136" y="140677"/>
                  </a:lnTo>
                  <a:lnTo>
                    <a:pt x="0" y="112541"/>
                  </a:lnTo>
                </a:path>
              </a:pathLst>
            </a:cu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sp>
          <p:nvSpPr>
            <p:cNvPr id="164" name="Oval 163"/>
            <p:cNvSpPr/>
            <p:nvPr/>
          </p:nvSpPr>
          <p:spPr bwMode="auto">
            <a:xfrm>
              <a:off x="7934234" y="1776023"/>
              <a:ext cx="30163" cy="34925"/>
            </a:xfrm>
            <a:prstGeom prst="ellipse">
              <a:avLst/>
            </a:prstGeom>
            <a:solidFill>
              <a:schemeClr val="tx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cs typeface="Arial" charset="0"/>
              </a:endParaRPr>
            </a:p>
          </p:txBody>
        </p:sp>
        <p:sp>
          <p:nvSpPr>
            <p:cNvPr id="165" name="Freeform 164"/>
            <p:cNvSpPr/>
            <p:nvPr/>
          </p:nvSpPr>
          <p:spPr bwMode="auto">
            <a:xfrm>
              <a:off x="7615147" y="1574411"/>
              <a:ext cx="307975" cy="347662"/>
            </a:xfrm>
            <a:custGeom>
              <a:avLst/>
              <a:gdLst>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842730 w 941204"/>
                <a:gd name="connsiteY36" fmla="*/ 661182 h 858129"/>
                <a:gd name="connsiteX37" fmla="*/ 716121 w 941204"/>
                <a:gd name="connsiteY37" fmla="*/ 717452 h 858129"/>
                <a:gd name="connsiteX38" fmla="*/ 673918 w 941204"/>
                <a:gd name="connsiteY38" fmla="*/ 731520 h 858129"/>
                <a:gd name="connsiteX39" fmla="*/ 631715 w 941204"/>
                <a:gd name="connsiteY39" fmla="*/ 745588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902715"/>
                <a:gd name="connsiteX1" fmla="*/ 659850 w 941204"/>
                <a:gd name="connsiteY1" fmla="*/ 407963 h 902715"/>
                <a:gd name="connsiteX2" fmla="*/ 772392 w 941204"/>
                <a:gd name="connsiteY2" fmla="*/ 464234 h 902715"/>
                <a:gd name="connsiteX3" fmla="*/ 856798 w 941204"/>
                <a:gd name="connsiteY3" fmla="*/ 436099 h 902715"/>
                <a:gd name="connsiteX4" fmla="*/ 913069 w 941204"/>
                <a:gd name="connsiteY4" fmla="*/ 379828 h 902715"/>
                <a:gd name="connsiteX5" fmla="*/ 941204 w 941204"/>
                <a:gd name="connsiteY5" fmla="*/ 351692 h 902715"/>
                <a:gd name="connsiteX6" fmla="*/ 927137 w 941204"/>
                <a:gd name="connsiteY6" fmla="*/ 309489 h 902715"/>
                <a:gd name="connsiteX7" fmla="*/ 913069 w 941204"/>
                <a:gd name="connsiteY7" fmla="*/ 253219 h 902715"/>
                <a:gd name="connsiteX8" fmla="*/ 884933 w 941204"/>
                <a:gd name="connsiteY8" fmla="*/ 225083 h 902715"/>
                <a:gd name="connsiteX9" fmla="*/ 814595 w 941204"/>
                <a:gd name="connsiteY9" fmla="*/ 126609 h 902715"/>
                <a:gd name="connsiteX10" fmla="*/ 786460 w 941204"/>
                <a:gd name="connsiteY10" fmla="*/ 84406 h 902715"/>
                <a:gd name="connsiteX11" fmla="*/ 702053 w 941204"/>
                <a:gd name="connsiteY11" fmla="*/ 56271 h 902715"/>
                <a:gd name="connsiteX12" fmla="*/ 659850 w 941204"/>
                <a:gd name="connsiteY12" fmla="*/ 42203 h 902715"/>
                <a:gd name="connsiteX13" fmla="*/ 617647 w 941204"/>
                <a:gd name="connsiteY13" fmla="*/ 28135 h 902715"/>
                <a:gd name="connsiteX14" fmla="*/ 519173 w 941204"/>
                <a:gd name="connsiteY14" fmla="*/ 0 h 902715"/>
                <a:gd name="connsiteX15" fmla="*/ 448835 w 941204"/>
                <a:gd name="connsiteY15" fmla="*/ 14068 h 902715"/>
                <a:gd name="connsiteX16" fmla="*/ 392564 w 941204"/>
                <a:gd name="connsiteY16" fmla="*/ 28135 h 902715"/>
                <a:gd name="connsiteX17" fmla="*/ 294090 w 941204"/>
                <a:gd name="connsiteY17" fmla="*/ 42203 h 902715"/>
                <a:gd name="connsiteX18" fmla="*/ 265955 w 941204"/>
                <a:gd name="connsiteY18" fmla="*/ 70339 h 902715"/>
                <a:gd name="connsiteX19" fmla="*/ 223752 w 941204"/>
                <a:gd name="connsiteY19" fmla="*/ 98474 h 902715"/>
                <a:gd name="connsiteX20" fmla="*/ 195617 w 941204"/>
                <a:gd name="connsiteY20" fmla="*/ 140677 h 902715"/>
                <a:gd name="connsiteX21" fmla="*/ 139346 w 941204"/>
                <a:gd name="connsiteY21" fmla="*/ 196948 h 902715"/>
                <a:gd name="connsiteX22" fmla="*/ 40872 w 941204"/>
                <a:gd name="connsiteY22" fmla="*/ 309489 h 902715"/>
                <a:gd name="connsiteX23" fmla="*/ 40872 w 941204"/>
                <a:gd name="connsiteY23" fmla="*/ 618979 h 902715"/>
                <a:gd name="connsiteX24" fmla="*/ 83075 w 941204"/>
                <a:gd name="connsiteY24" fmla="*/ 703385 h 902715"/>
                <a:gd name="connsiteX25" fmla="*/ 125278 w 941204"/>
                <a:gd name="connsiteY25" fmla="*/ 731520 h 902715"/>
                <a:gd name="connsiteX26" fmla="*/ 153413 w 941204"/>
                <a:gd name="connsiteY26" fmla="*/ 773723 h 902715"/>
                <a:gd name="connsiteX27" fmla="*/ 223752 w 941204"/>
                <a:gd name="connsiteY27" fmla="*/ 829994 h 902715"/>
                <a:gd name="connsiteX28" fmla="*/ 308158 w 941204"/>
                <a:gd name="connsiteY28" fmla="*/ 858129 h 902715"/>
                <a:gd name="connsiteX29" fmla="*/ 617647 w 941204"/>
                <a:gd name="connsiteY29" fmla="*/ 844062 h 902715"/>
                <a:gd name="connsiteX30" fmla="*/ 687986 w 941204"/>
                <a:gd name="connsiteY30" fmla="*/ 801859 h 902715"/>
                <a:gd name="connsiteX31" fmla="*/ 772392 w 941204"/>
                <a:gd name="connsiteY31" fmla="*/ 773723 h 902715"/>
                <a:gd name="connsiteX32" fmla="*/ 814595 w 941204"/>
                <a:gd name="connsiteY32" fmla="*/ 759655 h 902715"/>
                <a:gd name="connsiteX33" fmla="*/ 856798 w 941204"/>
                <a:gd name="connsiteY33" fmla="*/ 731520 h 902715"/>
                <a:gd name="connsiteX34" fmla="*/ 884933 w 941204"/>
                <a:gd name="connsiteY34" fmla="*/ 689317 h 902715"/>
                <a:gd name="connsiteX35" fmla="*/ 899001 w 941204"/>
                <a:gd name="connsiteY35" fmla="*/ 647114 h 902715"/>
                <a:gd name="connsiteX36" fmla="*/ 564722 w 941204"/>
                <a:gd name="connsiteY36" fmla="*/ 858128 h 902715"/>
                <a:gd name="connsiteX37" fmla="*/ 716121 w 941204"/>
                <a:gd name="connsiteY37" fmla="*/ 717452 h 902715"/>
                <a:gd name="connsiteX38" fmla="*/ 673918 w 941204"/>
                <a:gd name="connsiteY38" fmla="*/ 731520 h 902715"/>
                <a:gd name="connsiteX39" fmla="*/ 631715 w 941204"/>
                <a:gd name="connsiteY39" fmla="*/ 745588 h 902715"/>
                <a:gd name="connsiteX40" fmla="*/ 448835 w 941204"/>
                <a:gd name="connsiteY40" fmla="*/ 731520 h 902715"/>
                <a:gd name="connsiteX41" fmla="*/ 406632 w 941204"/>
                <a:gd name="connsiteY41" fmla="*/ 717452 h 902715"/>
                <a:gd name="connsiteX42" fmla="*/ 336293 w 941204"/>
                <a:gd name="connsiteY42" fmla="*/ 661182 h 902715"/>
                <a:gd name="connsiteX43" fmla="*/ 280023 w 941204"/>
                <a:gd name="connsiteY43" fmla="*/ 590843 h 902715"/>
                <a:gd name="connsiteX44" fmla="*/ 251887 w 941204"/>
                <a:gd name="connsiteY44" fmla="*/ 506437 h 902715"/>
                <a:gd name="connsiteX45" fmla="*/ 280023 w 941204"/>
                <a:gd name="connsiteY45" fmla="*/ 379828 h 902715"/>
                <a:gd name="connsiteX46" fmla="*/ 308158 w 941204"/>
                <a:gd name="connsiteY46" fmla="*/ 351692 h 902715"/>
                <a:gd name="connsiteX47" fmla="*/ 364429 w 941204"/>
                <a:gd name="connsiteY47" fmla="*/ 281354 h 902715"/>
                <a:gd name="connsiteX48" fmla="*/ 491038 w 941204"/>
                <a:gd name="connsiteY48" fmla="*/ 253219 h 902715"/>
                <a:gd name="connsiteX49" fmla="*/ 645783 w 941204"/>
                <a:gd name="connsiteY49" fmla="*/ 323557 h 902715"/>
                <a:gd name="connsiteX50" fmla="*/ 716121 w 941204"/>
                <a:gd name="connsiteY50" fmla="*/ 407963 h 902715"/>
                <a:gd name="connsiteX51" fmla="*/ 645783 w 941204"/>
                <a:gd name="connsiteY51" fmla="*/ 337625 h 902715"/>
                <a:gd name="connsiteX0" fmla="*/ 659850 w 941204"/>
                <a:gd name="connsiteY0" fmla="*/ 407963 h 902714"/>
                <a:gd name="connsiteX1" fmla="*/ 659850 w 941204"/>
                <a:gd name="connsiteY1" fmla="*/ 407963 h 902714"/>
                <a:gd name="connsiteX2" fmla="*/ 772392 w 941204"/>
                <a:gd name="connsiteY2" fmla="*/ 464234 h 902714"/>
                <a:gd name="connsiteX3" fmla="*/ 856798 w 941204"/>
                <a:gd name="connsiteY3" fmla="*/ 436099 h 902714"/>
                <a:gd name="connsiteX4" fmla="*/ 913069 w 941204"/>
                <a:gd name="connsiteY4" fmla="*/ 379828 h 902714"/>
                <a:gd name="connsiteX5" fmla="*/ 941204 w 941204"/>
                <a:gd name="connsiteY5" fmla="*/ 351692 h 902714"/>
                <a:gd name="connsiteX6" fmla="*/ 927137 w 941204"/>
                <a:gd name="connsiteY6" fmla="*/ 309489 h 902714"/>
                <a:gd name="connsiteX7" fmla="*/ 913069 w 941204"/>
                <a:gd name="connsiteY7" fmla="*/ 253219 h 902714"/>
                <a:gd name="connsiteX8" fmla="*/ 884933 w 941204"/>
                <a:gd name="connsiteY8" fmla="*/ 225083 h 902714"/>
                <a:gd name="connsiteX9" fmla="*/ 814595 w 941204"/>
                <a:gd name="connsiteY9" fmla="*/ 126609 h 902714"/>
                <a:gd name="connsiteX10" fmla="*/ 786460 w 941204"/>
                <a:gd name="connsiteY10" fmla="*/ 84406 h 902714"/>
                <a:gd name="connsiteX11" fmla="*/ 702053 w 941204"/>
                <a:gd name="connsiteY11" fmla="*/ 56271 h 902714"/>
                <a:gd name="connsiteX12" fmla="*/ 659850 w 941204"/>
                <a:gd name="connsiteY12" fmla="*/ 42203 h 902714"/>
                <a:gd name="connsiteX13" fmla="*/ 617647 w 941204"/>
                <a:gd name="connsiteY13" fmla="*/ 28135 h 902714"/>
                <a:gd name="connsiteX14" fmla="*/ 519173 w 941204"/>
                <a:gd name="connsiteY14" fmla="*/ 0 h 902714"/>
                <a:gd name="connsiteX15" fmla="*/ 448835 w 941204"/>
                <a:gd name="connsiteY15" fmla="*/ 14068 h 902714"/>
                <a:gd name="connsiteX16" fmla="*/ 392564 w 941204"/>
                <a:gd name="connsiteY16" fmla="*/ 28135 h 902714"/>
                <a:gd name="connsiteX17" fmla="*/ 294090 w 941204"/>
                <a:gd name="connsiteY17" fmla="*/ 42203 h 902714"/>
                <a:gd name="connsiteX18" fmla="*/ 265955 w 941204"/>
                <a:gd name="connsiteY18" fmla="*/ 70339 h 902714"/>
                <a:gd name="connsiteX19" fmla="*/ 223752 w 941204"/>
                <a:gd name="connsiteY19" fmla="*/ 98474 h 902714"/>
                <a:gd name="connsiteX20" fmla="*/ 195617 w 941204"/>
                <a:gd name="connsiteY20" fmla="*/ 140677 h 902714"/>
                <a:gd name="connsiteX21" fmla="*/ 139346 w 941204"/>
                <a:gd name="connsiteY21" fmla="*/ 196948 h 902714"/>
                <a:gd name="connsiteX22" fmla="*/ 40872 w 941204"/>
                <a:gd name="connsiteY22" fmla="*/ 309489 h 902714"/>
                <a:gd name="connsiteX23" fmla="*/ 40872 w 941204"/>
                <a:gd name="connsiteY23" fmla="*/ 618979 h 902714"/>
                <a:gd name="connsiteX24" fmla="*/ 83075 w 941204"/>
                <a:gd name="connsiteY24" fmla="*/ 703385 h 902714"/>
                <a:gd name="connsiteX25" fmla="*/ 125278 w 941204"/>
                <a:gd name="connsiteY25" fmla="*/ 731520 h 902714"/>
                <a:gd name="connsiteX26" fmla="*/ 153413 w 941204"/>
                <a:gd name="connsiteY26" fmla="*/ 773723 h 902714"/>
                <a:gd name="connsiteX27" fmla="*/ 223752 w 941204"/>
                <a:gd name="connsiteY27" fmla="*/ 829994 h 902714"/>
                <a:gd name="connsiteX28" fmla="*/ 308158 w 941204"/>
                <a:gd name="connsiteY28" fmla="*/ 858129 h 902714"/>
                <a:gd name="connsiteX29" fmla="*/ 617647 w 941204"/>
                <a:gd name="connsiteY29" fmla="*/ 844062 h 902714"/>
                <a:gd name="connsiteX30" fmla="*/ 687986 w 941204"/>
                <a:gd name="connsiteY30" fmla="*/ 801859 h 902714"/>
                <a:gd name="connsiteX31" fmla="*/ 772392 w 941204"/>
                <a:gd name="connsiteY31" fmla="*/ 773723 h 902714"/>
                <a:gd name="connsiteX32" fmla="*/ 814595 w 941204"/>
                <a:gd name="connsiteY32" fmla="*/ 759655 h 902714"/>
                <a:gd name="connsiteX33" fmla="*/ 856798 w 941204"/>
                <a:gd name="connsiteY33" fmla="*/ 731520 h 902714"/>
                <a:gd name="connsiteX34" fmla="*/ 884933 w 941204"/>
                <a:gd name="connsiteY34" fmla="*/ 689317 h 902714"/>
                <a:gd name="connsiteX35" fmla="*/ 899001 w 941204"/>
                <a:gd name="connsiteY35" fmla="*/ 647114 h 902714"/>
                <a:gd name="connsiteX36" fmla="*/ 564722 w 941204"/>
                <a:gd name="connsiteY36" fmla="*/ 858128 h 902714"/>
                <a:gd name="connsiteX37" fmla="*/ 716121 w 941204"/>
                <a:gd name="connsiteY37" fmla="*/ 717452 h 902714"/>
                <a:gd name="connsiteX38" fmla="*/ 673918 w 941204"/>
                <a:gd name="connsiteY38" fmla="*/ 731520 h 902714"/>
                <a:gd name="connsiteX39" fmla="*/ 470602 w 941204"/>
                <a:gd name="connsiteY39" fmla="*/ 772315 h 902714"/>
                <a:gd name="connsiteX40" fmla="*/ 448835 w 941204"/>
                <a:gd name="connsiteY40" fmla="*/ 731520 h 902714"/>
                <a:gd name="connsiteX41" fmla="*/ 406632 w 941204"/>
                <a:gd name="connsiteY41" fmla="*/ 717452 h 902714"/>
                <a:gd name="connsiteX42" fmla="*/ 336293 w 941204"/>
                <a:gd name="connsiteY42" fmla="*/ 661182 h 902714"/>
                <a:gd name="connsiteX43" fmla="*/ 280023 w 941204"/>
                <a:gd name="connsiteY43" fmla="*/ 590843 h 902714"/>
                <a:gd name="connsiteX44" fmla="*/ 251887 w 941204"/>
                <a:gd name="connsiteY44" fmla="*/ 506437 h 902714"/>
                <a:gd name="connsiteX45" fmla="*/ 280023 w 941204"/>
                <a:gd name="connsiteY45" fmla="*/ 379828 h 902714"/>
                <a:gd name="connsiteX46" fmla="*/ 308158 w 941204"/>
                <a:gd name="connsiteY46" fmla="*/ 351692 h 902714"/>
                <a:gd name="connsiteX47" fmla="*/ 364429 w 941204"/>
                <a:gd name="connsiteY47" fmla="*/ 281354 h 902714"/>
                <a:gd name="connsiteX48" fmla="*/ 491038 w 941204"/>
                <a:gd name="connsiteY48" fmla="*/ 253219 h 902714"/>
                <a:gd name="connsiteX49" fmla="*/ 645783 w 941204"/>
                <a:gd name="connsiteY49" fmla="*/ 323557 h 902714"/>
                <a:gd name="connsiteX50" fmla="*/ 716121 w 941204"/>
                <a:gd name="connsiteY50" fmla="*/ 407963 h 902714"/>
                <a:gd name="connsiteX51" fmla="*/ 645783 w 941204"/>
                <a:gd name="connsiteY51" fmla="*/ 337625 h 902714"/>
                <a:gd name="connsiteX0" fmla="*/ 659850 w 941204"/>
                <a:gd name="connsiteY0" fmla="*/ 407963 h 858130"/>
                <a:gd name="connsiteX1" fmla="*/ 659850 w 941204"/>
                <a:gd name="connsiteY1" fmla="*/ 407963 h 858130"/>
                <a:gd name="connsiteX2" fmla="*/ 772392 w 941204"/>
                <a:gd name="connsiteY2" fmla="*/ 464234 h 858130"/>
                <a:gd name="connsiteX3" fmla="*/ 856798 w 941204"/>
                <a:gd name="connsiteY3" fmla="*/ 436099 h 858130"/>
                <a:gd name="connsiteX4" fmla="*/ 913069 w 941204"/>
                <a:gd name="connsiteY4" fmla="*/ 379828 h 858130"/>
                <a:gd name="connsiteX5" fmla="*/ 941204 w 941204"/>
                <a:gd name="connsiteY5" fmla="*/ 351692 h 858130"/>
                <a:gd name="connsiteX6" fmla="*/ 927137 w 941204"/>
                <a:gd name="connsiteY6" fmla="*/ 309489 h 858130"/>
                <a:gd name="connsiteX7" fmla="*/ 913069 w 941204"/>
                <a:gd name="connsiteY7" fmla="*/ 253219 h 858130"/>
                <a:gd name="connsiteX8" fmla="*/ 884933 w 941204"/>
                <a:gd name="connsiteY8" fmla="*/ 225083 h 858130"/>
                <a:gd name="connsiteX9" fmla="*/ 814595 w 941204"/>
                <a:gd name="connsiteY9" fmla="*/ 126609 h 858130"/>
                <a:gd name="connsiteX10" fmla="*/ 786460 w 941204"/>
                <a:gd name="connsiteY10" fmla="*/ 84406 h 858130"/>
                <a:gd name="connsiteX11" fmla="*/ 702053 w 941204"/>
                <a:gd name="connsiteY11" fmla="*/ 56271 h 858130"/>
                <a:gd name="connsiteX12" fmla="*/ 659850 w 941204"/>
                <a:gd name="connsiteY12" fmla="*/ 42203 h 858130"/>
                <a:gd name="connsiteX13" fmla="*/ 617647 w 941204"/>
                <a:gd name="connsiteY13" fmla="*/ 28135 h 858130"/>
                <a:gd name="connsiteX14" fmla="*/ 519173 w 941204"/>
                <a:gd name="connsiteY14" fmla="*/ 0 h 858130"/>
                <a:gd name="connsiteX15" fmla="*/ 448835 w 941204"/>
                <a:gd name="connsiteY15" fmla="*/ 14068 h 858130"/>
                <a:gd name="connsiteX16" fmla="*/ 392564 w 941204"/>
                <a:gd name="connsiteY16" fmla="*/ 28135 h 858130"/>
                <a:gd name="connsiteX17" fmla="*/ 294090 w 941204"/>
                <a:gd name="connsiteY17" fmla="*/ 42203 h 858130"/>
                <a:gd name="connsiteX18" fmla="*/ 265955 w 941204"/>
                <a:gd name="connsiteY18" fmla="*/ 70339 h 858130"/>
                <a:gd name="connsiteX19" fmla="*/ 223752 w 941204"/>
                <a:gd name="connsiteY19" fmla="*/ 98474 h 858130"/>
                <a:gd name="connsiteX20" fmla="*/ 195617 w 941204"/>
                <a:gd name="connsiteY20" fmla="*/ 140677 h 858130"/>
                <a:gd name="connsiteX21" fmla="*/ 139346 w 941204"/>
                <a:gd name="connsiteY21" fmla="*/ 196948 h 858130"/>
                <a:gd name="connsiteX22" fmla="*/ 40872 w 941204"/>
                <a:gd name="connsiteY22" fmla="*/ 309489 h 858130"/>
                <a:gd name="connsiteX23" fmla="*/ 40872 w 941204"/>
                <a:gd name="connsiteY23" fmla="*/ 618979 h 858130"/>
                <a:gd name="connsiteX24" fmla="*/ 83075 w 941204"/>
                <a:gd name="connsiteY24" fmla="*/ 703385 h 858130"/>
                <a:gd name="connsiteX25" fmla="*/ 125278 w 941204"/>
                <a:gd name="connsiteY25" fmla="*/ 731520 h 858130"/>
                <a:gd name="connsiteX26" fmla="*/ 153413 w 941204"/>
                <a:gd name="connsiteY26" fmla="*/ 773723 h 858130"/>
                <a:gd name="connsiteX27" fmla="*/ 223752 w 941204"/>
                <a:gd name="connsiteY27" fmla="*/ 829994 h 858130"/>
                <a:gd name="connsiteX28" fmla="*/ 308158 w 941204"/>
                <a:gd name="connsiteY28" fmla="*/ 858129 h 858130"/>
                <a:gd name="connsiteX29" fmla="*/ 617647 w 941204"/>
                <a:gd name="connsiteY29" fmla="*/ 844062 h 858130"/>
                <a:gd name="connsiteX30" fmla="*/ 687986 w 941204"/>
                <a:gd name="connsiteY30" fmla="*/ 801859 h 858130"/>
                <a:gd name="connsiteX31" fmla="*/ 772392 w 941204"/>
                <a:gd name="connsiteY31" fmla="*/ 773723 h 858130"/>
                <a:gd name="connsiteX32" fmla="*/ 814595 w 941204"/>
                <a:gd name="connsiteY32" fmla="*/ 759655 h 858130"/>
                <a:gd name="connsiteX33" fmla="*/ 856798 w 941204"/>
                <a:gd name="connsiteY33" fmla="*/ 731520 h 858130"/>
                <a:gd name="connsiteX34" fmla="*/ 884933 w 941204"/>
                <a:gd name="connsiteY34" fmla="*/ 689317 h 858130"/>
                <a:gd name="connsiteX35" fmla="*/ 899001 w 941204"/>
                <a:gd name="connsiteY35" fmla="*/ 647114 h 858130"/>
                <a:gd name="connsiteX36" fmla="*/ 752963 w 941204"/>
                <a:gd name="connsiteY36" fmla="*/ 686503 h 858130"/>
                <a:gd name="connsiteX37" fmla="*/ 716121 w 941204"/>
                <a:gd name="connsiteY37" fmla="*/ 717452 h 858130"/>
                <a:gd name="connsiteX38" fmla="*/ 673918 w 941204"/>
                <a:gd name="connsiteY38" fmla="*/ 731520 h 858130"/>
                <a:gd name="connsiteX39" fmla="*/ 470602 w 941204"/>
                <a:gd name="connsiteY39" fmla="*/ 772315 h 858130"/>
                <a:gd name="connsiteX40" fmla="*/ 448835 w 941204"/>
                <a:gd name="connsiteY40" fmla="*/ 731520 h 858130"/>
                <a:gd name="connsiteX41" fmla="*/ 406632 w 941204"/>
                <a:gd name="connsiteY41" fmla="*/ 717452 h 858130"/>
                <a:gd name="connsiteX42" fmla="*/ 336293 w 941204"/>
                <a:gd name="connsiteY42" fmla="*/ 661182 h 858130"/>
                <a:gd name="connsiteX43" fmla="*/ 280023 w 941204"/>
                <a:gd name="connsiteY43" fmla="*/ 590843 h 858130"/>
                <a:gd name="connsiteX44" fmla="*/ 251887 w 941204"/>
                <a:gd name="connsiteY44" fmla="*/ 506437 h 858130"/>
                <a:gd name="connsiteX45" fmla="*/ 280023 w 941204"/>
                <a:gd name="connsiteY45" fmla="*/ 379828 h 858130"/>
                <a:gd name="connsiteX46" fmla="*/ 308158 w 941204"/>
                <a:gd name="connsiteY46" fmla="*/ 351692 h 858130"/>
                <a:gd name="connsiteX47" fmla="*/ 364429 w 941204"/>
                <a:gd name="connsiteY47" fmla="*/ 281354 h 858130"/>
                <a:gd name="connsiteX48" fmla="*/ 491038 w 941204"/>
                <a:gd name="connsiteY48" fmla="*/ 253219 h 858130"/>
                <a:gd name="connsiteX49" fmla="*/ 645783 w 941204"/>
                <a:gd name="connsiteY49" fmla="*/ 323557 h 858130"/>
                <a:gd name="connsiteX50" fmla="*/ 716121 w 941204"/>
                <a:gd name="connsiteY50" fmla="*/ 407963 h 858130"/>
                <a:gd name="connsiteX51" fmla="*/ 645783 w 941204"/>
                <a:gd name="connsiteY51" fmla="*/ 337625 h 858130"/>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716121 w 941204"/>
                <a:gd name="connsiteY37" fmla="*/ 717452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3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899001 w 941204"/>
                <a:gd name="connsiteY35" fmla="*/ 647114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752963 w 941204"/>
                <a:gd name="connsiteY36" fmla="*/ 686504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884933 w 941204"/>
                <a:gd name="connsiteY34" fmla="*/ 689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72392 w 941204"/>
                <a:gd name="connsiteY31" fmla="*/ 773723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814595 w 941204"/>
                <a:gd name="connsiteY32" fmla="*/ 759655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856798 w 941204"/>
                <a:gd name="connsiteY33" fmla="*/ 731520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 name="connsiteX0" fmla="*/ 659850 w 941204"/>
                <a:gd name="connsiteY0" fmla="*/ 407963 h 858129"/>
                <a:gd name="connsiteX1" fmla="*/ 659850 w 941204"/>
                <a:gd name="connsiteY1" fmla="*/ 407963 h 858129"/>
                <a:gd name="connsiteX2" fmla="*/ 772392 w 941204"/>
                <a:gd name="connsiteY2" fmla="*/ 464234 h 858129"/>
                <a:gd name="connsiteX3" fmla="*/ 856798 w 941204"/>
                <a:gd name="connsiteY3" fmla="*/ 436099 h 858129"/>
                <a:gd name="connsiteX4" fmla="*/ 913069 w 941204"/>
                <a:gd name="connsiteY4" fmla="*/ 379828 h 858129"/>
                <a:gd name="connsiteX5" fmla="*/ 941204 w 941204"/>
                <a:gd name="connsiteY5" fmla="*/ 351692 h 858129"/>
                <a:gd name="connsiteX6" fmla="*/ 927137 w 941204"/>
                <a:gd name="connsiteY6" fmla="*/ 309489 h 858129"/>
                <a:gd name="connsiteX7" fmla="*/ 913069 w 941204"/>
                <a:gd name="connsiteY7" fmla="*/ 253219 h 858129"/>
                <a:gd name="connsiteX8" fmla="*/ 884933 w 941204"/>
                <a:gd name="connsiteY8" fmla="*/ 225083 h 858129"/>
                <a:gd name="connsiteX9" fmla="*/ 814595 w 941204"/>
                <a:gd name="connsiteY9" fmla="*/ 126609 h 858129"/>
                <a:gd name="connsiteX10" fmla="*/ 786460 w 941204"/>
                <a:gd name="connsiteY10" fmla="*/ 84406 h 858129"/>
                <a:gd name="connsiteX11" fmla="*/ 702053 w 941204"/>
                <a:gd name="connsiteY11" fmla="*/ 56271 h 858129"/>
                <a:gd name="connsiteX12" fmla="*/ 659850 w 941204"/>
                <a:gd name="connsiteY12" fmla="*/ 42203 h 858129"/>
                <a:gd name="connsiteX13" fmla="*/ 617647 w 941204"/>
                <a:gd name="connsiteY13" fmla="*/ 28135 h 858129"/>
                <a:gd name="connsiteX14" fmla="*/ 519173 w 941204"/>
                <a:gd name="connsiteY14" fmla="*/ 0 h 858129"/>
                <a:gd name="connsiteX15" fmla="*/ 448835 w 941204"/>
                <a:gd name="connsiteY15" fmla="*/ 14068 h 858129"/>
                <a:gd name="connsiteX16" fmla="*/ 392564 w 941204"/>
                <a:gd name="connsiteY16" fmla="*/ 28135 h 858129"/>
                <a:gd name="connsiteX17" fmla="*/ 294090 w 941204"/>
                <a:gd name="connsiteY17" fmla="*/ 42203 h 858129"/>
                <a:gd name="connsiteX18" fmla="*/ 265955 w 941204"/>
                <a:gd name="connsiteY18" fmla="*/ 70339 h 858129"/>
                <a:gd name="connsiteX19" fmla="*/ 223752 w 941204"/>
                <a:gd name="connsiteY19" fmla="*/ 98474 h 858129"/>
                <a:gd name="connsiteX20" fmla="*/ 195617 w 941204"/>
                <a:gd name="connsiteY20" fmla="*/ 140677 h 858129"/>
                <a:gd name="connsiteX21" fmla="*/ 139346 w 941204"/>
                <a:gd name="connsiteY21" fmla="*/ 196948 h 858129"/>
                <a:gd name="connsiteX22" fmla="*/ 40872 w 941204"/>
                <a:gd name="connsiteY22" fmla="*/ 309489 h 858129"/>
                <a:gd name="connsiteX23" fmla="*/ 40872 w 941204"/>
                <a:gd name="connsiteY23" fmla="*/ 618979 h 858129"/>
                <a:gd name="connsiteX24" fmla="*/ 83075 w 941204"/>
                <a:gd name="connsiteY24" fmla="*/ 703385 h 858129"/>
                <a:gd name="connsiteX25" fmla="*/ 125278 w 941204"/>
                <a:gd name="connsiteY25" fmla="*/ 731520 h 858129"/>
                <a:gd name="connsiteX26" fmla="*/ 153413 w 941204"/>
                <a:gd name="connsiteY26" fmla="*/ 773723 h 858129"/>
                <a:gd name="connsiteX27" fmla="*/ 223752 w 941204"/>
                <a:gd name="connsiteY27" fmla="*/ 829994 h 858129"/>
                <a:gd name="connsiteX28" fmla="*/ 308158 w 941204"/>
                <a:gd name="connsiteY28" fmla="*/ 858129 h 858129"/>
                <a:gd name="connsiteX29" fmla="*/ 617647 w 941204"/>
                <a:gd name="connsiteY29" fmla="*/ 844062 h 858129"/>
                <a:gd name="connsiteX30" fmla="*/ 687986 w 941204"/>
                <a:gd name="connsiteY30" fmla="*/ 801859 h 858129"/>
                <a:gd name="connsiteX31" fmla="*/ 752963 w 941204"/>
                <a:gd name="connsiteY31" fmla="*/ 772317 h 858129"/>
                <a:gd name="connsiteX32" fmla="*/ 658843 w 941204"/>
                <a:gd name="connsiteY32" fmla="*/ 772317 h 858129"/>
                <a:gd name="connsiteX33" fmla="*/ 752963 w 941204"/>
                <a:gd name="connsiteY33" fmla="*/ 772317 h 858129"/>
                <a:gd name="connsiteX34" fmla="*/ 752963 w 941204"/>
                <a:gd name="connsiteY34" fmla="*/ 772317 h 858129"/>
                <a:gd name="connsiteX35" fmla="*/ 658843 w 941204"/>
                <a:gd name="connsiteY35" fmla="*/ 772317 h 858129"/>
                <a:gd name="connsiteX36" fmla="*/ 658843 w 941204"/>
                <a:gd name="connsiteY36" fmla="*/ 772317 h 858129"/>
                <a:gd name="connsiteX37" fmla="*/ 564722 w 941204"/>
                <a:gd name="connsiteY37" fmla="*/ 772317 h 858129"/>
                <a:gd name="connsiteX38" fmla="*/ 564722 w 941204"/>
                <a:gd name="connsiteY38" fmla="*/ 772316 h 858129"/>
                <a:gd name="connsiteX39" fmla="*/ 470602 w 941204"/>
                <a:gd name="connsiteY39" fmla="*/ 772315 h 858129"/>
                <a:gd name="connsiteX40" fmla="*/ 448835 w 941204"/>
                <a:gd name="connsiteY40" fmla="*/ 731520 h 858129"/>
                <a:gd name="connsiteX41" fmla="*/ 406632 w 941204"/>
                <a:gd name="connsiteY41" fmla="*/ 717452 h 858129"/>
                <a:gd name="connsiteX42" fmla="*/ 336293 w 941204"/>
                <a:gd name="connsiteY42" fmla="*/ 661182 h 858129"/>
                <a:gd name="connsiteX43" fmla="*/ 280023 w 941204"/>
                <a:gd name="connsiteY43" fmla="*/ 590843 h 858129"/>
                <a:gd name="connsiteX44" fmla="*/ 251887 w 941204"/>
                <a:gd name="connsiteY44" fmla="*/ 506437 h 858129"/>
                <a:gd name="connsiteX45" fmla="*/ 280023 w 941204"/>
                <a:gd name="connsiteY45" fmla="*/ 379828 h 858129"/>
                <a:gd name="connsiteX46" fmla="*/ 308158 w 941204"/>
                <a:gd name="connsiteY46" fmla="*/ 351692 h 858129"/>
                <a:gd name="connsiteX47" fmla="*/ 364429 w 941204"/>
                <a:gd name="connsiteY47" fmla="*/ 281354 h 858129"/>
                <a:gd name="connsiteX48" fmla="*/ 491038 w 941204"/>
                <a:gd name="connsiteY48" fmla="*/ 253219 h 858129"/>
                <a:gd name="connsiteX49" fmla="*/ 645783 w 941204"/>
                <a:gd name="connsiteY49" fmla="*/ 323557 h 858129"/>
                <a:gd name="connsiteX50" fmla="*/ 716121 w 941204"/>
                <a:gd name="connsiteY50" fmla="*/ 407963 h 858129"/>
                <a:gd name="connsiteX51" fmla="*/ 645783 w 941204"/>
                <a:gd name="connsiteY51" fmla="*/ 337625 h 85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41204" h="858129">
                  <a:moveTo>
                    <a:pt x="659850" y="407963"/>
                  </a:moveTo>
                  <a:lnTo>
                    <a:pt x="659850" y="407963"/>
                  </a:lnTo>
                  <a:cubicBezTo>
                    <a:pt x="697364" y="426720"/>
                    <a:pt x="730872" y="458302"/>
                    <a:pt x="772392" y="464234"/>
                  </a:cubicBezTo>
                  <a:cubicBezTo>
                    <a:pt x="801751" y="468428"/>
                    <a:pt x="856798" y="436099"/>
                    <a:pt x="856798" y="436099"/>
                  </a:cubicBezTo>
                  <a:lnTo>
                    <a:pt x="913069" y="379828"/>
                  </a:lnTo>
                  <a:lnTo>
                    <a:pt x="941204" y="351692"/>
                  </a:lnTo>
                  <a:cubicBezTo>
                    <a:pt x="936515" y="337624"/>
                    <a:pt x="931211" y="323747"/>
                    <a:pt x="927137" y="309489"/>
                  </a:cubicBezTo>
                  <a:cubicBezTo>
                    <a:pt x="921826" y="290899"/>
                    <a:pt x="921716" y="270512"/>
                    <a:pt x="913069" y="253219"/>
                  </a:cubicBezTo>
                  <a:cubicBezTo>
                    <a:pt x="907137" y="241356"/>
                    <a:pt x="894312" y="234462"/>
                    <a:pt x="884933" y="225083"/>
                  </a:cubicBezTo>
                  <a:cubicBezTo>
                    <a:pt x="852109" y="126609"/>
                    <a:pt x="884933" y="150056"/>
                    <a:pt x="814595" y="126609"/>
                  </a:cubicBezTo>
                  <a:cubicBezTo>
                    <a:pt x="805217" y="112541"/>
                    <a:pt x="800797" y="93367"/>
                    <a:pt x="786460" y="84406"/>
                  </a:cubicBezTo>
                  <a:cubicBezTo>
                    <a:pt x="761310" y="68688"/>
                    <a:pt x="730189" y="65649"/>
                    <a:pt x="702053" y="56271"/>
                  </a:cubicBezTo>
                  <a:lnTo>
                    <a:pt x="659850" y="42203"/>
                  </a:lnTo>
                  <a:cubicBezTo>
                    <a:pt x="645782" y="37514"/>
                    <a:pt x="632033" y="31731"/>
                    <a:pt x="617647" y="28135"/>
                  </a:cubicBezTo>
                  <a:cubicBezTo>
                    <a:pt x="546991" y="10472"/>
                    <a:pt x="579719" y="20182"/>
                    <a:pt x="519173" y="0"/>
                  </a:cubicBezTo>
                  <a:cubicBezTo>
                    <a:pt x="495727" y="4689"/>
                    <a:pt x="472176" y="8881"/>
                    <a:pt x="448835" y="14068"/>
                  </a:cubicBezTo>
                  <a:cubicBezTo>
                    <a:pt x="429961" y="18262"/>
                    <a:pt x="411586" y="24676"/>
                    <a:pt x="392564" y="28135"/>
                  </a:cubicBezTo>
                  <a:cubicBezTo>
                    <a:pt x="359941" y="34066"/>
                    <a:pt x="326915" y="37514"/>
                    <a:pt x="294090" y="42203"/>
                  </a:cubicBezTo>
                  <a:cubicBezTo>
                    <a:pt x="284712" y="51582"/>
                    <a:pt x="276312" y="62053"/>
                    <a:pt x="265955" y="70339"/>
                  </a:cubicBezTo>
                  <a:cubicBezTo>
                    <a:pt x="252753" y="80901"/>
                    <a:pt x="235707" y="86519"/>
                    <a:pt x="223752" y="98474"/>
                  </a:cubicBezTo>
                  <a:cubicBezTo>
                    <a:pt x="211797" y="110429"/>
                    <a:pt x="206620" y="127840"/>
                    <a:pt x="195617" y="140677"/>
                  </a:cubicBezTo>
                  <a:cubicBezTo>
                    <a:pt x="178354" y="160817"/>
                    <a:pt x="154060" y="174877"/>
                    <a:pt x="139346" y="196948"/>
                  </a:cubicBezTo>
                  <a:cubicBezTo>
                    <a:pt x="73697" y="295422"/>
                    <a:pt x="111210" y="262597"/>
                    <a:pt x="40872" y="309489"/>
                  </a:cubicBezTo>
                  <a:cubicBezTo>
                    <a:pt x="0" y="432102"/>
                    <a:pt x="17540" y="362336"/>
                    <a:pt x="40872" y="618979"/>
                  </a:cubicBezTo>
                  <a:cubicBezTo>
                    <a:pt x="43160" y="644149"/>
                    <a:pt x="66242" y="686552"/>
                    <a:pt x="83075" y="703385"/>
                  </a:cubicBezTo>
                  <a:cubicBezTo>
                    <a:pt x="95030" y="715340"/>
                    <a:pt x="111210" y="722142"/>
                    <a:pt x="125278" y="731520"/>
                  </a:cubicBezTo>
                  <a:cubicBezTo>
                    <a:pt x="134656" y="745588"/>
                    <a:pt x="142851" y="760521"/>
                    <a:pt x="153413" y="773723"/>
                  </a:cubicBezTo>
                  <a:cubicBezTo>
                    <a:pt x="169541" y="793883"/>
                    <a:pt x="201060" y="819909"/>
                    <a:pt x="223752" y="829994"/>
                  </a:cubicBezTo>
                  <a:cubicBezTo>
                    <a:pt x="250853" y="842039"/>
                    <a:pt x="308158" y="858129"/>
                    <a:pt x="308158" y="858129"/>
                  </a:cubicBezTo>
                  <a:cubicBezTo>
                    <a:pt x="411321" y="853440"/>
                    <a:pt x="514706" y="852297"/>
                    <a:pt x="617647" y="844062"/>
                  </a:cubicBezTo>
                  <a:cubicBezTo>
                    <a:pt x="690787" y="838211"/>
                    <a:pt x="632947" y="829378"/>
                    <a:pt x="687986" y="801859"/>
                  </a:cubicBezTo>
                  <a:cubicBezTo>
                    <a:pt x="714512" y="788596"/>
                    <a:pt x="724828" y="781696"/>
                    <a:pt x="752963" y="772317"/>
                  </a:cubicBezTo>
                  <a:cubicBezTo>
                    <a:pt x="767031" y="767628"/>
                    <a:pt x="646505" y="780542"/>
                    <a:pt x="658843" y="772317"/>
                  </a:cubicBezTo>
                  <a:lnTo>
                    <a:pt x="752963" y="772317"/>
                  </a:lnTo>
                  <a:lnTo>
                    <a:pt x="752963" y="772317"/>
                  </a:lnTo>
                  <a:cubicBezTo>
                    <a:pt x="759595" y="759054"/>
                    <a:pt x="671181" y="780542"/>
                    <a:pt x="658843" y="772317"/>
                  </a:cubicBezTo>
                  <a:lnTo>
                    <a:pt x="658843" y="772317"/>
                  </a:lnTo>
                  <a:cubicBezTo>
                    <a:pt x="591963" y="816903"/>
                    <a:pt x="665169" y="738835"/>
                    <a:pt x="564722" y="772317"/>
                  </a:cubicBezTo>
                  <a:cubicBezTo>
                    <a:pt x="550654" y="777006"/>
                    <a:pt x="608583" y="781945"/>
                    <a:pt x="564722" y="772316"/>
                  </a:cubicBezTo>
                  <a:cubicBezTo>
                    <a:pt x="523802" y="781460"/>
                    <a:pt x="538374" y="758717"/>
                    <a:pt x="470602" y="772315"/>
                  </a:cubicBezTo>
                  <a:cubicBezTo>
                    <a:pt x="409642" y="767626"/>
                    <a:pt x="509503" y="739104"/>
                    <a:pt x="448835" y="731520"/>
                  </a:cubicBezTo>
                  <a:cubicBezTo>
                    <a:pt x="434121" y="729681"/>
                    <a:pt x="418211" y="726715"/>
                    <a:pt x="406632" y="717452"/>
                  </a:cubicBezTo>
                  <a:cubicBezTo>
                    <a:pt x="315734" y="644733"/>
                    <a:pt x="442370" y="696539"/>
                    <a:pt x="336293" y="661182"/>
                  </a:cubicBezTo>
                  <a:cubicBezTo>
                    <a:pt x="312909" y="637797"/>
                    <a:pt x="294220" y="622786"/>
                    <a:pt x="280023" y="590843"/>
                  </a:cubicBezTo>
                  <a:cubicBezTo>
                    <a:pt x="267978" y="563742"/>
                    <a:pt x="251887" y="506437"/>
                    <a:pt x="251887" y="506437"/>
                  </a:cubicBezTo>
                  <a:cubicBezTo>
                    <a:pt x="254728" y="489389"/>
                    <a:pt x="264039" y="406469"/>
                    <a:pt x="280023" y="379828"/>
                  </a:cubicBezTo>
                  <a:cubicBezTo>
                    <a:pt x="286847" y="368455"/>
                    <a:pt x="299873" y="362049"/>
                    <a:pt x="308158" y="351692"/>
                  </a:cubicBezTo>
                  <a:cubicBezTo>
                    <a:pt x="321412" y="335124"/>
                    <a:pt x="341782" y="292677"/>
                    <a:pt x="364429" y="281354"/>
                  </a:cubicBezTo>
                  <a:cubicBezTo>
                    <a:pt x="377677" y="274730"/>
                    <a:pt x="483633" y="254700"/>
                    <a:pt x="491038" y="253219"/>
                  </a:cubicBezTo>
                  <a:cubicBezTo>
                    <a:pt x="579059" y="265793"/>
                    <a:pt x="595436" y="248035"/>
                    <a:pt x="645783" y="323557"/>
                  </a:cubicBezTo>
                  <a:cubicBezTo>
                    <a:pt x="704654" y="411865"/>
                    <a:pt x="668239" y="407963"/>
                    <a:pt x="716121" y="407963"/>
                  </a:cubicBezTo>
                  <a:lnTo>
                    <a:pt x="645783" y="337625"/>
                  </a:lnTo>
                </a:path>
              </a:pathLst>
            </a:custGeom>
            <a:solidFill>
              <a:schemeClr val="bg2">
                <a:lumMod val="75000"/>
              </a:schemeClr>
            </a:solidFill>
            <a:ln>
              <a:solidFill>
                <a:schemeClr val="bg2">
                  <a:lumMod val="2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a:p>
          </p:txBody>
        </p:sp>
      </p:grpSp>
      <p:sp>
        <p:nvSpPr>
          <p:cNvPr id="166" name="TextBox 165"/>
          <p:cNvSpPr txBox="1"/>
          <p:nvPr/>
        </p:nvSpPr>
        <p:spPr>
          <a:xfrm>
            <a:off x="461253" y="612994"/>
            <a:ext cx="498855" cy="769441"/>
          </a:xfrm>
          <a:prstGeom prst="rect">
            <a:avLst/>
          </a:prstGeom>
          <a:noFill/>
        </p:spPr>
        <p:txBody>
          <a:bodyPr wrap="none" rtlCol="0">
            <a:spAutoFit/>
          </a:bodyPr>
          <a:lstStyle/>
          <a:p>
            <a:r>
              <a:rPr lang="en-US" sz="4400" dirty="0" smtClean="0"/>
              <a:t>1</a:t>
            </a:r>
            <a:endParaRPr lang="en-US" sz="4400" dirty="0"/>
          </a:p>
        </p:txBody>
      </p:sp>
      <p:sp>
        <p:nvSpPr>
          <p:cNvPr id="167" name="TextBox 166"/>
          <p:cNvSpPr txBox="1"/>
          <p:nvPr/>
        </p:nvSpPr>
        <p:spPr>
          <a:xfrm>
            <a:off x="3223891" y="658262"/>
            <a:ext cx="498855" cy="769441"/>
          </a:xfrm>
          <a:prstGeom prst="rect">
            <a:avLst/>
          </a:prstGeom>
          <a:noFill/>
        </p:spPr>
        <p:txBody>
          <a:bodyPr wrap="none" rtlCol="0">
            <a:spAutoFit/>
          </a:bodyPr>
          <a:lstStyle/>
          <a:p>
            <a:r>
              <a:rPr lang="en-US" sz="4400" dirty="0" smtClean="0"/>
              <a:t>2</a:t>
            </a:r>
            <a:endParaRPr lang="en-US" sz="4400" dirty="0"/>
          </a:p>
        </p:txBody>
      </p:sp>
      <p:sp>
        <p:nvSpPr>
          <p:cNvPr id="168" name="TextBox 167"/>
          <p:cNvSpPr txBox="1"/>
          <p:nvPr/>
        </p:nvSpPr>
        <p:spPr>
          <a:xfrm>
            <a:off x="6308484" y="647402"/>
            <a:ext cx="498855" cy="769441"/>
          </a:xfrm>
          <a:prstGeom prst="rect">
            <a:avLst/>
          </a:prstGeom>
          <a:noFill/>
        </p:spPr>
        <p:txBody>
          <a:bodyPr wrap="none" rtlCol="0">
            <a:spAutoFit/>
          </a:bodyPr>
          <a:lstStyle/>
          <a:p>
            <a:r>
              <a:rPr lang="en-US" sz="4400" dirty="0" smtClean="0"/>
              <a:t>3</a:t>
            </a:r>
            <a:endParaRPr lang="en-US" sz="4400" dirty="0"/>
          </a:p>
        </p:txBody>
      </p:sp>
      <p:sp>
        <p:nvSpPr>
          <p:cNvPr id="3" name="Slide Number Placeholder 2"/>
          <p:cNvSpPr>
            <a:spLocks noGrp="1"/>
          </p:cNvSpPr>
          <p:nvPr>
            <p:ph type="sldNum" sz="quarter" idx="12"/>
          </p:nvPr>
        </p:nvSpPr>
        <p:spPr/>
        <p:txBody>
          <a:bodyPr/>
          <a:lstStyle/>
          <a:p>
            <a:fld id="{6A43A98C-20C4-454F-A07F-9D2A04389D0C}" type="slidenum">
              <a:rPr lang="en-US" smtClean="0"/>
              <a:pPr/>
              <a:t>14</a:t>
            </a:fld>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3106120" y="213360"/>
            <a:ext cx="2854868" cy="584776"/>
          </a:xfrm>
          <a:prstGeom prst="rect">
            <a:avLst/>
          </a:prstGeom>
          <a:noFill/>
        </p:spPr>
        <p:txBody>
          <a:bodyPr wrap="none" rtlCol="0">
            <a:spAutoFit/>
          </a:bodyPr>
          <a:lstStyle/>
          <a:p>
            <a:r>
              <a:rPr lang="en-US" sz="3200" u="sng" dirty="0" smtClean="0"/>
              <a:t>Arrows Diagram</a:t>
            </a:r>
            <a:endParaRPr lang="en-US" sz="3200" u="sng" dirty="0"/>
          </a:p>
        </p:txBody>
      </p:sp>
      <p:sp>
        <p:nvSpPr>
          <p:cNvPr id="5" name="TextBox 4"/>
          <p:cNvSpPr txBox="1"/>
          <p:nvPr/>
        </p:nvSpPr>
        <p:spPr>
          <a:xfrm>
            <a:off x="365760" y="983089"/>
            <a:ext cx="8396318" cy="5524589"/>
          </a:xfrm>
          <a:prstGeom prst="rect">
            <a:avLst/>
          </a:prstGeom>
          <a:noFill/>
        </p:spPr>
        <p:txBody>
          <a:bodyPr wrap="none" rtlCol="0">
            <a:spAutoFit/>
          </a:bodyPr>
          <a:lstStyle/>
          <a:p>
            <a:pPr marL="457200" indent="-457200"/>
            <a:r>
              <a:rPr lang="en-US" sz="2500" dirty="0" smtClean="0"/>
              <a:t>15.</a:t>
            </a:r>
            <a:r>
              <a:rPr lang="en-US" sz="2500" dirty="0"/>
              <a:t> </a:t>
            </a:r>
            <a:r>
              <a:rPr lang="en-US" sz="2500" dirty="0" smtClean="0"/>
              <a:t>Complete the arrows diagram for the 5 pieces of </a:t>
            </a:r>
          </a:p>
          <a:p>
            <a:pPr marL="457200" indent="-457200"/>
            <a:r>
              <a:rPr lang="en-US" sz="2500" dirty="0"/>
              <a:t>	</a:t>
            </a:r>
            <a:r>
              <a:rPr lang="en-US" sz="2500" dirty="0" smtClean="0"/>
              <a:t>evidence and the 3 models (B, C, and D) in your groups.  </a:t>
            </a:r>
          </a:p>
          <a:p>
            <a:pPr marL="457200" indent="-457200"/>
            <a:endParaRPr lang="en-US" sz="2500" dirty="0" smtClean="0"/>
          </a:p>
          <a:p>
            <a:pPr marL="457200" indent="-457200"/>
            <a:r>
              <a:rPr lang="en-US" sz="2500" dirty="0" smtClean="0"/>
              <a:t>	* Before you begin, what questions should you</a:t>
            </a:r>
          </a:p>
          <a:p>
            <a:pPr marL="457200" indent="-457200"/>
            <a:r>
              <a:rPr lang="en-US" sz="2500" dirty="0" smtClean="0"/>
              <a:t>	    be asking each other as you think about the </a:t>
            </a:r>
          </a:p>
          <a:p>
            <a:pPr marL="457200" indent="-457200"/>
            <a:r>
              <a:rPr lang="en-US" sz="2500" dirty="0" smtClean="0"/>
              <a:t>	    arrows and the evidence ratings?    (Be sure to ask each</a:t>
            </a:r>
          </a:p>
          <a:p>
            <a:pPr marL="457200" indent="-457200"/>
            <a:r>
              <a:rPr lang="en-US" sz="2500" dirty="0" smtClean="0"/>
              <a:t>           other these questions.)</a:t>
            </a:r>
          </a:p>
          <a:p>
            <a:pPr marL="457200" indent="-457200"/>
            <a:endParaRPr lang="en-US" sz="2500" dirty="0" smtClean="0"/>
          </a:p>
          <a:p>
            <a:pPr marL="457200" indent="-457200"/>
            <a:r>
              <a:rPr lang="en-US" sz="2500" dirty="0" smtClean="0"/>
              <a:t>	* Discuss each evidence and which rating and which arrows</a:t>
            </a:r>
          </a:p>
          <a:p>
            <a:pPr marL="457200" indent="-457200"/>
            <a:r>
              <a:rPr lang="en-US" sz="2500" dirty="0" smtClean="0"/>
              <a:t>	    are best.  Ask each other questions; give lots of reasons;</a:t>
            </a:r>
          </a:p>
          <a:p>
            <a:pPr marL="457200" indent="-457200"/>
            <a:r>
              <a:rPr lang="en-US" sz="2500" dirty="0" smtClean="0"/>
              <a:t>	    listen to and think about each person’s ideas.  </a:t>
            </a:r>
          </a:p>
          <a:p>
            <a:pPr marL="457200" indent="-457200"/>
            <a:endParaRPr lang="en-US" sz="2500" dirty="0" smtClean="0"/>
          </a:p>
          <a:p>
            <a:pPr marL="457200" indent="-457200"/>
            <a:r>
              <a:rPr lang="en-US" sz="2500" dirty="0" smtClean="0"/>
              <a:t>	* After </a:t>
            </a:r>
            <a:r>
              <a:rPr lang="en-US" sz="2500" dirty="0"/>
              <a:t>discussing each evidence, </a:t>
            </a:r>
            <a:r>
              <a:rPr lang="en-US" sz="2500" dirty="0" smtClean="0"/>
              <a:t>individually</a:t>
            </a:r>
          </a:p>
          <a:p>
            <a:pPr marL="457200" indent="-457200"/>
            <a:r>
              <a:rPr lang="en-US" sz="2500" dirty="0"/>
              <a:t> </a:t>
            </a:r>
            <a:r>
              <a:rPr lang="en-US" sz="2500" dirty="0" smtClean="0"/>
              <a:t>        write </a:t>
            </a:r>
            <a:r>
              <a:rPr lang="en-US" sz="2500" dirty="0"/>
              <a:t>your rating and arrows on the diagram.</a:t>
            </a:r>
            <a:r>
              <a:rPr lang="en-US" sz="2800" dirty="0"/>
              <a:t> </a:t>
            </a:r>
            <a:r>
              <a:rPr lang="en-US" sz="2500" dirty="0" smtClean="0"/>
              <a:t>   	</a:t>
            </a:r>
            <a:endParaRPr lang="en-US" sz="2500" dirty="0"/>
          </a:p>
        </p:txBody>
      </p:sp>
      <p:sp>
        <p:nvSpPr>
          <p:cNvPr id="3" name="Slide Number Placeholder 2"/>
          <p:cNvSpPr>
            <a:spLocks noGrp="1"/>
          </p:cNvSpPr>
          <p:nvPr>
            <p:ph type="sldNum" sz="quarter" idx="12"/>
          </p:nvPr>
        </p:nvSpPr>
        <p:spPr/>
        <p:txBody>
          <a:bodyPr/>
          <a:lstStyle/>
          <a:p>
            <a:fld id="{6A43A98C-20C4-454F-A07F-9D2A04389D0C}" type="slidenum">
              <a:rPr lang="en-US" smtClean="0"/>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2537160" y="213360"/>
            <a:ext cx="4087978" cy="584776"/>
          </a:xfrm>
          <a:prstGeom prst="rect">
            <a:avLst/>
          </a:prstGeom>
          <a:noFill/>
        </p:spPr>
        <p:txBody>
          <a:bodyPr wrap="none" rtlCol="0">
            <a:spAutoFit/>
          </a:bodyPr>
          <a:lstStyle/>
          <a:p>
            <a:r>
              <a:rPr lang="en-US" sz="3200" u="sng" dirty="0" smtClean="0"/>
              <a:t>Which Model is Better?</a:t>
            </a:r>
            <a:endParaRPr lang="en-US" sz="3200" u="sng" dirty="0"/>
          </a:p>
        </p:txBody>
      </p:sp>
      <p:sp>
        <p:nvSpPr>
          <p:cNvPr id="5" name="TextBox 4"/>
          <p:cNvSpPr txBox="1"/>
          <p:nvPr/>
        </p:nvSpPr>
        <p:spPr>
          <a:xfrm>
            <a:off x="365760" y="983089"/>
            <a:ext cx="8657370" cy="5863144"/>
          </a:xfrm>
          <a:prstGeom prst="rect">
            <a:avLst/>
          </a:prstGeom>
          <a:noFill/>
        </p:spPr>
        <p:txBody>
          <a:bodyPr wrap="none" rtlCol="0">
            <a:spAutoFit/>
          </a:bodyPr>
          <a:lstStyle/>
          <a:p>
            <a:pPr marL="457200" indent="-457200"/>
            <a:r>
              <a:rPr lang="en-US" sz="2500" dirty="0" smtClean="0"/>
              <a:t>16. In pairs discuss the following questions:</a:t>
            </a:r>
          </a:p>
          <a:p>
            <a:pPr marL="457200" indent="-457200"/>
            <a:endParaRPr lang="en-US" sz="2500" dirty="0" smtClean="0"/>
          </a:p>
          <a:p>
            <a:pPr marL="457200" indent="-457200"/>
            <a:r>
              <a:rPr lang="en-US" sz="2500" dirty="0" smtClean="0"/>
              <a:t>		A.  Which model is better, based on the evidence?</a:t>
            </a:r>
          </a:p>
          <a:p>
            <a:pPr marL="457200" indent="-457200"/>
            <a:r>
              <a:rPr lang="en-US" sz="2500" dirty="0" smtClean="0"/>
              <a:t>			Provide reasons during your discussion.</a:t>
            </a:r>
          </a:p>
          <a:p>
            <a:pPr marL="457200" indent="-457200"/>
            <a:r>
              <a:rPr lang="en-US" sz="2500" dirty="0" smtClean="0"/>
              <a:t>		B.  How well does the model fit your class’s criteria</a:t>
            </a:r>
          </a:p>
          <a:p>
            <a:pPr marL="457200" indent="-457200"/>
            <a:r>
              <a:rPr lang="en-US" sz="2500" dirty="0" smtClean="0"/>
              <a:t>			for good models?  Discuss as many criteria as you can. </a:t>
            </a:r>
          </a:p>
          <a:p>
            <a:pPr marL="457200" indent="-457200"/>
            <a:r>
              <a:rPr lang="en-US" sz="2500" dirty="0" smtClean="0"/>
              <a:t>       </a:t>
            </a:r>
            <a:r>
              <a:rPr lang="en-US" sz="2500" dirty="0"/>
              <a:t>	C.  What new criteria would you add to your class’s list? </a:t>
            </a:r>
            <a:endParaRPr lang="en-US" sz="2500" dirty="0" smtClean="0"/>
          </a:p>
          <a:p>
            <a:pPr marL="457200" indent="-457200"/>
            <a:r>
              <a:rPr lang="en-US" sz="2500" dirty="0"/>
              <a:t> </a:t>
            </a:r>
            <a:r>
              <a:rPr lang="en-US" sz="2500" dirty="0" smtClean="0"/>
              <a:t>                  Are </a:t>
            </a:r>
            <a:r>
              <a:rPr lang="en-US" sz="2500" dirty="0"/>
              <a:t>there any criteria that should be changed? </a:t>
            </a:r>
          </a:p>
          <a:p>
            <a:pPr marL="457200" indent="-457200"/>
            <a:r>
              <a:rPr lang="en-US" sz="2500" dirty="0" smtClean="0"/>
              <a:t> </a:t>
            </a:r>
          </a:p>
          <a:p>
            <a:pPr marL="457200" indent="-457200"/>
            <a:r>
              <a:rPr lang="en-US" sz="2500" dirty="0" smtClean="0"/>
              <a:t>17. Individually, circle which model you think is best.  Then write</a:t>
            </a:r>
          </a:p>
          <a:p>
            <a:pPr marL="457200" indent="-457200"/>
            <a:r>
              <a:rPr lang="en-US" sz="2500" dirty="0" smtClean="0"/>
              <a:t>      an argument to support the model you chose.  Use your </a:t>
            </a:r>
          </a:p>
          <a:p>
            <a:pPr marL="457200" indent="-457200"/>
            <a:r>
              <a:rPr lang="en-US" sz="2500" dirty="0"/>
              <a:t> </a:t>
            </a:r>
            <a:r>
              <a:rPr lang="en-US" sz="2500" dirty="0" smtClean="0"/>
              <a:t>     argumentation rubric to help you write your argument.</a:t>
            </a:r>
          </a:p>
          <a:p>
            <a:pPr marL="457200" indent="-457200"/>
            <a:r>
              <a:rPr lang="en-US" sz="2500" dirty="0"/>
              <a:t>	</a:t>
            </a:r>
            <a:r>
              <a:rPr lang="en-US" sz="2500" dirty="0" smtClean="0"/>
              <a:t>	(Note about areas of improvement.)</a:t>
            </a:r>
          </a:p>
          <a:p>
            <a:pPr marL="457200" indent="-457200"/>
            <a:endParaRPr lang="en-US" sz="2500" dirty="0" smtClean="0"/>
          </a:p>
          <a:p>
            <a:pPr marL="457200" indent="-457200"/>
            <a:r>
              <a:rPr lang="en-US" sz="2500" dirty="0" smtClean="0"/>
              <a:t>Then we will discuss the models as a class.</a:t>
            </a:r>
            <a:endParaRPr lang="en-US" sz="2500" dirty="0"/>
          </a:p>
        </p:txBody>
      </p:sp>
      <p:sp>
        <p:nvSpPr>
          <p:cNvPr id="3" name="Slide Number Placeholder 2"/>
          <p:cNvSpPr>
            <a:spLocks noGrp="1"/>
          </p:cNvSpPr>
          <p:nvPr>
            <p:ph type="sldNum" sz="quarter" idx="12"/>
          </p:nvPr>
        </p:nvSpPr>
        <p:spPr/>
        <p:txBody>
          <a:bodyPr/>
          <a:lstStyle/>
          <a:p>
            <a:fld id="{6A43A98C-20C4-454F-A07F-9D2A04389D0C}" type="slidenum">
              <a:rPr lang="en-US" smtClean="0"/>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2537160" y="213360"/>
            <a:ext cx="3919856" cy="584775"/>
          </a:xfrm>
          <a:prstGeom prst="rect">
            <a:avLst/>
          </a:prstGeom>
          <a:noFill/>
        </p:spPr>
        <p:txBody>
          <a:bodyPr wrap="none" rtlCol="0">
            <a:spAutoFit/>
          </a:bodyPr>
          <a:lstStyle/>
          <a:p>
            <a:r>
              <a:rPr lang="en-US" sz="3200" u="sng" dirty="0" smtClean="0">
                <a:solidFill>
                  <a:prstClr val="black"/>
                </a:solidFill>
              </a:rPr>
              <a:t>Which Model is Best?</a:t>
            </a:r>
            <a:endParaRPr lang="en-US" sz="3200" u="sng" dirty="0">
              <a:solidFill>
                <a:prstClr val="black"/>
              </a:solidFill>
            </a:endParaRPr>
          </a:p>
        </p:txBody>
      </p:sp>
      <p:sp>
        <p:nvSpPr>
          <p:cNvPr id="5" name="TextBox 4"/>
          <p:cNvSpPr txBox="1"/>
          <p:nvPr/>
        </p:nvSpPr>
        <p:spPr>
          <a:xfrm>
            <a:off x="365760" y="983089"/>
            <a:ext cx="8173135" cy="3170099"/>
          </a:xfrm>
          <a:prstGeom prst="rect">
            <a:avLst/>
          </a:prstGeom>
          <a:noFill/>
        </p:spPr>
        <p:txBody>
          <a:bodyPr wrap="none" rtlCol="0">
            <a:spAutoFit/>
          </a:bodyPr>
          <a:lstStyle/>
          <a:p>
            <a:pPr marL="457200" indent="-457200"/>
            <a:r>
              <a:rPr lang="en-US" sz="2500" dirty="0" smtClean="0">
                <a:solidFill>
                  <a:prstClr val="black"/>
                </a:solidFill>
              </a:rPr>
              <a:t>Discussion:</a:t>
            </a:r>
          </a:p>
          <a:p>
            <a:pPr marL="457200" indent="-457200"/>
            <a:endParaRPr lang="en-US" sz="2500" dirty="0">
              <a:solidFill>
                <a:prstClr val="black"/>
              </a:solidFill>
            </a:endParaRPr>
          </a:p>
          <a:p>
            <a:pPr marL="457200" indent="-457200"/>
            <a:r>
              <a:rPr lang="en-US" sz="2500" dirty="0" smtClean="0">
                <a:solidFill>
                  <a:prstClr val="black"/>
                </a:solidFill>
              </a:rPr>
              <a:t>Which model is best?  (Model B, C, or D?)</a:t>
            </a:r>
          </a:p>
          <a:p>
            <a:pPr marL="457200" indent="-457200"/>
            <a:endParaRPr lang="en-US" sz="2500" dirty="0">
              <a:solidFill>
                <a:prstClr val="black"/>
              </a:solidFill>
            </a:endParaRPr>
          </a:p>
          <a:p>
            <a:pPr marL="457200" indent="-457200"/>
            <a:endParaRPr lang="en-US" sz="2500" dirty="0" smtClean="0">
              <a:solidFill>
                <a:prstClr val="black"/>
              </a:solidFill>
            </a:endParaRPr>
          </a:p>
          <a:p>
            <a:pPr marL="457200" indent="-457200"/>
            <a:endParaRPr lang="en-US" sz="2500" dirty="0">
              <a:solidFill>
                <a:prstClr val="black"/>
              </a:solidFill>
            </a:endParaRPr>
          </a:p>
          <a:p>
            <a:pPr marL="457200" indent="-457200"/>
            <a:r>
              <a:rPr lang="en-US" sz="2500" dirty="0" smtClean="0">
                <a:solidFill>
                  <a:prstClr val="black"/>
                </a:solidFill>
              </a:rPr>
              <a:t>After we decide which model is best: </a:t>
            </a:r>
          </a:p>
          <a:p>
            <a:pPr marL="457200" indent="-457200"/>
            <a:r>
              <a:rPr lang="en-US" sz="2500" dirty="0" smtClean="0">
                <a:solidFill>
                  <a:prstClr val="black"/>
                </a:solidFill>
              </a:rPr>
              <a:t>How could we change the best model to make it even better?</a:t>
            </a:r>
          </a:p>
        </p:txBody>
      </p:sp>
      <p:sp>
        <p:nvSpPr>
          <p:cNvPr id="3" name="Slide Number Placeholder 2"/>
          <p:cNvSpPr>
            <a:spLocks noGrp="1"/>
          </p:cNvSpPr>
          <p:nvPr>
            <p:ph type="sldNum" sz="quarter" idx="12"/>
          </p:nvPr>
        </p:nvSpPr>
        <p:spPr/>
        <p:txBody>
          <a:bodyPr/>
          <a:lstStyle/>
          <a:p>
            <a:fld id="{6A43A98C-20C4-454F-A07F-9D2A04389D0C}" type="slidenum">
              <a:rPr lang="en-US" smtClean="0">
                <a:solidFill>
                  <a:prstClr val="black">
                    <a:tint val="75000"/>
                  </a:prstClr>
                </a:solidFill>
              </a:rPr>
              <a:pPr/>
              <a:t>17</a:t>
            </a:fld>
            <a:endParaRPr lang="en-US">
              <a:solidFill>
                <a:prstClr val="black">
                  <a:tint val="75000"/>
                </a:prstClr>
              </a:solidFill>
            </a:endParaRPr>
          </a:p>
        </p:txBody>
      </p:sp>
    </p:spTree>
    <p:extLst>
      <p:ext uri="{BB962C8B-B14F-4D97-AF65-F5344CB8AC3E}">
        <p14:creationId xmlns:p14="http://schemas.microsoft.com/office/powerpoint/2010/main" xmlns="" val="2604771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1917400" y="213360"/>
            <a:ext cx="5305259" cy="584776"/>
          </a:xfrm>
          <a:prstGeom prst="rect">
            <a:avLst/>
          </a:prstGeom>
          <a:noFill/>
        </p:spPr>
        <p:txBody>
          <a:bodyPr wrap="none" rtlCol="0">
            <a:spAutoFit/>
          </a:bodyPr>
          <a:lstStyle/>
          <a:p>
            <a:r>
              <a:rPr lang="en-US" sz="3200" u="sng" dirty="0" smtClean="0"/>
              <a:t>Introduction:  Mountain Sheep</a:t>
            </a:r>
            <a:endParaRPr lang="en-US" sz="3200" u="sng" dirty="0"/>
          </a:p>
        </p:txBody>
      </p:sp>
      <p:sp>
        <p:nvSpPr>
          <p:cNvPr id="9" name="TextBox 8"/>
          <p:cNvSpPr txBox="1"/>
          <p:nvPr/>
        </p:nvSpPr>
        <p:spPr>
          <a:xfrm>
            <a:off x="342691" y="957778"/>
            <a:ext cx="8611546" cy="2785378"/>
          </a:xfrm>
          <a:prstGeom prst="rect">
            <a:avLst/>
          </a:prstGeom>
          <a:noFill/>
        </p:spPr>
        <p:txBody>
          <a:bodyPr wrap="none" rtlCol="0">
            <a:spAutoFit/>
          </a:bodyPr>
          <a:lstStyle/>
          <a:p>
            <a:r>
              <a:rPr lang="en-US" sz="2500" dirty="0" smtClean="0"/>
              <a:t>Mountain sheep are found in the Rocky Mountains of the United </a:t>
            </a:r>
          </a:p>
          <a:p>
            <a:r>
              <a:rPr lang="en-US" sz="2500" dirty="0" smtClean="0"/>
              <a:t>States and Canada.  The males have large curved horns.  </a:t>
            </a:r>
          </a:p>
          <a:p>
            <a:r>
              <a:rPr lang="en-US" sz="2500" dirty="0" smtClean="0"/>
              <a:t>Generally, the sheep are found in herds of many females and </a:t>
            </a:r>
          </a:p>
          <a:p>
            <a:r>
              <a:rPr lang="en-US" sz="2500" dirty="0" smtClean="0"/>
              <a:t>only one mature male.  The males compete for females in order</a:t>
            </a:r>
          </a:p>
          <a:p>
            <a:r>
              <a:rPr lang="en-US" sz="2500" dirty="0" smtClean="0"/>
              <a:t>to reproduce. </a:t>
            </a:r>
            <a:r>
              <a:rPr lang="en-US" sz="2500" dirty="0"/>
              <a:t>Male sheep live </a:t>
            </a:r>
            <a:r>
              <a:rPr lang="en-US" sz="2500" dirty="0" smtClean="0"/>
              <a:t>from 9 </a:t>
            </a:r>
            <a:r>
              <a:rPr lang="en-US" sz="2500" dirty="0"/>
              <a:t>to 12 years.</a:t>
            </a:r>
          </a:p>
          <a:p>
            <a:endParaRPr lang="en-US" sz="2500" dirty="0" smtClean="0"/>
          </a:p>
          <a:p>
            <a:endParaRPr lang="en-US" sz="2500" dirty="0" smtClean="0"/>
          </a:p>
        </p:txBody>
      </p:sp>
      <p:pic>
        <p:nvPicPr>
          <p:cNvPr id="4" name="Picture 3"/>
          <p:cNvPicPr>
            <a:picLocks noChangeAspect="1"/>
          </p:cNvPicPr>
          <p:nvPr/>
        </p:nvPicPr>
        <p:blipFill>
          <a:blip r:embed="rId2"/>
          <a:stretch>
            <a:fillRect/>
          </a:stretch>
        </p:blipFill>
        <p:spPr>
          <a:xfrm>
            <a:off x="2212040" y="3368595"/>
            <a:ext cx="4400850" cy="2928566"/>
          </a:xfrm>
          <a:prstGeom prst="rect">
            <a:avLst/>
          </a:prstGeom>
        </p:spPr>
      </p:pic>
      <p:sp>
        <p:nvSpPr>
          <p:cNvPr id="3" name="Slide Number Placeholder 2"/>
          <p:cNvSpPr>
            <a:spLocks noGrp="1"/>
          </p:cNvSpPr>
          <p:nvPr>
            <p:ph type="sldNum" sz="quarter" idx="12"/>
          </p:nvPr>
        </p:nvSpPr>
        <p:spPr/>
        <p:txBody>
          <a:bodyPr/>
          <a:lstStyle/>
          <a:p>
            <a:fld id="{6A43A98C-20C4-454F-A07F-9D2A04389D0C}" type="slidenum">
              <a:rPr lang="en-US" smtClean="0"/>
              <a:pPr/>
              <a:t>2</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1917400" y="213360"/>
            <a:ext cx="5305259" cy="584776"/>
          </a:xfrm>
          <a:prstGeom prst="rect">
            <a:avLst/>
          </a:prstGeom>
          <a:noFill/>
        </p:spPr>
        <p:txBody>
          <a:bodyPr wrap="none" rtlCol="0">
            <a:spAutoFit/>
          </a:bodyPr>
          <a:lstStyle/>
          <a:p>
            <a:r>
              <a:rPr lang="en-US" sz="3200" u="sng" dirty="0" smtClean="0"/>
              <a:t>Introduction:  Mountain Sheep</a:t>
            </a:r>
            <a:endParaRPr lang="en-US" sz="3200" u="sng" dirty="0"/>
          </a:p>
        </p:txBody>
      </p:sp>
      <p:sp>
        <p:nvSpPr>
          <p:cNvPr id="3" name="Slide Number Placeholder 2"/>
          <p:cNvSpPr>
            <a:spLocks noGrp="1"/>
          </p:cNvSpPr>
          <p:nvPr>
            <p:ph type="sldNum" sz="quarter" idx="12"/>
          </p:nvPr>
        </p:nvSpPr>
        <p:spPr/>
        <p:txBody>
          <a:bodyPr/>
          <a:lstStyle/>
          <a:p>
            <a:fld id="{6A43A98C-20C4-454F-A07F-9D2A04389D0C}" type="slidenum">
              <a:rPr lang="en-US" smtClean="0"/>
              <a:pPr/>
              <a:t>3</a:t>
            </a:fld>
            <a:endParaRPr lang="en-US"/>
          </a:p>
        </p:txBody>
      </p:sp>
      <p:pic>
        <p:nvPicPr>
          <p:cNvPr id="2" name="ram.wmv">
            <a:hlinkClick r:id="" action="ppaction://media"/>
          </p:cNvPr>
          <p:cNvPicPr>
            <a:picLocks noChangeAspect="1"/>
          </p:cNvPicPr>
          <p:nvPr>
            <a:videoFile r:link="rId1"/>
            <p:extLst>
              <p:ext uri="{DAA4B4D4-6D71-4841-9C94-3DE7FCFB9230}">
                <p14:media xmlns:p14="http://schemas.microsoft.com/office/powerpoint/2010/main" xmlns="" r:embed="rId3"/>
              </p:ext>
            </p:extLst>
          </p:nvPr>
        </p:nvPicPr>
        <p:blipFill>
          <a:blip r:embed="rId4"/>
          <a:stretch>
            <a:fillRect/>
          </a:stretch>
        </p:blipFill>
        <p:spPr>
          <a:xfrm>
            <a:off x="1199867" y="1096701"/>
            <a:ext cx="6740324" cy="5055243"/>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1917400" y="213360"/>
            <a:ext cx="5305259" cy="584776"/>
          </a:xfrm>
          <a:prstGeom prst="rect">
            <a:avLst/>
          </a:prstGeom>
          <a:noFill/>
        </p:spPr>
        <p:txBody>
          <a:bodyPr wrap="none" rtlCol="0">
            <a:spAutoFit/>
          </a:bodyPr>
          <a:lstStyle/>
          <a:p>
            <a:r>
              <a:rPr lang="en-US" sz="3200" u="sng" dirty="0" smtClean="0"/>
              <a:t>Introduction:  Mountain Sheep</a:t>
            </a:r>
            <a:endParaRPr lang="en-US" sz="3200" u="sng" dirty="0"/>
          </a:p>
        </p:txBody>
      </p:sp>
      <p:sp>
        <p:nvSpPr>
          <p:cNvPr id="9" name="TextBox 8"/>
          <p:cNvSpPr txBox="1"/>
          <p:nvPr/>
        </p:nvSpPr>
        <p:spPr>
          <a:xfrm>
            <a:off x="342692" y="957778"/>
            <a:ext cx="8477232" cy="4308872"/>
          </a:xfrm>
          <a:prstGeom prst="rect">
            <a:avLst/>
          </a:prstGeom>
          <a:noFill/>
        </p:spPr>
        <p:txBody>
          <a:bodyPr wrap="square" rtlCol="0">
            <a:spAutoFit/>
          </a:bodyPr>
          <a:lstStyle/>
          <a:p>
            <a:r>
              <a:rPr lang="en-US" sz="2800" dirty="0" smtClean="0"/>
              <a:t>Recently, </a:t>
            </a:r>
            <a:r>
              <a:rPr lang="en-US" sz="2800" dirty="0"/>
              <a:t>people have noticed a change in the mountain sheep population.  Specifically, in comparison to the sheep of </a:t>
            </a:r>
            <a:r>
              <a:rPr lang="en-US" sz="2800" dirty="0" smtClean="0"/>
              <a:t>25 </a:t>
            </a:r>
            <a:r>
              <a:rPr lang="en-US" sz="2800" dirty="0"/>
              <a:t>years ago, the average size of the male sheep’s horns is smaller.  Scientists know for certain that the sheep’s horns do not fall </a:t>
            </a:r>
            <a:r>
              <a:rPr lang="en-US" sz="2800" dirty="0" smtClean="0"/>
              <a:t>off, and the </a:t>
            </a:r>
            <a:r>
              <a:rPr lang="en-US" sz="2800" dirty="0"/>
              <a:t>sheep do not lose and re-grow their horns.  But something is happening so that the sheep’s horns are smaller than they were </a:t>
            </a:r>
            <a:r>
              <a:rPr lang="en-US" sz="2800" dirty="0" smtClean="0"/>
              <a:t>25 </a:t>
            </a:r>
            <a:r>
              <a:rPr lang="en-US" sz="2800" dirty="0"/>
              <a:t>years ago.</a:t>
            </a:r>
          </a:p>
          <a:p>
            <a:r>
              <a:rPr lang="en-US" sz="2500" dirty="0" smtClean="0"/>
              <a:t>  </a:t>
            </a:r>
          </a:p>
          <a:p>
            <a:endParaRPr lang="en-US" sz="2500" dirty="0" smtClean="0"/>
          </a:p>
        </p:txBody>
      </p:sp>
      <p:sp>
        <p:nvSpPr>
          <p:cNvPr id="4" name="TextBox 3"/>
          <p:cNvSpPr txBox="1"/>
          <p:nvPr/>
        </p:nvSpPr>
        <p:spPr>
          <a:xfrm>
            <a:off x="331413" y="5650463"/>
            <a:ext cx="7546810" cy="477054"/>
          </a:xfrm>
          <a:prstGeom prst="rect">
            <a:avLst/>
          </a:prstGeom>
          <a:noFill/>
        </p:spPr>
        <p:txBody>
          <a:bodyPr wrap="none" rtlCol="0">
            <a:spAutoFit/>
          </a:bodyPr>
          <a:lstStyle/>
          <a:p>
            <a:r>
              <a:rPr lang="en-US" sz="2500" u="sng" dirty="0" smtClean="0"/>
              <a:t>For more information on this, read Evidence 1 in pairs.  </a:t>
            </a:r>
            <a:endParaRPr lang="en-US" sz="2500" u="sng" dirty="0"/>
          </a:p>
        </p:txBody>
      </p:sp>
      <p:sp>
        <p:nvSpPr>
          <p:cNvPr id="3" name="Slide Number Placeholder 2"/>
          <p:cNvSpPr>
            <a:spLocks noGrp="1"/>
          </p:cNvSpPr>
          <p:nvPr>
            <p:ph type="sldNum" sz="quarter" idx="12"/>
          </p:nvPr>
        </p:nvSpPr>
        <p:spPr/>
        <p:txBody>
          <a:bodyPr/>
          <a:lstStyle/>
          <a:p>
            <a:fld id="{6A43A98C-20C4-454F-A07F-9D2A04389D0C}" type="slidenum">
              <a:rPr lang="en-US" smtClean="0"/>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1917400" y="213360"/>
            <a:ext cx="6095771" cy="1077218"/>
          </a:xfrm>
          <a:prstGeom prst="rect">
            <a:avLst/>
          </a:prstGeom>
          <a:noFill/>
        </p:spPr>
        <p:txBody>
          <a:bodyPr wrap="none" rtlCol="0">
            <a:spAutoFit/>
          </a:bodyPr>
          <a:lstStyle/>
          <a:p>
            <a:r>
              <a:rPr lang="en-US" sz="3200" u="sng" dirty="0" smtClean="0"/>
              <a:t>Evidence 1:  How have mountain</a:t>
            </a:r>
          </a:p>
          <a:p>
            <a:r>
              <a:rPr lang="en-US" sz="3200" u="sng" dirty="0" smtClean="0"/>
              <a:t>sheep changed in the last 25 years?</a:t>
            </a:r>
            <a:endParaRPr lang="en-US" sz="3200" u="sng" dirty="0"/>
          </a:p>
        </p:txBody>
      </p:sp>
      <p:sp>
        <p:nvSpPr>
          <p:cNvPr id="7" name="TextBox 6"/>
          <p:cNvSpPr txBox="1"/>
          <p:nvPr/>
        </p:nvSpPr>
        <p:spPr>
          <a:xfrm>
            <a:off x="365760" y="1391920"/>
            <a:ext cx="3439670" cy="477054"/>
          </a:xfrm>
          <a:prstGeom prst="rect">
            <a:avLst/>
          </a:prstGeom>
          <a:noFill/>
        </p:spPr>
        <p:txBody>
          <a:bodyPr wrap="none" rtlCol="0">
            <a:spAutoFit/>
          </a:bodyPr>
          <a:lstStyle/>
          <a:p>
            <a:r>
              <a:rPr lang="en-US" sz="2500" dirty="0" smtClean="0"/>
              <a:t>In pairs, read Evidence 1.  </a:t>
            </a:r>
            <a:endParaRPr lang="en-US" sz="2500" dirty="0"/>
          </a:p>
        </p:txBody>
      </p:sp>
      <p:sp>
        <p:nvSpPr>
          <p:cNvPr id="2" name="TextBox 1"/>
          <p:cNvSpPr txBox="1"/>
          <p:nvPr/>
        </p:nvSpPr>
        <p:spPr>
          <a:xfrm>
            <a:off x="472554" y="1891834"/>
            <a:ext cx="7825626" cy="4770537"/>
          </a:xfrm>
          <a:prstGeom prst="rect">
            <a:avLst/>
          </a:prstGeom>
          <a:solidFill>
            <a:schemeClr val="bg1"/>
          </a:solidFill>
        </p:spPr>
        <p:txBody>
          <a:bodyPr wrap="square" rtlCol="0">
            <a:spAutoFit/>
          </a:bodyPr>
          <a:lstStyle/>
          <a:p>
            <a:r>
              <a:rPr lang="en-US" sz="1600" dirty="0">
                <a:latin typeface="Courier New" pitchFamily="49" charset="0"/>
                <a:cs typeface="Courier New" pitchFamily="49" charset="0"/>
              </a:rPr>
              <a:t>Ram Mountain in Alberta, Canada, is home to a population of mountain sheep.  Biologists from the University of Quebec have studied these mountain sheep for 25 years.  They wanted to know if the population of mountain sheep was changing.  Each year for 25 years, they captured 95% of the sheep population in June and measured each sheep’s horn size.  Each sheep was tagged with a colored plastic ear tag.  Most sheep were first tagged at the age of 1, when they were still not adults. When adults were captured, their age was determined by counting the number of rings on their horns, because sheep add one ring every year.</a:t>
            </a:r>
          </a:p>
          <a:p>
            <a:r>
              <a:rPr lang="en-US" sz="1600" dirty="0">
                <a:latin typeface="Courier New" pitchFamily="49" charset="0"/>
                <a:cs typeface="Courier New" pitchFamily="49" charset="0"/>
              </a:rPr>
              <a:t> </a:t>
            </a:r>
          </a:p>
          <a:p>
            <a:r>
              <a:rPr lang="en-US" sz="1600" dirty="0">
                <a:latin typeface="Courier New" pitchFamily="49" charset="0"/>
                <a:cs typeface="Courier New" pitchFamily="49" charset="0"/>
              </a:rPr>
              <a:t>Over 25 years of collecting data on the sheep, the biologists found that the average horn size of male sheep in the population became 25% to 30% smaller.   For example, 4-year-old male sheep in 1980 had an average horn size of 27 inches, but 4-year-old male sheep in 2005 had an average horn size of 19 inches.  Sheep at every age from 1 year old to 12 years old showed an average decrease in horn size from 1980 to 2005.</a:t>
            </a:r>
          </a:p>
        </p:txBody>
      </p:sp>
      <p:sp>
        <p:nvSpPr>
          <p:cNvPr id="4" name="Slide Number Placeholder 3"/>
          <p:cNvSpPr>
            <a:spLocks noGrp="1"/>
          </p:cNvSpPr>
          <p:nvPr>
            <p:ph type="sldNum" sz="quarter" idx="12"/>
          </p:nvPr>
        </p:nvSpPr>
        <p:spPr/>
        <p:txBody>
          <a:bodyPr/>
          <a:lstStyle/>
          <a:p>
            <a:fld id="{6A43A98C-20C4-454F-A07F-9D2A04389D0C}" type="slidenum">
              <a:rPr lang="en-US" smtClean="0"/>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1917400" y="213360"/>
            <a:ext cx="6095771" cy="1077218"/>
          </a:xfrm>
          <a:prstGeom prst="rect">
            <a:avLst/>
          </a:prstGeom>
          <a:noFill/>
        </p:spPr>
        <p:txBody>
          <a:bodyPr wrap="none" rtlCol="0">
            <a:spAutoFit/>
          </a:bodyPr>
          <a:lstStyle/>
          <a:p>
            <a:r>
              <a:rPr lang="en-US" sz="3200" u="sng" dirty="0" smtClean="0"/>
              <a:t>Evidence 1:  How have mountain</a:t>
            </a:r>
          </a:p>
          <a:p>
            <a:r>
              <a:rPr lang="en-US" sz="3200" u="sng" dirty="0" smtClean="0"/>
              <a:t>sheep changed in the last 25 years?</a:t>
            </a:r>
            <a:endParaRPr lang="en-US" sz="3200" u="sng" dirty="0"/>
          </a:p>
        </p:txBody>
      </p:sp>
      <p:sp>
        <p:nvSpPr>
          <p:cNvPr id="7" name="TextBox 6"/>
          <p:cNvSpPr txBox="1"/>
          <p:nvPr/>
        </p:nvSpPr>
        <p:spPr>
          <a:xfrm>
            <a:off x="365760" y="1524000"/>
            <a:ext cx="8557343" cy="861774"/>
          </a:xfrm>
          <a:prstGeom prst="rect">
            <a:avLst/>
          </a:prstGeom>
          <a:noFill/>
        </p:spPr>
        <p:txBody>
          <a:bodyPr wrap="none" rtlCol="0">
            <a:spAutoFit/>
          </a:bodyPr>
          <a:lstStyle/>
          <a:p>
            <a:pPr marL="457200" indent="-457200">
              <a:buAutoNum type="arabicPeriod" startAt="2"/>
            </a:pPr>
            <a:r>
              <a:rPr lang="en-US" sz="2500" dirty="0" smtClean="0"/>
              <a:t>In pairs, ask each other two questions each to make sure you</a:t>
            </a:r>
          </a:p>
          <a:p>
            <a:pPr marL="457200" indent="-457200"/>
            <a:r>
              <a:rPr lang="en-US" sz="2500" dirty="0" smtClean="0"/>
              <a:t>	understand the important points of Evidence 1.  </a:t>
            </a:r>
            <a:endParaRPr lang="en-US" sz="2500" dirty="0"/>
          </a:p>
        </p:txBody>
      </p:sp>
      <p:sp>
        <p:nvSpPr>
          <p:cNvPr id="5" name="TextBox 4"/>
          <p:cNvSpPr txBox="1"/>
          <p:nvPr/>
        </p:nvSpPr>
        <p:spPr>
          <a:xfrm>
            <a:off x="365760" y="3061345"/>
            <a:ext cx="8109912" cy="1246495"/>
          </a:xfrm>
          <a:prstGeom prst="rect">
            <a:avLst/>
          </a:prstGeom>
          <a:noFill/>
        </p:spPr>
        <p:txBody>
          <a:bodyPr wrap="none" rtlCol="0">
            <a:spAutoFit/>
          </a:bodyPr>
          <a:lstStyle/>
          <a:p>
            <a:pPr marL="457200" indent="-457200">
              <a:buAutoNum type="arabicPeriod" startAt="3"/>
            </a:pPr>
            <a:r>
              <a:rPr lang="en-US" sz="2500" dirty="0" smtClean="0"/>
              <a:t>Discuss with your groups how good this piece of evidence</a:t>
            </a:r>
          </a:p>
          <a:p>
            <a:pPr marL="457200" indent="-457200"/>
            <a:r>
              <a:rPr lang="en-US" sz="2500" dirty="0" smtClean="0"/>
              <a:t>	is (0, 1, or 2).  Be sure to listen to what everyone in your</a:t>
            </a:r>
          </a:p>
          <a:p>
            <a:pPr marL="457200" indent="-457200"/>
            <a:r>
              <a:rPr lang="en-US" sz="2500" dirty="0" smtClean="0"/>
              <a:t>	group thinks and to discuss each person’s ideas.</a:t>
            </a:r>
            <a:endParaRPr lang="en-US" sz="2500" dirty="0"/>
          </a:p>
        </p:txBody>
      </p:sp>
      <p:sp>
        <p:nvSpPr>
          <p:cNvPr id="3" name="Slide Number Placeholder 2"/>
          <p:cNvSpPr>
            <a:spLocks noGrp="1"/>
          </p:cNvSpPr>
          <p:nvPr>
            <p:ph type="sldNum" sz="quarter" idx="12"/>
          </p:nvPr>
        </p:nvSpPr>
        <p:spPr/>
        <p:txBody>
          <a:bodyPr/>
          <a:lstStyle/>
          <a:p>
            <a:fld id="{6A43A98C-20C4-454F-A07F-9D2A04389D0C}" type="slidenum">
              <a:rPr lang="en-US" smtClean="0"/>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2689560" y="213360"/>
            <a:ext cx="4081766" cy="584776"/>
          </a:xfrm>
          <a:prstGeom prst="rect">
            <a:avLst/>
          </a:prstGeom>
          <a:noFill/>
        </p:spPr>
        <p:txBody>
          <a:bodyPr wrap="none" rtlCol="0">
            <a:spAutoFit/>
          </a:bodyPr>
          <a:lstStyle/>
          <a:p>
            <a:r>
              <a:rPr lang="en-US" sz="3200" u="sng" dirty="0" smtClean="0"/>
              <a:t>Goal:  Develop a Model</a:t>
            </a:r>
            <a:endParaRPr lang="en-US" sz="3200" u="sng" dirty="0"/>
          </a:p>
        </p:txBody>
      </p:sp>
      <p:sp>
        <p:nvSpPr>
          <p:cNvPr id="7" name="TextBox 6"/>
          <p:cNvSpPr txBox="1"/>
          <p:nvPr/>
        </p:nvSpPr>
        <p:spPr>
          <a:xfrm>
            <a:off x="365760" y="1066800"/>
            <a:ext cx="7994469" cy="4832092"/>
          </a:xfrm>
          <a:prstGeom prst="rect">
            <a:avLst/>
          </a:prstGeom>
          <a:noFill/>
        </p:spPr>
        <p:txBody>
          <a:bodyPr wrap="square" rtlCol="0">
            <a:spAutoFit/>
          </a:bodyPr>
          <a:lstStyle/>
          <a:p>
            <a:pPr marL="457200" indent="-457200"/>
            <a:r>
              <a:rPr lang="en-US" sz="2500" dirty="0" smtClean="0"/>
              <a:t>4. 	</a:t>
            </a:r>
            <a:r>
              <a:rPr lang="en-US" sz="2800" dirty="0" smtClean="0"/>
              <a:t>In </a:t>
            </a:r>
            <a:r>
              <a:rPr lang="en-US" sz="2800" dirty="0"/>
              <a:t>this lesson, you will develop a model to explain why the size of the male sheep’s horns is smaller today than 25 years </a:t>
            </a:r>
            <a:r>
              <a:rPr lang="en-US" sz="2800" dirty="0" smtClean="0"/>
              <a:t>ago. You will use 5 pieces of evidence to develop your model.  </a:t>
            </a:r>
          </a:p>
          <a:p>
            <a:pPr marL="457200" indent="-457200"/>
            <a:endParaRPr lang="en-US" sz="2800" dirty="0"/>
          </a:p>
          <a:p>
            <a:pPr marL="457200" indent="-457200"/>
            <a:endParaRPr lang="en-US" sz="2800" dirty="0" smtClean="0"/>
          </a:p>
          <a:p>
            <a:pPr marL="457200" indent="-457200"/>
            <a:r>
              <a:rPr lang="en-US" sz="2800" dirty="0" smtClean="0"/>
              <a:t>Use what you have learned so far about variation in </a:t>
            </a:r>
          </a:p>
          <a:p>
            <a:pPr marL="457200" indent="-457200"/>
            <a:r>
              <a:rPr lang="en-US" sz="2800" dirty="0" smtClean="0"/>
              <a:t>your model.</a:t>
            </a:r>
          </a:p>
          <a:p>
            <a:pPr marL="457200" indent="-457200"/>
            <a:endParaRPr lang="en-US" sz="2800" dirty="0" smtClean="0"/>
          </a:p>
          <a:p>
            <a:pPr marL="457200" indent="-457200"/>
            <a:r>
              <a:rPr lang="en-US" sz="2800" dirty="0" smtClean="0"/>
              <a:t>Think about the criteria for good models. </a:t>
            </a:r>
          </a:p>
          <a:p>
            <a:pPr marL="457200" indent="-457200"/>
            <a:endParaRPr lang="en-US" sz="2800" dirty="0"/>
          </a:p>
        </p:txBody>
      </p:sp>
      <p:sp>
        <p:nvSpPr>
          <p:cNvPr id="3" name="Slide Number Placeholder 2"/>
          <p:cNvSpPr>
            <a:spLocks noGrp="1"/>
          </p:cNvSpPr>
          <p:nvPr>
            <p:ph type="sldNum" sz="quarter" idx="12"/>
          </p:nvPr>
        </p:nvSpPr>
        <p:spPr/>
        <p:txBody>
          <a:bodyPr/>
          <a:lstStyle/>
          <a:p>
            <a:fld id="{6A43A98C-20C4-454F-A07F-9D2A04389D0C}" type="slidenum">
              <a:rPr lang="en-US" smtClean="0"/>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3339800" y="213360"/>
            <a:ext cx="2487981" cy="584776"/>
          </a:xfrm>
          <a:prstGeom prst="rect">
            <a:avLst/>
          </a:prstGeom>
          <a:noFill/>
        </p:spPr>
        <p:txBody>
          <a:bodyPr wrap="none" rtlCol="0">
            <a:spAutoFit/>
          </a:bodyPr>
          <a:lstStyle/>
          <a:p>
            <a:r>
              <a:rPr lang="en-US" sz="3200" u="sng" dirty="0" smtClean="0"/>
              <a:t>Evidence 2 - 5</a:t>
            </a:r>
            <a:endParaRPr lang="en-US" sz="3200" u="sng" dirty="0"/>
          </a:p>
        </p:txBody>
      </p:sp>
      <p:sp>
        <p:nvSpPr>
          <p:cNvPr id="5" name="TextBox 4"/>
          <p:cNvSpPr txBox="1"/>
          <p:nvPr/>
        </p:nvSpPr>
        <p:spPr>
          <a:xfrm>
            <a:off x="365760" y="983089"/>
            <a:ext cx="8674169" cy="1631216"/>
          </a:xfrm>
          <a:prstGeom prst="rect">
            <a:avLst/>
          </a:prstGeom>
          <a:noFill/>
        </p:spPr>
        <p:txBody>
          <a:bodyPr wrap="none" rtlCol="0">
            <a:spAutoFit/>
          </a:bodyPr>
          <a:lstStyle/>
          <a:p>
            <a:pPr marL="457200" indent="-457200">
              <a:buAutoNum type="arabicPeriod" startAt="5"/>
            </a:pPr>
            <a:r>
              <a:rPr lang="en-US" sz="2500" dirty="0" smtClean="0"/>
              <a:t>You have already read Evidence 1.  Next, in groups, complete </a:t>
            </a:r>
          </a:p>
          <a:p>
            <a:pPr marL="457200" indent="-457200"/>
            <a:r>
              <a:rPr lang="en-US" sz="2500" dirty="0" smtClean="0"/>
              <a:t>	Evidence 2 through 5 on the computer.  Make sure to answer</a:t>
            </a:r>
          </a:p>
          <a:p>
            <a:pPr marL="457200" indent="-457200"/>
            <a:r>
              <a:rPr lang="en-US" sz="2500" dirty="0" smtClean="0"/>
              <a:t>	all the questions in your pairs as you go through each piece of </a:t>
            </a:r>
          </a:p>
          <a:p>
            <a:pPr marL="457200" indent="-457200"/>
            <a:r>
              <a:rPr lang="en-US" sz="2500" dirty="0" smtClean="0"/>
              <a:t>	evidence. </a:t>
            </a:r>
            <a:endParaRPr lang="en-US" sz="2500" dirty="0"/>
          </a:p>
        </p:txBody>
      </p:sp>
      <p:sp>
        <p:nvSpPr>
          <p:cNvPr id="6" name="TextBox 5"/>
          <p:cNvSpPr txBox="1"/>
          <p:nvPr/>
        </p:nvSpPr>
        <p:spPr>
          <a:xfrm>
            <a:off x="2791160" y="2604145"/>
            <a:ext cx="3510559" cy="2462212"/>
          </a:xfrm>
          <a:prstGeom prst="rect">
            <a:avLst/>
          </a:prstGeom>
          <a:noFill/>
          <a:ln>
            <a:solidFill>
              <a:schemeClr val="tx1"/>
            </a:solidFill>
          </a:ln>
        </p:spPr>
        <p:txBody>
          <a:bodyPr wrap="none" rtlCol="0">
            <a:spAutoFit/>
          </a:bodyPr>
          <a:lstStyle/>
          <a:p>
            <a:r>
              <a:rPr lang="en-US" sz="2200" dirty="0" smtClean="0"/>
              <a:t>Evidence 2:  Horn Growth  </a:t>
            </a:r>
          </a:p>
          <a:p>
            <a:endParaRPr lang="en-US" sz="2200" dirty="0" smtClean="0"/>
          </a:p>
          <a:p>
            <a:r>
              <a:rPr lang="en-US" sz="2200" dirty="0" smtClean="0"/>
              <a:t>Evidence 3:  Trophy Hunting</a:t>
            </a:r>
          </a:p>
          <a:p>
            <a:endParaRPr lang="en-US" sz="2200" dirty="0" smtClean="0"/>
          </a:p>
          <a:p>
            <a:r>
              <a:rPr lang="en-US" sz="2200" dirty="0" smtClean="0"/>
              <a:t>Evidence 4:  Offspring</a:t>
            </a:r>
          </a:p>
          <a:p>
            <a:endParaRPr lang="en-US" sz="2200" dirty="0" smtClean="0"/>
          </a:p>
          <a:p>
            <a:r>
              <a:rPr lang="en-US" sz="2200" dirty="0" smtClean="0"/>
              <a:t>Evidence 5:  Hunter’s Blog  </a:t>
            </a:r>
            <a:endParaRPr lang="en-US" sz="2200" dirty="0"/>
          </a:p>
        </p:txBody>
      </p:sp>
      <p:sp>
        <p:nvSpPr>
          <p:cNvPr id="9" name="TextBox 8"/>
          <p:cNvSpPr txBox="1"/>
          <p:nvPr/>
        </p:nvSpPr>
        <p:spPr>
          <a:xfrm>
            <a:off x="497839" y="5360997"/>
            <a:ext cx="8542089" cy="861774"/>
          </a:xfrm>
          <a:prstGeom prst="rect">
            <a:avLst/>
          </a:prstGeom>
          <a:noFill/>
        </p:spPr>
        <p:txBody>
          <a:bodyPr wrap="square" rtlCol="0">
            <a:spAutoFit/>
          </a:bodyPr>
          <a:lstStyle/>
          <a:p>
            <a:pPr marL="457200" indent="-457200">
              <a:buAutoNum type="arabicPeriod" startAt="6"/>
            </a:pPr>
            <a:r>
              <a:rPr lang="en-US" sz="2500" dirty="0" smtClean="0"/>
              <a:t>In groups, discuss this question and individually write</a:t>
            </a:r>
          </a:p>
          <a:p>
            <a:pPr marL="457200" indent="-457200"/>
            <a:r>
              <a:rPr lang="en-US" sz="2500" dirty="0" smtClean="0"/>
              <a:t>	your best answer:  What do you conclude from Evidence 3</a:t>
            </a:r>
            <a:r>
              <a:rPr lang="en-US" sz="2500" dirty="0"/>
              <a:t>?</a:t>
            </a:r>
            <a:r>
              <a:rPr lang="en-US" sz="2500" dirty="0" smtClean="0"/>
              <a:t> </a:t>
            </a:r>
            <a:endParaRPr lang="en-US" sz="2500" dirty="0"/>
          </a:p>
        </p:txBody>
      </p:sp>
      <p:sp>
        <p:nvSpPr>
          <p:cNvPr id="3" name="Slide Number Placeholder 2"/>
          <p:cNvSpPr>
            <a:spLocks noGrp="1"/>
          </p:cNvSpPr>
          <p:nvPr>
            <p:ph type="sldNum" sz="quarter" idx="12"/>
          </p:nvPr>
        </p:nvSpPr>
        <p:spPr/>
        <p:txBody>
          <a:bodyPr/>
          <a:lstStyle/>
          <a:p>
            <a:fld id="{6A43A98C-20C4-454F-A07F-9D2A04389D0C}" type="slidenum">
              <a:rPr lang="en-US" smtClean="0"/>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 name="TextBox 7"/>
          <p:cNvSpPr txBox="1"/>
          <p:nvPr/>
        </p:nvSpPr>
        <p:spPr>
          <a:xfrm>
            <a:off x="2445720" y="213360"/>
            <a:ext cx="4255291" cy="584776"/>
          </a:xfrm>
          <a:prstGeom prst="rect">
            <a:avLst/>
          </a:prstGeom>
          <a:noFill/>
        </p:spPr>
        <p:txBody>
          <a:bodyPr wrap="none" rtlCol="0">
            <a:spAutoFit/>
          </a:bodyPr>
          <a:lstStyle/>
          <a:p>
            <a:r>
              <a:rPr lang="en-US" sz="3200" u="sng" dirty="0" smtClean="0"/>
              <a:t>Develop an Initial Model</a:t>
            </a:r>
            <a:endParaRPr lang="en-US" sz="3200" u="sng" dirty="0"/>
          </a:p>
        </p:txBody>
      </p:sp>
      <p:sp>
        <p:nvSpPr>
          <p:cNvPr id="5" name="TextBox 4"/>
          <p:cNvSpPr txBox="1"/>
          <p:nvPr/>
        </p:nvSpPr>
        <p:spPr>
          <a:xfrm>
            <a:off x="365760" y="983088"/>
            <a:ext cx="8430999" cy="2400657"/>
          </a:xfrm>
          <a:prstGeom prst="rect">
            <a:avLst/>
          </a:prstGeom>
          <a:noFill/>
        </p:spPr>
        <p:txBody>
          <a:bodyPr wrap="square" rtlCol="0">
            <a:spAutoFit/>
          </a:bodyPr>
          <a:lstStyle/>
          <a:p>
            <a:pPr marL="457200" indent="-457200">
              <a:buAutoNum type="arabicPeriod" startAt="7"/>
            </a:pPr>
            <a:r>
              <a:rPr lang="en-US" sz="2500" dirty="0" smtClean="0"/>
              <a:t>In pairs, using the evidence you just read, make a model</a:t>
            </a:r>
          </a:p>
          <a:p>
            <a:pPr marL="457200" indent="-457200"/>
            <a:r>
              <a:rPr lang="en-US" sz="2500" dirty="0" smtClean="0"/>
              <a:t>	showing what is happening to the mountain sheep</a:t>
            </a:r>
          </a:p>
          <a:p>
            <a:pPr marL="457200" indent="-457200"/>
            <a:r>
              <a:rPr lang="en-US" sz="2500" dirty="0" smtClean="0"/>
              <a:t>	population on the large sheet of paper given.  </a:t>
            </a:r>
          </a:p>
          <a:p>
            <a:pPr marL="457200" indent="-457200"/>
            <a:r>
              <a:rPr lang="en-US" sz="2500" dirty="0" smtClean="0"/>
              <a:t>	</a:t>
            </a:r>
          </a:p>
          <a:p>
            <a:pPr marL="457200" indent="-457200"/>
            <a:r>
              <a:rPr lang="en-US" sz="2500" dirty="0" smtClean="0"/>
              <a:t>	* Make sure that others will be able to understand your model.</a:t>
            </a:r>
            <a:endParaRPr lang="en-US" sz="2500" dirty="0"/>
          </a:p>
        </p:txBody>
      </p:sp>
      <p:sp>
        <p:nvSpPr>
          <p:cNvPr id="7" name="TextBox 6"/>
          <p:cNvSpPr txBox="1"/>
          <p:nvPr/>
        </p:nvSpPr>
        <p:spPr>
          <a:xfrm>
            <a:off x="365760" y="3427202"/>
            <a:ext cx="7875415" cy="2585323"/>
          </a:xfrm>
          <a:prstGeom prst="rect">
            <a:avLst/>
          </a:prstGeom>
          <a:noFill/>
        </p:spPr>
        <p:txBody>
          <a:bodyPr wrap="square" rtlCol="0">
            <a:spAutoFit/>
          </a:bodyPr>
          <a:lstStyle/>
          <a:p>
            <a:r>
              <a:rPr lang="en-US" sz="2800" dirty="0"/>
              <a:t>8.  </a:t>
            </a:r>
            <a:r>
              <a:rPr lang="en-US" sz="2500" dirty="0"/>
              <a:t>Write individually: How good do you think your model is, and why do you think so? Write at least 4 reasons.</a:t>
            </a:r>
            <a:r>
              <a:rPr lang="en-US" sz="2800" dirty="0"/>
              <a:t>   </a:t>
            </a:r>
            <a:endParaRPr lang="en-US" sz="2800" dirty="0" smtClean="0"/>
          </a:p>
          <a:p>
            <a:endParaRPr lang="en-US" sz="2800" dirty="0"/>
          </a:p>
          <a:p>
            <a:r>
              <a:rPr lang="en-US" sz="2800" dirty="0" smtClean="0"/>
              <a:t>(Be </a:t>
            </a:r>
            <a:r>
              <a:rPr lang="en-US" sz="2500" dirty="0" smtClean="0"/>
              <a:t>prepared to explain your model to the class and explain to the class why your model is good using the 4 reasons.)</a:t>
            </a:r>
          </a:p>
        </p:txBody>
      </p:sp>
      <p:sp>
        <p:nvSpPr>
          <p:cNvPr id="3" name="Slide Number Placeholder 2"/>
          <p:cNvSpPr>
            <a:spLocks noGrp="1"/>
          </p:cNvSpPr>
          <p:nvPr>
            <p:ph type="sldNum" sz="quarter" idx="12"/>
          </p:nvPr>
        </p:nvSpPr>
        <p:spPr/>
        <p:txBody>
          <a:bodyPr/>
          <a:lstStyle/>
          <a:p>
            <a:fld id="{6A43A98C-20C4-454F-A07F-9D2A04389D0C}" type="slidenum">
              <a:rPr lang="en-US" smtClean="0"/>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200</TotalTime>
  <Words>1016</Words>
  <Application>Microsoft Office PowerPoint</Application>
  <PresentationFormat>On-screen Show (4:3)</PresentationFormat>
  <Paragraphs>204</Paragraphs>
  <Slides>17</Slides>
  <Notes>0</Notes>
  <HiddenSlides>0</HiddenSlides>
  <MMClips>1</MMClip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Office Theme</vt:lpstr>
      <vt:lpstr>1_Office Theme</vt:lpstr>
      <vt:lpstr>2_Office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Michael Dianovsky</dc:creator>
  <cp:lastModifiedBy>Shelly</cp:lastModifiedBy>
  <cp:revision>33</cp:revision>
  <dcterms:created xsi:type="dcterms:W3CDTF">2013-04-21T00:27:26Z</dcterms:created>
  <dcterms:modified xsi:type="dcterms:W3CDTF">2013-07-26T17:22:01Z</dcterms:modified>
</cp:coreProperties>
</file>