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0" r:id="rId4"/>
    <p:sldId id="257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1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93B56-2485-4840-94B4-812C08322484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7A29B-A24B-4AEB-9E9E-76BFFDC8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65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229C9-CBB7-47AC-A985-4AB0B2F9CDB9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1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04F4-4909-49B6-A7FC-D666E5861E49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05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A35E-0557-44B9-B7EB-7AED17A1DF33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6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F91C1-F115-4570-9A44-E58D179BA370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4C9C-D1C0-4E54-98D6-ABCA3A2F4BD0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5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0E22C-7D71-4D92-AF7D-EC92BD5777D5}" type="datetime1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5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0735-75CB-4577-B65B-2F71DBEF3E39}" type="datetime1">
              <a:rPr lang="en-US" smtClean="0"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9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7FE2-F1DD-4369-9DAA-F63563D1837A}" type="datetime1">
              <a:rPr lang="en-US" smtClean="0"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5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562-6940-40C4-AEC4-34F8060062BA}" type="datetime1">
              <a:rPr lang="en-US" smtClean="0"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17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777-D91A-4F99-B5CC-7E09C847D43F}" type="datetime1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42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D24F-FA66-4CE5-A656-C1E367E6F1D3}" type="datetime1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4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CF129-BE1F-4E21-BF45-32CDEE0695EC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3D28-4C5E-416D-B753-B89EFE945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4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Moth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88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007420" y="1381211"/>
            <a:ext cx="3075292" cy="2044553"/>
            <a:chOff x="3007420" y="1325464"/>
            <a:chExt cx="3075292" cy="2044553"/>
          </a:xfrm>
        </p:grpSpPr>
        <p:pic>
          <p:nvPicPr>
            <p:cNvPr id="3074" name="Picture 2" descr="http://www.harunyahya.com/image/Evrim_Acmazi/peppered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02" t="61581"/>
            <a:stretch/>
          </p:blipFill>
          <p:spPr bwMode="auto">
            <a:xfrm>
              <a:off x="3162300" y="1476647"/>
              <a:ext cx="2920412" cy="1893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007420" y="1325464"/>
              <a:ext cx="1335980" cy="5485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663688" y="213360"/>
            <a:ext cx="1765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MODEL A</a:t>
            </a:r>
            <a:endParaRPr lang="en-US" sz="3200" u="sng" dirty="0"/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350469" y="4497121"/>
            <a:ext cx="29236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The population </a:t>
            </a:r>
            <a:r>
              <a:rPr lang="en-US" dirty="0" smtClean="0">
                <a:latin typeface="Calibri" pitchFamily="34" charset="0"/>
              </a:rPr>
              <a:t>of moths </a:t>
            </a:r>
            <a:r>
              <a:rPr lang="en-US" dirty="0" smtClean="0">
                <a:latin typeface="Calibri" pitchFamily="34" charset="0"/>
              </a:rPr>
              <a:t>   has </a:t>
            </a:r>
            <a:r>
              <a:rPr lang="en-US" dirty="0" smtClean="0">
                <a:latin typeface="Calibri" pitchFamily="34" charset="0"/>
              </a:rPr>
              <a:t>a variation of colors </a:t>
            </a:r>
            <a:r>
              <a:rPr lang="en-US" dirty="0" smtClean="0">
                <a:latin typeface="Calibri" pitchFamily="34" charset="0"/>
              </a:rPr>
              <a:t> from </a:t>
            </a:r>
            <a:r>
              <a:rPr lang="en-US" dirty="0" smtClean="0">
                <a:latin typeface="Calibri" pitchFamily="34" charset="0"/>
              </a:rPr>
              <a:t>light to dark.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895600" y="187402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26"/>
          <p:cNvSpPr txBox="1">
            <a:spLocks noChangeArrowheads="1"/>
          </p:cNvSpPr>
          <p:nvPr/>
        </p:nvSpPr>
        <p:spPr bwMode="auto">
          <a:xfrm>
            <a:off x="3139519" y="4497121"/>
            <a:ext cx="3009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Birds eat darker moths that stand out on the white trees.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867400" y="1874020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TextBox 56"/>
          <p:cNvSpPr txBox="1">
            <a:spLocks noChangeArrowheads="1"/>
          </p:cNvSpPr>
          <p:nvPr/>
        </p:nvSpPr>
        <p:spPr bwMode="auto">
          <a:xfrm>
            <a:off x="6224576" y="4494860"/>
            <a:ext cx="2832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Only the light color moths are left in the population.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09" name="TextBox 1"/>
          <p:cNvSpPr txBox="1"/>
          <p:nvPr/>
        </p:nvSpPr>
        <p:spPr>
          <a:xfrm>
            <a:off x="1876424" y="5988820"/>
            <a:ext cx="3916337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KEY:                   </a:t>
            </a:r>
            <a:r>
              <a:rPr lang="en-US" sz="1400" dirty="0" smtClean="0"/>
              <a:t>shows what happens next </a:t>
            </a:r>
          </a:p>
          <a:p>
            <a:endParaRPr lang="en-US" sz="1400" dirty="0" smtClean="0"/>
          </a:p>
        </p:txBody>
      </p:sp>
      <p:sp>
        <p:nvSpPr>
          <p:cNvPr id="210" name="Right Arrow 209"/>
          <p:cNvSpPr/>
          <p:nvPr/>
        </p:nvSpPr>
        <p:spPr>
          <a:xfrm>
            <a:off x="2740720" y="6052066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2064" y="861599"/>
            <a:ext cx="2550228" cy="3496699"/>
            <a:chOff x="242064" y="861599"/>
            <a:chExt cx="2550228" cy="3496699"/>
          </a:xfrm>
        </p:grpSpPr>
        <p:pic>
          <p:nvPicPr>
            <p:cNvPr id="285" name="Picture 1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71" y="861599"/>
              <a:ext cx="794114" cy="65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585" y="1672408"/>
              <a:ext cx="835025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2851" y="2350271"/>
              <a:ext cx="850900" cy="612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8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7" y="3053532"/>
              <a:ext cx="850900" cy="69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9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893" y="3798069"/>
              <a:ext cx="835025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0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180" y="919305"/>
              <a:ext cx="850900" cy="612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1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094" y="2344608"/>
              <a:ext cx="835025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2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893" y="3070142"/>
              <a:ext cx="769937" cy="634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3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8486" y="3723620"/>
              <a:ext cx="769937" cy="634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586" y="3709169"/>
              <a:ext cx="850900" cy="612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5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833" y="2286770"/>
              <a:ext cx="850900" cy="612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6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733" y="904875"/>
              <a:ext cx="850900" cy="69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7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1392" y="1571601"/>
              <a:ext cx="850900" cy="69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064" y="3083695"/>
              <a:ext cx="835025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9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63" y="1489903"/>
              <a:ext cx="850900" cy="69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9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946" y="998161"/>
            <a:ext cx="794114" cy="65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2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632" y="3190094"/>
            <a:ext cx="850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655" y="1055867"/>
            <a:ext cx="8509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68" y="3206704"/>
            <a:ext cx="769937" cy="63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961" y="3860182"/>
            <a:ext cx="769937" cy="63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308" y="2423332"/>
            <a:ext cx="8509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208" y="1041437"/>
            <a:ext cx="850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867" y="1708163"/>
            <a:ext cx="850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238" y="1626465"/>
            <a:ext cx="850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08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81064"/>
            <a:ext cx="8591550" cy="485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94664" y="213360"/>
            <a:ext cx="1750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MODEL B</a:t>
            </a:r>
            <a:endParaRPr lang="en-US" sz="3200" u="sng" dirty="0"/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395821" y="3139677"/>
            <a:ext cx="27283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The population </a:t>
            </a:r>
            <a:r>
              <a:rPr lang="en-US" dirty="0" smtClean="0">
                <a:latin typeface="Calibri" pitchFamily="34" charset="0"/>
              </a:rPr>
              <a:t>of moths includes moths with light wings and moths with dark wings.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9" name="TextBox 26"/>
          <p:cNvSpPr txBox="1">
            <a:spLocks noChangeArrowheads="1"/>
          </p:cNvSpPr>
          <p:nvPr/>
        </p:nvSpPr>
        <p:spPr bwMode="auto">
          <a:xfrm>
            <a:off x="3518857" y="3429000"/>
            <a:ext cx="2352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Moths with the light wings lay more eggs and produce more offspring.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TextBox 56"/>
          <p:cNvSpPr txBox="1">
            <a:spLocks noChangeArrowheads="1"/>
          </p:cNvSpPr>
          <p:nvPr/>
        </p:nvSpPr>
        <p:spPr bwMode="auto">
          <a:xfrm>
            <a:off x="6324600" y="3244755"/>
            <a:ext cx="249847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+mn-lt"/>
              </a:rPr>
              <a:t>The </a:t>
            </a:r>
            <a:r>
              <a:rPr lang="en-US" dirty="0" smtClean="0">
                <a:latin typeface="+mn-lt"/>
              </a:rPr>
              <a:t>moths with light wings had </a:t>
            </a:r>
            <a:r>
              <a:rPr lang="en-US" dirty="0">
                <a:latin typeface="+mn-lt"/>
              </a:rPr>
              <a:t>offspring with </a:t>
            </a:r>
            <a:r>
              <a:rPr lang="en-US" dirty="0" smtClean="0">
                <a:latin typeface="+mn-lt"/>
              </a:rPr>
              <a:t>light wings.  After </a:t>
            </a:r>
            <a:r>
              <a:rPr lang="en-US" dirty="0">
                <a:latin typeface="+mn-lt"/>
              </a:rPr>
              <a:t>several generations,  there will be many more </a:t>
            </a:r>
            <a:r>
              <a:rPr lang="en-US" dirty="0" smtClean="0">
                <a:latin typeface="+mn-lt"/>
              </a:rPr>
              <a:t>moths with light wings than moths with dark wings.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5699" y="5638800"/>
            <a:ext cx="469135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KEY:               </a:t>
            </a:r>
            <a:r>
              <a:rPr lang="en-US" sz="1400" b="1" dirty="0" smtClean="0"/>
              <a:t>         </a:t>
            </a:r>
            <a:r>
              <a:rPr lang="en-US" sz="1400" b="1" dirty="0"/>
              <a:t>  </a:t>
            </a:r>
            <a:r>
              <a:rPr lang="en-US" sz="1400" b="1" dirty="0" smtClean="0"/>
              <a:t> = </a:t>
            </a:r>
            <a:r>
              <a:rPr lang="en-US" sz="1400" dirty="0" smtClean="0"/>
              <a:t>shows moths</a:t>
            </a:r>
            <a:endParaRPr lang="en-US" sz="1400" b="1" dirty="0" smtClean="0"/>
          </a:p>
          <a:p>
            <a:r>
              <a:rPr lang="en-US" sz="1400" b="1" dirty="0"/>
              <a:t>	 </a:t>
            </a:r>
            <a:r>
              <a:rPr lang="en-US" sz="1400" b="1" dirty="0" smtClean="0"/>
              <a:t>                 = </a:t>
            </a:r>
            <a:r>
              <a:rPr lang="en-US" sz="1400" dirty="0" smtClean="0"/>
              <a:t>shows moths that reproduced more</a:t>
            </a:r>
          </a:p>
          <a:p>
            <a:r>
              <a:rPr lang="en-US" sz="1400" dirty="0" smtClean="0"/>
              <a:t>                 </a:t>
            </a:r>
            <a:r>
              <a:rPr lang="en-US" sz="2400" dirty="0" smtClean="0"/>
              <a:t> 1, 2, 3  </a:t>
            </a:r>
            <a:r>
              <a:rPr lang="en-US" sz="1400" b="1" dirty="0" smtClean="0"/>
              <a:t>= </a:t>
            </a:r>
            <a:r>
              <a:rPr lang="en-US" sz="1400" dirty="0" smtClean="0"/>
              <a:t>shows steps in the process</a:t>
            </a:r>
            <a:endParaRPr lang="en-US" sz="1400" dirty="0"/>
          </a:p>
        </p:txBody>
      </p:sp>
      <p:sp>
        <p:nvSpPr>
          <p:cNvPr id="166" name="TextBox 165"/>
          <p:cNvSpPr txBox="1"/>
          <p:nvPr/>
        </p:nvSpPr>
        <p:spPr>
          <a:xfrm>
            <a:off x="461253" y="990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1</a:t>
            </a:r>
            <a:endParaRPr lang="en-US" sz="4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3223891" y="1035868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2</a:t>
            </a:r>
            <a:endParaRPr lang="en-US" sz="4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6096000" y="1025008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3</a:t>
            </a:r>
            <a:endParaRPr lang="en-US" sz="4400" dirty="0"/>
          </a:p>
        </p:txBody>
      </p:sp>
      <p:sp>
        <p:nvSpPr>
          <p:cNvPr id="196" name="Rectangle 195"/>
          <p:cNvSpPr/>
          <p:nvPr/>
        </p:nvSpPr>
        <p:spPr>
          <a:xfrm>
            <a:off x="4456252" y="2362200"/>
            <a:ext cx="682314" cy="5818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3447213" y="5943600"/>
            <a:ext cx="184282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>
            <a:off x="974469" y="1062195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>
            <a:off x="1690429" y="1062196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>
            <a:off x="2348512" y="1072014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/>
          <p:cNvSpPr/>
          <p:nvPr/>
        </p:nvSpPr>
        <p:spPr>
          <a:xfrm>
            <a:off x="990600" y="1756920"/>
            <a:ext cx="509411" cy="51926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/>
          <p:cNvSpPr/>
          <p:nvPr/>
        </p:nvSpPr>
        <p:spPr>
          <a:xfrm>
            <a:off x="1706560" y="1756921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2364643" y="1766739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990600" y="2362200"/>
            <a:ext cx="509411" cy="51926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1706560" y="2362201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/>
          <p:cNvSpPr/>
          <p:nvPr/>
        </p:nvSpPr>
        <p:spPr>
          <a:xfrm>
            <a:off x="2364643" y="2372019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3815415" y="1066800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/>
          <p:cNvSpPr/>
          <p:nvPr/>
        </p:nvSpPr>
        <p:spPr>
          <a:xfrm>
            <a:off x="4531375" y="1066801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/>
          <p:cNvSpPr/>
          <p:nvPr/>
        </p:nvSpPr>
        <p:spPr>
          <a:xfrm>
            <a:off x="5189458" y="1076619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Isosceles Triangle 65"/>
          <p:cNvSpPr/>
          <p:nvPr/>
        </p:nvSpPr>
        <p:spPr>
          <a:xfrm>
            <a:off x="3831546" y="1761525"/>
            <a:ext cx="509411" cy="51926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/>
          <p:cNvSpPr/>
          <p:nvPr/>
        </p:nvSpPr>
        <p:spPr>
          <a:xfrm>
            <a:off x="4547506" y="1761526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/>
          <p:cNvSpPr/>
          <p:nvPr/>
        </p:nvSpPr>
        <p:spPr>
          <a:xfrm>
            <a:off x="5205589" y="1771344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/>
          <p:cNvSpPr/>
          <p:nvPr/>
        </p:nvSpPr>
        <p:spPr>
          <a:xfrm>
            <a:off x="3831546" y="2366805"/>
            <a:ext cx="509411" cy="51926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4547506" y="2366806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5205589" y="2376624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4444923" y="1076619"/>
            <a:ext cx="682314" cy="5818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5189458" y="1767144"/>
            <a:ext cx="682314" cy="5818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188768" y="2362199"/>
            <a:ext cx="682314" cy="5818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745094" y="1062195"/>
            <a:ext cx="682314" cy="5818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6705601" y="1075930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7421561" y="1075931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6705600" y="2365734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/>
          <p:cNvSpPr/>
          <p:nvPr/>
        </p:nvSpPr>
        <p:spPr>
          <a:xfrm>
            <a:off x="8095775" y="1780474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>
            <a:off x="7437692" y="2375936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/>
          <p:cNvSpPr/>
          <p:nvPr/>
        </p:nvSpPr>
        <p:spPr>
          <a:xfrm>
            <a:off x="8095775" y="2385754"/>
            <a:ext cx="509411" cy="51926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Isosceles Triangle 80"/>
          <p:cNvSpPr/>
          <p:nvPr/>
        </p:nvSpPr>
        <p:spPr>
          <a:xfrm>
            <a:off x="8095775" y="1073694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Isosceles Triangle 81"/>
          <p:cNvSpPr/>
          <p:nvPr/>
        </p:nvSpPr>
        <p:spPr>
          <a:xfrm>
            <a:off x="7421560" y="1743551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Isosceles Triangle 82"/>
          <p:cNvSpPr/>
          <p:nvPr/>
        </p:nvSpPr>
        <p:spPr>
          <a:xfrm>
            <a:off x="6705601" y="1743552"/>
            <a:ext cx="509411" cy="51926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>
            <a:off x="3402895" y="5715000"/>
            <a:ext cx="254705" cy="173909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59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212" y="2375096"/>
            <a:ext cx="1001188" cy="82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62" y="2369888"/>
            <a:ext cx="1001188" cy="82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48200" y="213360"/>
            <a:ext cx="1747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MODEL C</a:t>
            </a:r>
            <a:endParaRPr lang="en-US" sz="3200" u="sng" dirty="0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25083" y="3659234"/>
            <a:ext cx="2133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Moths have dark wings.  But the trees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are getting lighter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because of less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p</a:t>
            </a:r>
            <a:r>
              <a:rPr lang="en-US" dirty="0" smtClean="0">
                <a:latin typeface="Calibri" pitchFamily="34" charset="0"/>
              </a:rPr>
              <a:t>ollution.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1905000" y="204316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2203315" y="3603094"/>
            <a:ext cx="2133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Birds can easily find moths with dark wings on lighter trees.  To </a:t>
            </a:r>
            <a:r>
              <a:rPr lang="en-US" dirty="0">
                <a:latin typeface="Calibri" pitchFamily="34" charset="0"/>
              </a:rPr>
              <a:t>hide from </a:t>
            </a:r>
            <a:r>
              <a:rPr lang="en-US" dirty="0" smtClean="0">
                <a:latin typeface="Calibri" pitchFamily="34" charset="0"/>
              </a:rPr>
              <a:t>birds, the moths change the color of their wings to a lighter color.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962400" y="204316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6" name="TextBox 55"/>
          <p:cNvSpPr txBox="1">
            <a:spLocks noChangeArrowheads="1"/>
          </p:cNvSpPr>
          <p:nvPr/>
        </p:nvSpPr>
        <p:spPr bwMode="auto">
          <a:xfrm>
            <a:off x="4457700" y="3607958"/>
            <a:ext cx="23622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</a:rPr>
              <a:t>moths pass </a:t>
            </a:r>
            <a:r>
              <a:rPr lang="en-US" dirty="0">
                <a:latin typeface="Calibri" pitchFamily="34" charset="0"/>
              </a:rPr>
              <a:t>on </a:t>
            </a:r>
            <a:r>
              <a:rPr lang="en-US" dirty="0" smtClean="0">
                <a:latin typeface="Calibri" pitchFamily="34" charset="0"/>
              </a:rPr>
              <a:t>lighter color wings </a:t>
            </a:r>
            <a:r>
              <a:rPr lang="en-US" dirty="0">
                <a:latin typeface="Calibri" pitchFamily="34" charset="0"/>
              </a:rPr>
              <a:t>to their </a:t>
            </a:r>
            <a:r>
              <a:rPr lang="en-US" dirty="0" smtClean="0">
                <a:latin typeface="Calibri" pitchFamily="34" charset="0"/>
              </a:rPr>
              <a:t>offspring. Their offspring make their wings even lighter.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6553200" y="204316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8" name="TextBox 57"/>
          <p:cNvSpPr txBox="1">
            <a:spLocks noChangeArrowheads="1"/>
          </p:cNvSpPr>
          <p:nvPr/>
        </p:nvSpPr>
        <p:spPr bwMode="auto">
          <a:xfrm>
            <a:off x="7010400" y="3659234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Now </a:t>
            </a:r>
            <a:r>
              <a:rPr lang="en-US" dirty="0" smtClean="0">
                <a:latin typeface="Calibri" pitchFamily="34" charset="0"/>
              </a:rPr>
              <a:t>moth wings are a lighter color.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5268913" y="2114598"/>
            <a:ext cx="217488" cy="431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719604" y="2153730"/>
            <a:ext cx="271939" cy="391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186300"/>
            <a:ext cx="1231900" cy="100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741078"/>
            <a:ext cx="1001188" cy="82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41078"/>
            <a:ext cx="1295400" cy="9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1"/>
          <p:cNvSpPr txBox="1"/>
          <p:nvPr/>
        </p:nvSpPr>
        <p:spPr>
          <a:xfrm>
            <a:off x="1752600" y="5968425"/>
            <a:ext cx="391265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KEY:                    </a:t>
            </a:r>
            <a:r>
              <a:rPr lang="en-US" sz="1400" dirty="0" smtClean="0"/>
              <a:t>shows what happens next </a:t>
            </a:r>
          </a:p>
          <a:p>
            <a:endParaRPr lang="en-US" sz="1400" dirty="0" smtClean="0"/>
          </a:p>
        </p:txBody>
      </p:sp>
      <p:sp>
        <p:nvSpPr>
          <p:cNvPr id="66" name="Right Arrow 65"/>
          <p:cNvSpPr/>
          <p:nvPr/>
        </p:nvSpPr>
        <p:spPr>
          <a:xfrm>
            <a:off x="2470102" y="6059866"/>
            <a:ext cx="6097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773816"/>
            <a:ext cx="1638300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69054" y="990600"/>
            <a:ext cx="114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tree trunk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21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" y="76200"/>
            <a:ext cx="1781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MODEL D</a:t>
            </a:r>
            <a:endParaRPr lang="en-US" sz="3200" u="sng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550" y="99767"/>
            <a:ext cx="3286125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16" y="838199"/>
            <a:ext cx="8467725" cy="587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3D28-4C5E-416D-B753-B89EFE945A5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07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195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Moth Models</vt:lpstr>
      <vt:lpstr>PowerPoint Presentation</vt:lpstr>
      <vt:lpstr>PowerPoint Presentation</vt:lpstr>
      <vt:lpstr>PowerPoint Presentation</vt:lpstr>
      <vt:lpstr>PowerPoint Presentation</vt:lpstr>
    </vt:vector>
  </TitlesOfParts>
  <Company>Graduate School of Education, Rutgers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Graduate School of Education - Rutgers University</dc:creator>
  <cp:lastModifiedBy>Graduate School of Education - Rutgers University</cp:lastModifiedBy>
  <cp:revision>42</cp:revision>
  <dcterms:created xsi:type="dcterms:W3CDTF">2013-04-24T05:14:34Z</dcterms:created>
  <dcterms:modified xsi:type="dcterms:W3CDTF">2013-04-25T17:38:36Z</dcterms:modified>
</cp:coreProperties>
</file>