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69" r:id="rId3"/>
    <p:sldId id="257" r:id="rId4"/>
    <p:sldId id="259" r:id="rId5"/>
    <p:sldId id="258" r:id="rId6"/>
    <p:sldId id="260" r:id="rId7"/>
    <p:sldId id="261" r:id="rId8"/>
    <p:sldId id="270" r:id="rId9"/>
    <p:sldId id="271" r:id="rId10"/>
    <p:sldId id="272" r:id="rId11"/>
    <p:sldId id="262" r:id="rId12"/>
    <p:sldId id="273" r:id="rId13"/>
    <p:sldId id="274" r:id="rId14"/>
    <p:sldId id="275" r:id="rId15"/>
    <p:sldId id="266" r:id="rId16"/>
    <p:sldId id="276" r:id="rId17"/>
    <p:sldId id="26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0" d="100"/>
          <a:sy n="50" d="100"/>
        </p:scale>
        <p:origin x="-96" y="-1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E275629-ADEB-FC46-8C2A-884C552FE7A9}" type="datetimeFigureOut">
              <a:rPr lang="en-US" smtClean="0"/>
              <a:t>4/25/2013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777D226-73DF-5041-B779-1FB009FC50D0}" type="slidenum">
              <a:rPr lang="en-US" smtClean="0"/>
              <a:t>‹#›</a:t>
            </a:fld>
            <a:endParaRPr lang="en-US"/>
          </a:p>
        </p:txBody>
      </p:sp>
    </p:spTree>
    <p:extLst>
      <p:ext uri="{BB962C8B-B14F-4D97-AF65-F5344CB8AC3E}">
        <p14:creationId xmlns:p14="http://schemas.microsoft.com/office/powerpoint/2010/main" val="165695427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82E305-34AA-DB48-B884-0A9B88ABCB9B}" type="datetimeFigureOut">
              <a:rPr lang="en-US" smtClean="0"/>
              <a:t>4/25/2013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FAB282-1D5A-E743-82B2-FE104146B7A0}" type="slidenum">
              <a:rPr lang="en-US" smtClean="0"/>
              <a:t>‹#›</a:t>
            </a:fld>
            <a:endParaRPr lang="en-US"/>
          </a:p>
        </p:txBody>
      </p:sp>
    </p:spTree>
    <p:extLst>
      <p:ext uri="{BB962C8B-B14F-4D97-AF65-F5344CB8AC3E}">
        <p14:creationId xmlns:p14="http://schemas.microsoft.com/office/powerpoint/2010/main" val="4830340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D44BB4-01FC-8A43-A4D9-109BBAB8D353}" type="datetime1">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DD7077-9922-6A45-989B-26C945375C3E}" type="datetime1">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D000D7-D1AA-0D48-9D51-C4CC8C191B12}" type="datetime1">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BBBAF7-E66A-9B44-A29F-64BC71162C08}" type="datetime1">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9108AD-9A95-FD4B-83FF-5BCB6E14132A}" type="datetime1">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FBBC39B-B0CC-F840-81AD-77437B706589}" type="datetime1">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EFE184-77C9-8949-9A0C-D8153213FDD3}" type="datetime1">
              <a:rPr lang="en-US" smtClean="0"/>
              <a:t>4/25/2013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B1DBB2-D8A3-824B-98D6-7AA02F9C1965}" type="datetime1">
              <a:rPr lang="en-US" smtClean="0"/>
              <a:t>4/25/2013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10886B-CB05-6A49-9823-4A84957848ED}" type="datetime1">
              <a:rPr lang="en-US" smtClean="0"/>
              <a:t>4/25/2013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999AEC-A57E-0C44-BA7C-46D2BD4AE521}" type="datetime1">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90EC32-C833-324F-BEF2-7E97D2AD1CE6}" type="datetime1">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E42EF6-5E03-8B42-9EA6-D2DC6B4EA9D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717B8C-4CCF-7E4A-A3BC-29B853D80739}" type="datetime1">
              <a:rPr lang="en-US" smtClean="0"/>
              <a:t>4/25/2013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E42EF6-5E03-8B42-9EA6-D2DC6B4EA9D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5.png"/><Relationship Id="rId2" Type="http://schemas.openxmlformats.org/officeDocument/2006/relationships/image" Target="../media/image1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image" Target="../media/image5.emf"/></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emf"/><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113691" y="213360"/>
            <a:ext cx="2262992" cy="584775"/>
          </a:xfrm>
          <a:prstGeom prst="rect">
            <a:avLst/>
          </a:prstGeom>
          <a:noFill/>
        </p:spPr>
        <p:txBody>
          <a:bodyPr wrap="none" rtlCol="0">
            <a:spAutoFit/>
          </a:bodyPr>
          <a:lstStyle/>
          <a:p>
            <a:r>
              <a:rPr lang="en-US" sz="3200" u="sng" dirty="0" smtClean="0">
                <a:solidFill>
                  <a:prstClr val="black"/>
                </a:solidFill>
              </a:rPr>
              <a:t>Introduction</a:t>
            </a:r>
            <a:endParaRPr lang="en-US" sz="3200" u="sng" dirty="0">
              <a:solidFill>
                <a:prstClr val="black"/>
              </a:solidFill>
            </a:endParaRPr>
          </a:p>
        </p:txBody>
      </p:sp>
      <p:sp>
        <p:nvSpPr>
          <p:cNvPr id="5" name="TextBox 4"/>
          <p:cNvSpPr txBox="1"/>
          <p:nvPr/>
        </p:nvSpPr>
        <p:spPr>
          <a:xfrm>
            <a:off x="342691" y="957778"/>
            <a:ext cx="8698150" cy="3554819"/>
          </a:xfrm>
          <a:prstGeom prst="rect">
            <a:avLst/>
          </a:prstGeom>
          <a:noFill/>
        </p:spPr>
        <p:txBody>
          <a:bodyPr wrap="none" rtlCol="0">
            <a:spAutoFit/>
          </a:bodyPr>
          <a:lstStyle/>
          <a:p>
            <a:r>
              <a:rPr lang="en-US" sz="2500" dirty="0" smtClean="0">
                <a:solidFill>
                  <a:prstClr val="black"/>
                </a:solidFill>
              </a:rPr>
              <a:t>We are going to continue to work on developing a model that can</a:t>
            </a:r>
          </a:p>
          <a:p>
            <a:r>
              <a:rPr lang="en-US" sz="2500" dirty="0" smtClean="0">
                <a:solidFill>
                  <a:prstClr val="black"/>
                </a:solidFill>
              </a:rPr>
              <a:t>help us explain </a:t>
            </a:r>
            <a:r>
              <a:rPr lang="en-US" sz="2500" u="sng" dirty="0" smtClean="0">
                <a:solidFill>
                  <a:prstClr val="black"/>
                </a:solidFill>
              </a:rPr>
              <a:t>all</a:t>
            </a:r>
            <a:r>
              <a:rPr lang="en-US" sz="2500" dirty="0" smtClean="0">
                <a:solidFill>
                  <a:prstClr val="black"/>
                </a:solidFill>
              </a:rPr>
              <a:t> the interesting phenomena we saw on the </a:t>
            </a:r>
          </a:p>
          <a:p>
            <a:r>
              <a:rPr lang="en-US" sz="2500" dirty="0">
                <a:solidFill>
                  <a:prstClr val="black"/>
                </a:solidFill>
              </a:rPr>
              <a:t>i</a:t>
            </a:r>
            <a:r>
              <a:rPr lang="en-US" sz="2500" dirty="0" smtClean="0">
                <a:solidFill>
                  <a:prstClr val="black"/>
                </a:solidFill>
              </a:rPr>
              <a:t>ntroductory slides several days ago.</a:t>
            </a:r>
          </a:p>
          <a:p>
            <a:endParaRPr lang="en-US" sz="2500" dirty="0">
              <a:solidFill>
                <a:prstClr val="black"/>
              </a:solidFill>
            </a:endParaRPr>
          </a:p>
          <a:p>
            <a:r>
              <a:rPr lang="en-US" sz="2500" dirty="0" smtClean="0">
                <a:solidFill>
                  <a:prstClr val="black"/>
                </a:solidFill>
              </a:rPr>
              <a:t>We’ll also keep learning to think about evidence and how</a:t>
            </a:r>
          </a:p>
          <a:p>
            <a:r>
              <a:rPr lang="en-US" sz="2500" dirty="0" smtClean="0">
                <a:solidFill>
                  <a:prstClr val="black"/>
                </a:solidFill>
              </a:rPr>
              <a:t>evidence can help us rule out some models, choose other </a:t>
            </a:r>
          </a:p>
          <a:p>
            <a:r>
              <a:rPr lang="en-US" sz="2500" dirty="0" smtClean="0">
                <a:solidFill>
                  <a:prstClr val="black"/>
                </a:solidFill>
              </a:rPr>
              <a:t>models, and revise models to make them better. </a:t>
            </a:r>
          </a:p>
          <a:p>
            <a:endParaRPr lang="en-US" sz="2500" dirty="0" smtClean="0">
              <a:solidFill>
                <a:prstClr val="black"/>
              </a:solidFill>
            </a:endParaRPr>
          </a:p>
          <a:p>
            <a:endParaRPr lang="en-US" sz="2500" dirty="0" smtClean="0">
              <a:solidFill>
                <a:prstClr val="black"/>
              </a:solidFill>
            </a:endParaRPr>
          </a:p>
        </p:txBody>
      </p:sp>
      <p:sp>
        <p:nvSpPr>
          <p:cNvPr id="6" name="Slide Number Placeholder 5"/>
          <p:cNvSpPr>
            <a:spLocks noGrp="1"/>
          </p:cNvSpPr>
          <p:nvPr>
            <p:ph type="sldNum" sz="quarter" idx="12"/>
          </p:nvPr>
        </p:nvSpPr>
        <p:spPr/>
        <p:txBody>
          <a:bodyPr/>
          <a:lstStyle/>
          <a:p>
            <a:fld id="{2FE42EF6-5E03-8B42-9EA6-D2DC6B4EA9DC}"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276367" y="213360"/>
            <a:ext cx="3740319" cy="584775"/>
          </a:xfrm>
          <a:prstGeom prst="rect">
            <a:avLst/>
          </a:prstGeom>
          <a:noFill/>
        </p:spPr>
        <p:txBody>
          <a:bodyPr wrap="none" rtlCol="0">
            <a:spAutoFit/>
          </a:bodyPr>
          <a:lstStyle/>
          <a:p>
            <a:r>
              <a:rPr lang="en-US" sz="3200" u="sng" dirty="0" smtClean="0">
                <a:solidFill>
                  <a:prstClr val="black"/>
                </a:solidFill>
              </a:rPr>
              <a:t>Evidence 6 Questions</a:t>
            </a:r>
          </a:p>
        </p:txBody>
      </p:sp>
      <p:sp>
        <p:nvSpPr>
          <p:cNvPr id="5" name="Slide Number Placeholder 4"/>
          <p:cNvSpPr>
            <a:spLocks noGrp="1"/>
          </p:cNvSpPr>
          <p:nvPr>
            <p:ph type="sldNum" sz="quarter" idx="12"/>
          </p:nvPr>
        </p:nvSpPr>
        <p:spPr/>
        <p:txBody>
          <a:bodyPr/>
          <a:lstStyle/>
          <a:p>
            <a:fld id="{2FE42EF6-5E03-8B42-9EA6-D2DC6B4EA9DC}" type="slidenum">
              <a:rPr lang="en-US" smtClean="0"/>
              <a:pPr/>
              <a:t>10</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033" y="798134"/>
            <a:ext cx="7959803" cy="1964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033" y="2943224"/>
            <a:ext cx="7959803" cy="3152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2015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424999" y="213360"/>
            <a:ext cx="2279590" cy="584776"/>
          </a:xfrm>
          <a:prstGeom prst="rect">
            <a:avLst/>
          </a:prstGeom>
          <a:noFill/>
        </p:spPr>
        <p:txBody>
          <a:bodyPr wrap="none" rtlCol="0">
            <a:spAutoFit/>
          </a:bodyPr>
          <a:lstStyle/>
          <a:p>
            <a:r>
              <a:rPr lang="en-US" sz="3200" u="sng" dirty="0" smtClean="0">
                <a:solidFill>
                  <a:prstClr val="black"/>
                </a:solidFill>
              </a:rPr>
              <a:t>New Models</a:t>
            </a:r>
          </a:p>
        </p:txBody>
      </p:sp>
      <p:sp>
        <p:nvSpPr>
          <p:cNvPr id="6" name="TextBox 5"/>
          <p:cNvSpPr txBox="1"/>
          <p:nvPr/>
        </p:nvSpPr>
        <p:spPr>
          <a:xfrm>
            <a:off x="459396" y="1242918"/>
            <a:ext cx="8458284" cy="4324261"/>
          </a:xfrm>
          <a:prstGeom prst="rect">
            <a:avLst/>
          </a:prstGeom>
          <a:noFill/>
        </p:spPr>
        <p:txBody>
          <a:bodyPr wrap="square" rtlCol="0">
            <a:spAutoFit/>
          </a:bodyPr>
          <a:lstStyle/>
          <a:p>
            <a:pPr marL="342900" indent="-342900"/>
            <a:r>
              <a:rPr lang="en-US" sz="2500" dirty="0" smtClean="0"/>
              <a:t>5.  I will show you 3 models that try to explain why the color of the peppered moths has changed over the past 60 years.  Each model is contradicted by at least 1 piece of evidence.</a:t>
            </a:r>
          </a:p>
          <a:p>
            <a:pPr marL="342900" indent="-342900"/>
            <a:endParaRPr lang="en-US" sz="2500" dirty="0"/>
          </a:p>
          <a:p>
            <a:pPr marL="342900" indent="-342900"/>
            <a:r>
              <a:rPr lang="en-US" sz="2500" dirty="0" smtClean="0"/>
              <a:t>	For each model, briefly discuss each of these questions in pairs, and then individually write your answer to these questions:</a:t>
            </a:r>
          </a:p>
          <a:p>
            <a:pPr marL="342900" indent="-342900"/>
            <a:r>
              <a:rPr lang="en-US" sz="2500" dirty="0" smtClean="0"/>
              <a:t>	</a:t>
            </a:r>
            <a:r>
              <a:rPr lang="en-US" sz="2500" dirty="0"/>
              <a:t>	</a:t>
            </a:r>
            <a:r>
              <a:rPr lang="en-US" sz="2500" dirty="0" smtClean="0"/>
              <a:t> Which evidence contradicts this model? </a:t>
            </a:r>
          </a:p>
          <a:p>
            <a:pPr marL="342900" indent="-342900"/>
            <a:r>
              <a:rPr lang="en-US" sz="2500" dirty="0"/>
              <a:t> </a:t>
            </a:r>
            <a:r>
              <a:rPr lang="en-US" sz="2500" dirty="0" smtClean="0"/>
              <a:t>  		 Why does it contradict it?</a:t>
            </a:r>
          </a:p>
          <a:p>
            <a:pPr marL="342900" indent="-342900"/>
            <a:endParaRPr lang="en-US" sz="2500" dirty="0"/>
          </a:p>
          <a:p>
            <a:pPr marL="342900" indent="-342900"/>
            <a:r>
              <a:rPr lang="en-US" sz="2500" dirty="0" smtClean="0"/>
              <a:t>	* Be ready to share your answers with the class.  </a:t>
            </a:r>
          </a:p>
        </p:txBody>
      </p:sp>
      <p:sp>
        <p:nvSpPr>
          <p:cNvPr id="5" name="Slide Number Placeholder 4"/>
          <p:cNvSpPr>
            <a:spLocks noGrp="1"/>
          </p:cNvSpPr>
          <p:nvPr>
            <p:ph type="sldNum" sz="quarter" idx="12"/>
          </p:nvPr>
        </p:nvSpPr>
        <p:spPr/>
        <p:txBody>
          <a:bodyPr/>
          <a:lstStyle/>
          <a:p>
            <a:fld id="{2FE42EF6-5E03-8B42-9EA6-D2DC6B4EA9DC}"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007420" y="1381211"/>
            <a:ext cx="3075292" cy="2044553"/>
            <a:chOff x="3007420" y="1325464"/>
            <a:chExt cx="3075292" cy="2044553"/>
          </a:xfrm>
        </p:grpSpPr>
        <p:pic>
          <p:nvPicPr>
            <p:cNvPr id="3074" name="Picture 2" descr="http://www.harunyahya.com/image/Evrim_Acmazi/peppered.jpg"/>
            <p:cNvPicPr>
              <a:picLocks noChangeAspect="1" noChangeArrowheads="1"/>
            </p:cNvPicPr>
            <p:nvPr/>
          </p:nvPicPr>
          <p:blipFill rotWithShape="1">
            <a:blip r:embed="rId2">
              <a:extLst>
                <a:ext uri="{28A0092B-C50C-407E-A947-70E740481C1C}">
                  <a14:useLocalDpi xmlns:a14="http://schemas.microsoft.com/office/drawing/2010/main" val="0"/>
                </a:ext>
              </a:extLst>
            </a:blip>
            <a:srcRect l="52502" t="61581"/>
            <a:stretch/>
          </p:blipFill>
          <p:spPr bwMode="auto">
            <a:xfrm>
              <a:off x="3162300" y="1476647"/>
              <a:ext cx="2920412" cy="189337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007420" y="1325464"/>
              <a:ext cx="1335980" cy="5485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p:cNvSpPr txBox="1"/>
          <p:nvPr/>
        </p:nvSpPr>
        <p:spPr>
          <a:xfrm>
            <a:off x="3663688" y="213360"/>
            <a:ext cx="1765227" cy="584775"/>
          </a:xfrm>
          <a:prstGeom prst="rect">
            <a:avLst/>
          </a:prstGeom>
          <a:noFill/>
        </p:spPr>
        <p:txBody>
          <a:bodyPr wrap="none" rtlCol="0">
            <a:spAutoFit/>
          </a:bodyPr>
          <a:lstStyle/>
          <a:p>
            <a:r>
              <a:rPr lang="en-US" sz="3200" u="sng" dirty="0" smtClean="0"/>
              <a:t>MODEL A</a:t>
            </a:r>
            <a:endParaRPr lang="en-US" sz="3200" u="sng" dirty="0"/>
          </a:p>
        </p:txBody>
      </p:sp>
      <p:sp>
        <p:nvSpPr>
          <p:cNvPr id="4" name="TextBox 24"/>
          <p:cNvSpPr txBox="1">
            <a:spLocks noChangeArrowheads="1"/>
          </p:cNvSpPr>
          <p:nvPr/>
        </p:nvSpPr>
        <p:spPr bwMode="auto">
          <a:xfrm>
            <a:off x="350469" y="4497121"/>
            <a:ext cx="292364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latin typeface="Calibri" pitchFamily="34" charset="0"/>
              </a:rPr>
              <a:t>The population </a:t>
            </a:r>
            <a:r>
              <a:rPr lang="en-US" dirty="0" smtClean="0">
                <a:latin typeface="Calibri" pitchFamily="34" charset="0"/>
              </a:rPr>
              <a:t>of moths </a:t>
            </a:r>
            <a:r>
              <a:rPr lang="en-US" dirty="0" smtClean="0">
                <a:latin typeface="Calibri" pitchFamily="34" charset="0"/>
              </a:rPr>
              <a:t>   has </a:t>
            </a:r>
            <a:r>
              <a:rPr lang="en-US" dirty="0" smtClean="0">
                <a:latin typeface="Calibri" pitchFamily="34" charset="0"/>
              </a:rPr>
              <a:t>a variation of colors </a:t>
            </a:r>
            <a:r>
              <a:rPr lang="en-US" dirty="0" smtClean="0">
                <a:latin typeface="Calibri" pitchFamily="34" charset="0"/>
              </a:rPr>
              <a:t> from </a:t>
            </a:r>
            <a:r>
              <a:rPr lang="en-US" dirty="0" smtClean="0">
                <a:latin typeface="Calibri" pitchFamily="34" charset="0"/>
              </a:rPr>
              <a:t>light to dark.</a:t>
            </a:r>
            <a:endParaRPr lang="en-US" dirty="0">
              <a:latin typeface="Calibri" pitchFamily="34" charset="0"/>
            </a:endParaRPr>
          </a:p>
        </p:txBody>
      </p:sp>
      <p:sp>
        <p:nvSpPr>
          <p:cNvPr id="6" name="Right Arrow 5"/>
          <p:cNvSpPr/>
          <p:nvPr/>
        </p:nvSpPr>
        <p:spPr>
          <a:xfrm>
            <a:off x="2895600" y="1874020"/>
            <a:ext cx="533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7" name="TextBox 26"/>
          <p:cNvSpPr txBox="1">
            <a:spLocks noChangeArrowheads="1"/>
          </p:cNvSpPr>
          <p:nvPr/>
        </p:nvSpPr>
        <p:spPr bwMode="auto">
          <a:xfrm>
            <a:off x="3139519" y="4497121"/>
            <a:ext cx="30099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latin typeface="Calibri" pitchFamily="34" charset="0"/>
              </a:rPr>
              <a:t>Birds eat darker moths that stand out on the white trees.</a:t>
            </a:r>
            <a:endParaRPr lang="en-US" dirty="0">
              <a:latin typeface="Calibri" pitchFamily="34" charset="0"/>
            </a:endParaRPr>
          </a:p>
        </p:txBody>
      </p:sp>
      <p:sp>
        <p:nvSpPr>
          <p:cNvPr id="9" name="Right Arrow 8"/>
          <p:cNvSpPr/>
          <p:nvPr/>
        </p:nvSpPr>
        <p:spPr>
          <a:xfrm>
            <a:off x="5867400" y="1874020"/>
            <a:ext cx="6096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10" name="TextBox 56"/>
          <p:cNvSpPr txBox="1">
            <a:spLocks noChangeArrowheads="1"/>
          </p:cNvSpPr>
          <p:nvPr/>
        </p:nvSpPr>
        <p:spPr bwMode="auto">
          <a:xfrm>
            <a:off x="6224576" y="4494860"/>
            <a:ext cx="2832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latin typeface="Calibri" pitchFamily="34" charset="0"/>
              </a:rPr>
              <a:t>Only the light color moths are left in the population.</a:t>
            </a:r>
            <a:endParaRPr lang="en-US" dirty="0">
              <a:latin typeface="Calibri" pitchFamily="34" charset="0"/>
            </a:endParaRPr>
          </a:p>
        </p:txBody>
      </p:sp>
      <p:sp>
        <p:nvSpPr>
          <p:cNvPr id="209" name="TextBox 1"/>
          <p:cNvSpPr txBox="1"/>
          <p:nvPr/>
        </p:nvSpPr>
        <p:spPr>
          <a:xfrm>
            <a:off x="1876424" y="5988820"/>
            <a:ext cx="3916337" cy="584775"/>
          </a:xfrm>
          <a:prstGeom prst="rect">
            <a:avLst/>
          </a:prstGeom>
          <a:noFill/>
          <a:ln>
            <a:solidFill>
              <a:schemeClr val="accent1"/>
            </a:solidFill>
          </a:ln>
        </p:spPr>
        <p:txBody>
          <a:bodyPr wrap="square" rtlCol="0">
            <a:spAutoFit/>
          </a:bodyPr>
          <a:lstStyle/>
          <a:p>
            <a:r>
              <a:rPr lang="en-US" dirty="0" smtClean="0"/>
              <a:t>KEY:                   </a:t>
            </a:r>
            <a:r>
              <a:rPr lang="en-US" sz="1400" dirty="0" smtClean="0"/>
              <a:t>shows what happens next </a:t>
            </a:r>
          </a:p>
          <a:p>
            <a:endParaRPr lang="en-US" sz="1400" dirty="0" smtClean="0"/>
          </a:p>
        </p:txBody>
      </p:sp>
      <p:sp>
        <p:nvSpPr>
          <p:cNvPr id="210" name="Right Arrow 209"/>
          <p:cNvSpPr/>
          <p:nvPr/>
        </p:nvSpPr>
        <p:spPr>
          <a:xfrm>
            <a:off x="2740720" y="6052066"/>
            <a:ext cx="533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grpSp>
        <p:nvGrpSpPr>
          <p:cNvPr id="2" name="Group 1"/>
          <p:cNvGrpSpPr/>
          <p:nvPr/>
        </p:nvGrpSpPr>
        <p:grpSpPr>
          <a:xfrm>
            <a:off x="242064" y="861599"/>
            <a:ext cx="2550228" cy="3496699"/>
            <a:chOff x="242064" y="861599"/>
            <a:chExt cx="2550228" cy="3496699"/>
          </a:xfrm>
        </p:grpSpPr>
        <p:pic>
          <p:nvPicPr>
            <p:cNvPr id="285"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471" y="861599"/>
              <a:ext cx="794114" cy="654607"/>
            </a:xfrm>
            <a:prstGeom prst="rect">
              <a:avLst/>
            </a:prstGeom>
            <a:noFill/>
            <a:extLst>
              <a:ext uri="{909E8E84-426E-40DD-AFC4-6F175D3DCCD1}">
                <a14:hiddenFill xmlns:a14="http://schemas.microsoft.com/office/drawing/2010/main">
                  <a:solidFill>
                    <a:srgbClr val="FFFFFF"/>
                  </a:solidFill>
                </a14:hiddenFill>
              </a:ext>
            </a:extLst>
          </p:spPr>
        </p:pic>
        <p:pic>
          <p:nvPicPr>
            <p:cNvPr id="286"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4585" y="1672408"/>
              <a:ext cx="835025" cy="523875"/>
            </a:xfrm>
            <a:prstGeom prst="rect">
              <a:avLst/>
            </a:prstGeom>
            <a:noFill/>
            <a:extLst>
              <a:ext uri="{909E8E84-426E-40DD-AFC4-6F175D3DCCD1}">
                <a14:hiddenFill xmlns:a14="http://schemas.microsoft.com/office/drawing/2010/main">
                  <a:solidFill>
                    <a:srgbClr val="FFFFFF"/>
                  </a:solidFill>
                </a14:hiddenFill>
              </a:ext>
            </a:extLst>
          </p:spPr>
        </p:pic>
        <p:pic>
          <p:nvPicPr>
            <p:cNvPr id="28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2851" y="2350271"/>
              <a:ext cx="850900" cy="612775"/>
            </a:xfrm>
            <a:prstGeom prst="rect">
              <a:avLst/>
            </a:prstGeom>
            <a:noFill/>
            <a:extLst>
              <a:ext uri="{909E8E84-426E-40DD-AFC4-6F175D3DCCD1}">
                <a14:hiddenFill xmlns:a14="http://schemas.microsoft.com/office/drawing/2010/main">
                  <a:solidFill>
                    <a:srgbClr val="FFFFFF"/>
                  </a:solidFill>
                </a14:hiddenFill>
              </a:ext>
            </a:extLst>
          </p:spPr>
        </p:pic>
        <p:pic>
          <p:nvPicPr>
            <p:cNvPr id="288"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1157" y="3053532"/>
              <a:ext cx="850900" cy="695325"/>
            </a:xfrm>
            <a:prstGeom prst="rect">
              <a:avLst/>
            </a:prstGeom>
            <a:noFill/>
            <a:extLst>
              <a:ext uri="{909E8E84-426E-40DD-AFC4-6F175D3DCCD1}">
                <a14:hiddenFill xmlns:a14="http://schemas.microsoft.com/office/drawing/2010/main">
                  <a:solidFill>
                    <a:srgbClr val="FFFFFF"/>
                  </a:solidFill>
                </a14:hiddenFill>
              </a:ext>
            </a:extLst>
          </p:spPr>
        </p:pic>
        <p:pic>
          <p:nvPicPr>
            <p:cNvPr id="289"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43893" y="3798069"/>
              <a:ext cx="835025" cy="523875"/>
            </a:xfrm>
            <a:prstGeom prst="rect">
              <a:avLst/>
            </a:prstGeom>
            <a:noFill/>
            <a:extLst>
              <a:ext uri="{909E8E84-426E-40DD-AFC4-6F175D3DCCD1}">
                <a14:hiddenFill xmlns:a14="http://schemas.microsoft.com/office/drawing/2010/main">
                  <a:solidFill>
                    <a:srgbClr val="FFFFFF"/>
                  </a:solidFill>
                </a14:hiddenFill>
              </a:ext>
            </a:extLst>
          </p:spPr>
        </p:pic>
        <p:pic>
          <p:nvPicPr>
            <p:cNvPr id="29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5180" y="919305"/>
              <a:ext cx="850900" cy="612775"/>
            </a:xfrm>
            <a:prstGeom prst="rect">
              <a:avLst/>
            </a:prstGeom>
            <a:noFill/>
            <a:extLst>
              <a:ext uri="{909E8E84-426E-40DD-AFC4-6F175D3DCCD1}">
                <a14:hiddenFill xmlns:a14="http://schemas.microsoft.com/office/drawing/2010/main">
                  <a:solidFill>
                    <a:srgbClr val="FFFFFF"/>
                  </a:solidFill>
                </a14:hiddenFill>
              </a:ext>
            </a:extLst>
          </p:spPr>
        </p:pic>
        <p:pic>
          <p:nvPicPr>
            <p:cNvPr id="291"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99094" y="2344608"/>
              <a:ext cx="835025" cy="523875"/>
            </a:xfrm>
            <a:prstGeom prst="rect">
              <a:avLst/>
            </a:prstGeom>
            <a:noFill/>
            <a:extLst>
              <a:ext uri="{909E8E84-426E-40DD-AFC4-6F175D3DCCD1}">
                <a14:hiddenFill xmlns:a14="http://schemas.microsoft.com/office/drawing/2010/main">
                  <a:solidFill>
                    <a:srgbClr val="FFFFFF"/>
                  </a:solidFill>
                </a14:hiddenFill>
              </a:ext>
            </a:extLst>
          </p:spPr>
        </p:pic>
        <p:pic>
          <p:nvPicPr>
            <p:cNvPr id="292"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43893" y="3070142"/>
              <a:ext cx="769937" cy="634678"/>
            </a:xfrm>
            <a:prstGeom prst="rect">
              <a:avLst/>
            </a:prstGeom>
            <a:noFill/>
            <a:extLst>
              <a:ext uri="{909E8E84-426E-40DD-AFC4-6F175D3DCCD1}">
                <a14:hiddenFill xmlns:a14="http://schemas.microsoft.com/office/drawing/2010/main">
                  <a:solidFill>
                    <a:srgbClr val="FFFFFF"/>
                  </a:solidFill>
                </a14:hiddenFill>
              </a:ext>
            </a:extLst>
          </p:spPr>
        </p:pic>
        <p:pic>
          <p:nvPicPr>
            <p:cNvPr id="293"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28486" y="3723620"/>
              <a:ext cx="769937" cy="634678"/>
            </a:xfrm>
            <a:prstGeom prst="rect">
              <a:avLst/>
            </a:prstGeom>
            <a:noFill/>
            <a:extLst>
              <a:ext uri="{909E8E84-426E-40DD-AFC4-6F175D3DCCD1}">
                <a14:hiddenFill xmlns:a14="http://schemas.microsoft.com/office/drawing/2010/main">
                  <a:solidFill>
                    <a:srgbClr val="FFFFFF"/>
                  </a:solidFill>
                </a14:hiddenFill>
              </a:ext>
            </a:extLst>
          </p:spPr>
        </p:pic>
        <p:pic>
          <p:nvPicPr>
            <p:cNvPr id="294"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7586" y="3709169"/>
              <a:ext cx="850900" cy="612775"/>
            </a:xfrm>
            <a:prstGeom prst="rect">
              <a:avLst/>
            </a:prstGeom>
            <a:noFill/>
            <a:extLst>
              <a:ext uri="{909E8E84-426E-40DD-AFC4-6F175D3DCCD1}">
                <a14:hiddenFill xmlns:a14="http://schemas.microsoft.com/office/drawing/2010/main">
                  <a:solidFill>
                    <a:srgbClr val="FFFFFF"/>
                  </a:solidFill>
                </a14:hiddenFill>
              </a:ext>
            </a:extLst>
          </p:spPr>
        </p:pic>
        <p:pic>
          <p:nvPicPr>
            <p:cNvPr id="29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3833" y="2286770"/>
              <a:ext cx="850900" cy="612775"/>
            </a:xfrm>
            <a:prstGeom prst="rect">
              <a:avLst/>
            </a:prstGeom>
            <a:noFill/>
            <a:extLst>
              <a:ext uri="{909E8E84-426E-40DD-AFC4-6F175D3DCCD1}">
                <a14:hiddenFill xmlns:a14="http://schemas.microsoft.com/office/drawing/2010/main">
                  <a:solidFill>
                    <a:srgbClr val="FFFFFF"/>
                  </a:solidFill>
                </a14:hiddenFill>
              </a:ext>
            </a:extLst>
          </p:spPr>
        </p:pic>
        <p:pic>
          <p:nvPicPr>
            <p:cNvPr id="296"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4733" y="904875"/>
              <a:ext cx="850900" cy="695325"/>
            </a:xfrm>
            <a:prstGeom prst="rect">
              <a:avLst/>
            </a:prstGeom>
            <a:noFill/>
            <a:extLst>
              <a:ext uri="{909E8E84-426E-40DD-AFC4-6F175D3DCCD1}">
                <a14:hiddenFill xmlns:a14="http://schemas.microsoft.com/office/drawing/2010/main">
                  <a:solidFill>
                    <a:srgbClr val="FFFFFF"/>
                  </a:solidFill>
                </a14:hiddenFill>
              </a:ext>
            </a:extLst>
          </p:spPr>
        </p:pic>
        <p:pic>
          <p:nvPicPr>
            <p:cNvPr id="297"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1392" y="1571601"/>
              <a:ext cx="850900" cy="695325"/>
            </a:xfrm>
            <a:prstGeom prst="rect">
              <a:avLst/>
            </a:prstGeom>
            <a:noFill/>
            <a:extLst>
              <a:ext uri="{909E8E84-426E-40DD-AFC4-6F175D3DCCD1}">
                <a14:hiddenFill xmlns:a14="http://schemas.microsoft.com/office/drawing/2010/main">
                  <a:solidFill>
                    <a:srgbClr val="FFFFFF"/>
                  </a:solidFill>
                </a14:hiddenFill>
              </a:ext>
            </a:extLst>
          </p:spPr>
        </p:pic>
        <p:pic>
          <p:nvPicPr>
            <p:cNvPr id="298"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2064" y="3083695"/>
              <a:ext cx="835025" cy="523875"/>
            </a:xfrm>
            <a:prstGeom prst="rect">
              <a:avLst/>
            </a:prstGeom>
            <a:noFill/>
            <a:extLst>
              <a:ext uri="{909E8E84-426E-40DD-AFC4-6F175D3DCCD1}">
                <a14:hiddenFill xmlns:a14="http://schemas.microsoft.com/office/drawing/2010/main">
                  <a:solidFill>
                    <a:srgbClr val="FFFFFF"/>
                  </a:solidFill>
                </a14:hiddenFill>
              </a:ext>
            </a:extLst>
          </p:spPr>
        </p:pic>
        <p:pic>
          <p:nvPicPr>
            <p:cNvPr id="299"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763" y="1489903"/>
              <a:ext cx="850900" cy="695325"/>
            </a:xfrm>
            <a:prstGeom prst="rect">
              <a:avLst/>
            </a:prstGeom>
            <a:noFill/>
            <a:extLst>
              <a:ext uri="{909E8E84-426E-40DD-AFC4-6F175D3DCCD1}">
                <a14:hiddenFill xmlns:a14="http://schemas.microsoft.com/office/drawing/2010/main">
                  <a:solidFill>
                    <a:srgbClr val="FFFFFF"/>
                  </a:solidFill>
                </a14:hiddenFill>
              </a:ext>
            </a:extLst>
          </p:spPr>
        </p:pic>
      </p:grpSp>
      <p:pic>
        <p:nvPicPr>
          <p:cNvPr id="319"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98946" y="998161"/>
            <a:ext cx="794114" cy="654607"/>
          </a:xfrm>
          <a:prstGeom prst="rect">
            <a:avLst/>
          </a:prstGeom>
          <a:noFill/>
          <a:extLst>
            <a:ext uri="{909E8E84-426E-40DD-AFC4-6F175D3DCCD1}">
              <a14:hiddenFill xmlns:a14="http://schemas.microsoft.com/office/drawing/2010/main">
                <a:solidFill>
                  <a:srgbClr val="FFFFFF"/>
                </a:solidFill>
              </a14:hiddenFill>
            </a:ext>
          </a:extLst>
        </p:spPr>
      </p:pic>
      <p:pic>
        <p:nvPicPr>
          <p:cNvPr id="322"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39632" y="3190094"/>
            <a:ext cx="850900" cy="695325"/>
          </a:xfrm>
          <a:prstGeom prst="rect">
            <a:avLst/>
          </a:prstGeom>
          <a:noFill/>
          <a:extLst>
            <a:ext uri="{909E8E84-426E-40DD-AFC4-6F175D3DCCD1}">
              <a14:hiddenFill xmlns:a14="http://schemas.microsoft.com/office/drawing/2010/main">
                <a:solidFill>
                  <a:srgbClr val="FFFFFF"/>
                </a:solidFill>
              </a14:hiddenFill>
            </a:ext>
          </a:extLst>
        </p:spPr>
      </p:pic>
      <p:pic>
        <p:nvPicPr>
          <p:cNvPr id="324"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73655" y="1055867"/>
            <a:ext cx="850900" cy="612775"/>
          </a:xfrm>
          <a:prstGeom prst="rect">
            <a:avLst/>
          </a:prstGeom>
          <a:noFill/>
          <a:extLst>
            <a:ext uri="{909E8E84-426E-40DD-AFC4-6F175D3DCCD1}">
              <a14:hiddenFill xmlns:a14="http://schemas.microsoft.com/office/drawing/2010/main">
                <a:solidFill>
                  <a:srgbClr val="FFFFFF"/>
                </a:solidFill>
              </a14:hiddenFill>
            </a:ext>
          </a:extLst>
        </p:spPr>
      </p:pic>
      <p:pic>
        <p:nvPicPr>
          <p:cNvPr id="326"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92368" y="3206704"/>
            <a:ext cx="769937" cy="634678"/>
          </a:xfrm>
          <a:prstGeom prst="rect">
            <a:avLst/>
          </a:prstGeom>
          <a:noFill/>
          <a:extLst>
            <a:ext uri="{909E8E84-426E-40DD-AFC4-6F175D3DCCD1}">
              <a14:hiddenFill xmlns:a14="http://schemas.microsoft.com/office/drawing/2010/main">
                <a:solidFill>
                  <a:srgbClr val="FFFFFF"/>
                </a:solidFill>
              </a14:hiddenFill>
            </a:ext>
          </a:extLst>
        </p:spPr>
      </p:pic>
      <p:pic>
        <p:nvPicPr>
          <p:cNvPr id="327"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76961" y="3860182"/>
            <a:ext cx="769937" cy="634678"/>
          </a:xfrm>
          <a:prstGeom prst="rect">
            <a:avLst/>
          </a:prstGeom>
          <a:noFill/>
          <a:extLst>
            <a:ext uri="{909E8E84-426E-40DD-AFC4-6F175D3DCCD1}">
              <a14:hiddenFill xmlns:a14="http://schemas.microsoft.com/office/drawing/2010/main">
                <a:solidFill>
                  <a:srgbClr val="FFFFFF"/>
                </a:solidFill>
              </a14:hiddenFill>
            </a:ext>
          </a:extLst>
        </p:spPr>
      </p:pic>
      <p:pic>
        <p:nvPicPr>
          <p:cNvPr id="32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2308" y="2423332"/>
            <a:ext cx="850900" cy="612775"/>
          </a:xfrm>
          <a:prstGeom prst="rect">
            <a:avLst/>
          </a:prstGeom>
          <a:noFill/>
          <a:extLst>
            <a:ext uri="{909E8E84-426E-40DD-AFC4-6F175D3DCCD1}">
              <a14:hiddenFill xmlns:a14="http://schemas.microsoft.com/office/drawing/2010/main">
                <a:solidFill>
                  <a:srgbClr val="FFFFFF"/>
                </a:solidFill>
              </a14:hiddenFill>
            </a:ext>
          </a:extLst>
        </p:spPr>
      </p:pic>
      <p:pic>
        <p:nvPicPr>
          <p:cNvPr id="330"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63208" y="1041437"/>
            <a:ext cx="850900" cy="695325"/>
          </a:xfrm>
          <a:prstGeom prst="rect">
            <a:avLst/>
          </a:prstGeom>
          <a:noFill/>
          <a:extLst>
            <a:ext uri="{909E8E84-426E-40DD-AFC4-6F175D3DCCD1}">
              <a14:hiddenFill xmlns:a14="http://schemas.microsoft.com/office/drawing/2010/main">
                <a:solidFill>
                  <a:srgbClr val="FFFFFF"/>
                </a:solidFill>
              </a14:hiddenFill>
            </a:ext>
          </a:extLst>
        </p:spPr>
      </p:pic>
      <p:pic>
        <p:nvPicPr>
          <p:cNvPr id="331"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89867" y="1708163"/>
            <a:ext cx="850900" cy="695325"/>
          </a:xfrm>
          <a:prstGeom prst="rect">
            <a:avLst/>
          </a:prstGeom>
          <a:noFill/>
          <a:extLst>
            <a:ext uri="{909E8E84-426E-40DD-AFC4-6F175D3DCCD1}">
              <a14:hiddenFill xmlns:a14="http://schemas.microsoft.com/office/drawing/2010/main">
                <a:solidFill>
                  <a:srgbClr val="FFFFFF"/>
                </a:solidFill>
              </a14:hiddenFill>
            </a:ext>
          </a:extLst>
        </p:spPr>
      </p:pic>
      <p:pic>
        <p:nvPicPr>
          <p:cNvPr id="333"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1238" y="1626465"/>
            <a:ext cx="850900" cy="695325"/>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10"/>
          <p:cNvSpPr>
            <a:spLocks noGrp="1"/>
          </p:cNvSpPr>
          <p:nvPr>
            <p:ph type="sldNum" sz="quarter" idx="12"/>
          </p:nvPr>
        </p:nvSpPr>
        <p:spPr/>
        <p:txBody>
          <a:bodyPr/>
          <a:lstStyle/>
          <a:p>
            <a:fld id="{29113D28-4C5E-416D-B753-B89EFE945A5C}" type="slidenum">
              <a:rPr lang="en-US" smtClean="0"/>
              <a:pPr/>
              <a:t>12</a:t>
            </a:fld>
            <a:endParaRPr lang="en-US"/>
          </a:p>
        </p:txBody>
      </p:sp>
    </p:spTree>
    <p:extLst>
      <p:ext uri="{BB962C8B-B14F-4D97-AF65-F5344CB8AC3E}">
        <p14:creationId xmlns:p14="http://schemas.microsoft.com/office/powerpoint/2010/main" val="3105640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881064"/>
            <a:ext cx="8591550" cy="48528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3694664" y="213360"/>
            <a:ext cx="1750800" cy="584775"/>
          </a:xfrm>
          <a:prstGeom prst="rect">
            <a:avLst/>
          </a:prstGeom>
          <a:noFill/>
        </p:spPr>
        <p:txBody>
          <a:bodyPr wrap="none" rtlCol="0">
            <a:spAutoFit/>
          </a:bodyPr>
          <a:lstStyle/>
          <a:p>
            <a:r>
              <a:rPr lang="en-US" sz="3200" u="sng" dirty="0" smtClean="0"/>
              <a:t>MODEL B</a:t>
            </a:r>
            <a:endParaRPr lang="en-US" sz="3200" u="sng" dirty="0"/>
          </a:p>
        </p:txBody>
      </p:sp>
      <p:sp>
        <p:nvSpPr>
          <p:cNvPr id="6" name="TextBox 24"/>
          <p:cNvSpPr txBox="1">
            <a:spLocks noChangeArrowheads="1"/>
          </p:cNvSpPr>
          <p:nvPr/>
        </p:nvSpPr>
        <p:spPr bwMode="auto">
          <a:xfrm>
            <a:off x="395821" y="3139677"/>
            <a:ext cx="272838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latin typeface="Calibri" pitchFamily="34" charset="0"/>
              </a:rPr>
              <a:t>The population </a:t>
            </a:r>
            <a:r>
              <a:rPr lang="en-US" dirty="0" smtClean="0">
                <a:latin typeface="Calibri" pitchFamily="34" charset="0"/>
              </a:rPr>
              <a:t>of moths includes moths with light wings and moths with dark wings.</a:t>
            </a:r>
            <a:endParaRPr lang="en-US" dirty="0">
              <a:latin typeface="Calibri" pitchFamily="34" charset="0"/>
            </a:endParaRPr>
          </a:p>
        </p:txBody>
      </p:sp>
      <p:sp>
        <p:nvSpPr>
          <p:cNvPr id="9" name="TextBox 26"/>
          <p:cNvSpPr txBox="1">
            <a:spLocks noChangeArrowheads="1"/>
          </p:cNvSpPr>
          <p:nvPr/>
        </p:nvSpPr>
        <p:spPr bwMode="auto">
          <a:xfrm>
            <a:off x="3518857" y="3429000"/>
            <a:ext cx="23522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latin typeface="Calibri" pitchFamily="34" charset="0"/>
              </a:rPr>
              <a:t>Moths with the light wings lay more eggs and produce more offspring.</a:t>
            </a:r>
            <a:endParaRPr lang="en-US" dirty="0">
              <a:latin typeface="Calibri" pitchFamily="34" charset="0"/>
            </a:endParaRPr>
          </a:p>
        </p:txBody>
      </p:sp>
      <p:sp>
        <p:nvSpPr>
          <p:cNvPr id="11" name="TextBox 56"/>
          <p:cNvSpPr txBox="1">
            <a:spLocks noChangeArrowheads="1"/>
          </p:cNvSpPr>
          <p:nvPr/>
        </p:nvSpPr>
        <p:spPr bwMode="auto">
          <a:xfrm>
            <a:off x="6324600" y="3244755"/>
            <a:ext cx="249847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latin typeface="+mn-lt"/>
              </a:rPr>
              <a:t>The </a:t>
            </a:r>
            <a:r>
              <a:rPr lang="en-US" dirty="0" smtClean="0">
                <a:latin typeface="+mn-lt"/>
              </a:rPr>
              <a:t>moths with light wings had </a:t>
            </a:r>
            <a:r>
              <a:rPr lang="en-US" dirty="0">
                <a:latin typeface="+mn-lt"/>
              </a:rPr>
              <a:t>offspring with </a:t>
            </a:r>
            <a:r>
              <a:rPr lang="en-US" dirty="0" smtClean="0">
                <a:latin typeface="+mn-lt"/>
              </a:rPr>
              <a:t>light wings.  After </a:t>
            </a:r>
            <a:r>
              <a:rPr lang="en-US" dirty="0">
                <a:latin typeface="+mn-lt"/>
              </a:rPr>
              <a:t>several generations,  there will be many more </a:t>
            </a:r>
            <a:r>
              <a:rPr lang="en-US" dirty="0" smtClean="0">
                <a:latin typeface="+mn-lt"/>
              </a:rPr>
              <a:t>moths with light wings than moths with dark wings.</a:t>
            </a:r>
            <a:r>
              <a:rPr lang="en-US" dirty="0" smtClean="0">
                <a:latin typeface="Calibri" pitchFamily="34" charset="0"/>
              </a:rPr>
              <a:t> </a:t>
            </a:r>
            <a:endParaRPr lang="en-US" dirty="0">
              <a:latin typeface="Calibri" pitchFamily="34" charset="0"/>
            </a:endParaRPr>
          </a:p>
        </p:txBody>
      </p:sp>
      <p:sp>
        <p:nvSpPr>
          <p:cNvPr id="13" name="TextBox 12"/>
          <p:cNvSpPr txBox="1"/>
          <p:nvPr/>
        </p:nvSpPr>
        <p:spPr>
          <a:xfrm>
            <a:off x="2185699" y="5638800"/>
            <a:ext cx="4691351" cy="954107"/>
          </a:xfrm>
          <a:prstGeom prst="rect">
            <a:avLst/>
          </a:prstGeom>
          <a:noFill/>
          <a:ln>
            <a:solidFill>
              <a:schemeClr val="tx1"/>
            </a:solidFill>
          </a:ln>
        </p:spPr>
        <p:txBody>
          <a:bodyPr wrap="square" rtlCol="0">
            <a:spAutoFit/>
          </a:bodyPr>
          <a:lstStyle/>
          <a:p>
            <a:r>
              <a:rPr lang="en-US" dirty="0" smtClean="0"/>
              <a:t>KEY:               </a:t>
            </a:r>
            <a:r>
              <a:rPr lang="en-US" sz="1400" b="1" dirty="0" smtClean="0"/>
              <a:t>         </a:t>
            </a:r>
            <a:r>
              <a:rPr lang="en-US" sz="1400" b="1" dirty="0"/>
              <a:t>  </a:t>
            </a:r>
            <a:r>
              <a:rPr lang="en-US" sz="1400" b="1" dirty="0" smtClean="0"/>
              <a:t> = </a:t>
            </a:r>
            <a:r>
              <a:rPr lang="en-US" sz="1400" dirty="0" smtClean="0"/>
              <a:t>shows moths</a:t>
            </a:r>
            <a:endParaRPr lang="en-US" sz="1400" b="1" dirty="0" smtClean="0"/>
          </a:p>
          <a:p>
            <a:r>
              <a:rPr lang="en-US" sz="1400" b="1" dirty="0"/>
              <a:t>	 </a:t>
            </a:r>
            <a:r>
              <a:rPr lang="en-US" sz="1400" b="1" dirty="0" smtClean="0"/>
              <a:t>                 = </a:t>
            </a:r>
            <a:r>
              <a:rPr lang="en-US" sz="1400" dirty="0" smtClean="0"/>
              <a:t>shows moths that reproduced more</a:t>
            </a:r>
          </a:p>
          <a:p>
            <a:r>
              <a:rPr lang="en-US" sz="1400" dirty="0" smtClean="0"/>
              <a:t>                 </a:t>
            </a:r>
            <a:r>
              <a:rPr lang="en-US" sz="2400" dirty="0" smtClean="0"/>
              <a:t> 1, 2, 3  </a:t>
            </a:r>
            <a:r>
              <a:rPr lang="en-US" sz="1400" b="1" dirty="0" smtClean="0"/>
              <a:t>= </a:t>
            </a:r>
            <a:r>
              <a:rPr lang="en-US" sz="1400" dirty="0" smtClean="0"/>
              <a:t>shows steps in the process</a:t>
            </a:r>
            <a:endParaRPr lang="en-US" sz="1400" dirty="0"/>
          </a:p>
        </p:txBody>
      </p:sp>
      <p:sp>
        <p:nvSpPr>
          <p:cNvPr id="166" name="TextBox 165"/>
          <p:cNvSpPr txBox="1"/>
          <p:nvPr/>
        </p:nvSpPr>
        <p:spPr>
          <a:xfrm>
            <a:off x="461253" y="990600"/>
            <a:ext cx="498855" cy="769441"/>
          </a:xfrm>
          <a:prstGeom prst="rect">
            <a:avLst/>
          </a:prstGeom>
          <a:noFill/>
        </p:spPr>
        <p:txBody>
          <a:bodyPr wrap="none" rtlCol="0">
            <a:spAutoFit/>
          </a:bodyPr>
          <a:lstStyle/>
          <a:p>
            <a:r>
              <a:rPr lang="en-US" sz="4400" dirty="0" smtClean="0"/>
              <a:t>1</a:t>
            </a:r>
            <a:endParaRPr lang="en-US" sz="4400" dirty="0"/>
          </a:p>
        </p:txBody>
      </p:sp>
      <p:sp>
        <p:nvSpPr>
          <p:cNvPr id="167" name="TextBox 166"/>
          <p:cNvSpPr txBox="1"/>
          <p:nvPr/>
        </p:nvSpPr>
        <p:spPr>
          <a:xfrm>
            <a:off x="3223891" y="1035868"/>
            <a:ext cx="498855" cy="769441"/>
          </a:xfrm>
          <a:prstGeom prst="rect">
            <a:avLst/>
          </a:prstGeom>
          <a:noFill/>
        </p:spPr>
        <p:txBody>
          <a:bodyPr wrap="none" rtlCol="0">
            <a:spAutoFit/>
          </a:bodyPr>
          <a:lstStyle/>
          <a:p>
            <a:r>
              <a:rPr lang="en-US" sz="4400" dirty="0" smtClean="0"/>
              <a:t>2</a:t>
            </a:r>
            <a:endParaRPr lang="en-US" sz="4400" dirty="0"/>
          </a:p>
        </p:txBody>
      </p:sp>
      <p:sp>
        <p:nvSpPr>
          <p:cNvPr id="168" name="TextBox 167"/>
          <p:cNvSpPr txBox="1"/>
          <p:nvPr/>
        </p:nvSpPr>
        <p:spPr>
          <a:xfrm>
            <a:off x="6096000" y="1025008"/>
            <a:ext cx="498855" cy="769441"/>
          </a:xfrm>
          <a:prstGeom prst="rect">
            <a:avLst/>
          </a:prstGeom>
          <a:noFill/>
        </p:spPr>
        <p:txBody>
          <a:bodyPr wrap="none" rtlCol="0">
            <a:spAutoFit/>
          </a:bodyPr>
          <a:lstStyle/>
          <a:p>
            <a:r>
              <a:rPr lang="en-US" sz="4400" dirty="0" smtClean="0"/>
              <a:t>3</a:t>
            </a:r>
            <a:endParaRPr lang="en-US" sz="4400" dirty="0"/>
          </a:p>
        </p:txBody>
      </p:sp>
      <p:sp>
        <p:nvSpPr>
          <p:cNvPr id="196" name="Rectangle 195"/>
          <p:cNvSpPr/>
          <p:nvPr/>
        </p:nvSpPr>
        <p:spPr>
          <a:xfrm>
            <a:off x="4456252" y="2362200"/>
            <a:ext cx="682314" cy="58185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Rectangle 196"/>
          <p:cNvSpPr/>
          <p:nvPr/>
        </p:nvSpPr>
        <p:spPr>
          <a:xfrm>
            <a:off x="3447213" y="5943600"/>
            <a:ext cx="184282" cy="2286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sosceles Triangle 2"/>
          <p:cNvSpPr/>
          <p:nvPr/>
        </p:nvSpPr>
        <p:spPr>
          <a:xfrm>
            <a:off x="974469" y="1062195"/>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Isosceles Triangle 54"/>
          <p:cNvSpPr/>
          <p:nvPr/>
        </p:nvSpPr>
        <p:spPr>
          <a:xfrm>
            <a:off x="1690429" y="1062196"/>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Isosceles Triangle 55"/>
          <p:cNvSpPr/>
          <p:nvPr/>
        </p:nvSpPr>
        <p:spPr>
          <a:xfrm>
            <a:off x="2348512" y="1072014"/>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Isosceles Triangle 56"/>
          <p:cNvSpPr/>
          <p:nvPr/>
        </p:nvSpPr>
        <p:spPr>
          <a:xfrm>
            <a:off x="990600" y="1756920"/>
            <a:ext cx="509411" cy="519261"/>
          </a:xfrm>
          <a:prstGeom prst="triangle">
            <a:avLst/>
          </a:prstGeom>
          <a:solidFill>
            <a:schemeClr val="tx1">
              <a:lumMod val="85000"/>
              <a:lumOff val="1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Isosceles Triangle 57"/>
          <p:cNvSpPr/>
          <p:nvPr/>
        </p:nvSpPr>
        <p:spPr>
          <a:xfrm>
            <a:off x="1706560" y="1756921"/>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Isosceles Triangle 58"/>
          <p:cNvSpPr/>
          <p:nvPr/>
        </p:nvSpPr>
        <p:spPr>
          <a:xfrm>
            <a:off x="2364643" y="1766739"/>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Isosceles Triangle 59"/>
          <p:cNvSpPr/>
          <p:nvPr/>
        </p:nvSpPr>
        <p:spPr>
          <a:xfrm>
            <a:off x="990600" y="2362200"/>
            <a:ext cx="509411" cy="519261"/>
          </a:xfrm>
          <a:prstGeom prst="triangle">
            <a:avLst/>
          </a:prstGeom>
          <a:solidFill>
            <a:schemeClr val="tx1">
              <a:lumMod val="85000"/>
              <a:lumOff val="1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60"/>
          <p:cNvSpPr/>
          <p:nvPr/>
        </p:nvSpPr>
        <p:spPr>
          <a:xfrm>
            <a:off x="1706560" y="2362201"/>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61"/>
          <p:cNvSpPr/>
          <p:nvPr/>
        </p:nvSpPr>
        <p:spPr>
          <a:xfrm>
            <a:off x="2364643" y="2372019"/>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Isosceles Triangle 62"/>
          <p:cNvSpPr/>
          <p:nvPr/>
        </p:nvSpPr>
        <p:spPr>
          <a:xfrm>
            <a:off x="3815415" y="1066800"/>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Isosceles Triangle 63"/>
          <p:cNvSpPr/>
          <p:nvPr/>
        </p:nvSpPr>
        <p:spPr>
          <a:xfrm>
            <a:off x="4531375" y="1066801"/>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4"/>
          <p:cNvSpPr/>
          <p:nvPr/>
        </p:nvSpPr>
        <p:spPr>
          <a:xfrm>
            <a:off x="5189458" y="1076619"/>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p:cNvSpPr/>
          <p:nvPr/>
        </p:nvSpPr>
        <p:spPr>
          <a:xfrm>
            <a:off x="3831546" y="1761525"/>
            <a:ext cx="509411" cy="519261"/>
          </a:xfrm>
          <a:prstGeom prst="triangle">
            <a:avLst/>
          </a:prstGeom>
          <a:solidFill>
            <a:schemeClr val="tx1">
              <a:lumMod val="85000"/>
              <a:lumOff val="1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Isosceles Triangle 66"/>
          <p:cNvSpPr/>
          <p:nvPr/>
        </p:nvSpPr>
        <p:spPr>
          <a:xfrm>
            <a:off x="4547506" y="1761526"/>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Isosceles Triangle 67"/>
          <p:cNvSpPr/>
          <p:nvPr/>
        </p:nvSpPr>
        <p:spPr>
          <a:xfrm>
            <a:off x="5205589" y="1771344"/>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Isosceles Triangle 68"/>
          <p:cNvSpPr/>
          <p:nvPr/>
        </p:nvSpPr>
        <p:spPr>
          <a:xfrm>
            <a:off x="3831546" y="2366805"/>
            <a:ext cx="509411" cy="519261"/>
          </a:xfrm>
          <a:prstGeom prst="triangle">
            <a:avLst/>
          </a:prstGeom>
          <a:solidFill>
            <a:schemeClr val="tx1">
              <a:lumMod val="85000"/>
              <a:lumOff val="1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Isosceles Triangle 69"/>
          <p:cNvSpPr/>
          <p:nvPr/>
        </p:nvSpPr>
        <p:spPr>
          <a:xfrm>
            <a:off x="4547506" y="2366806"/>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Isosceles Triangle 70"/>
          <p:cNvSpPr/>
          <p:nvPr/>
        </p:nvSpPr>
        <p:spPr>
          <a:xfrm>
            <a:off x="5205589" y="2376624"/>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Rectangle 193"/>
          <p:cNvSpPr/>
          <p:nvPr/>
        </p:nvSpPr>
        <p:spPr>
          <a:xfrm>
            <a:off x="4444923" y="1076619"/>
            <a:ext cx="682314" cy="58185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194"/>
          <p:cNvSpPr/>
          <p:nvPr/>
        </p:nvSpPr>
        <p:spPr>
          <a:xfrm>
            <a:off x="5189458" y="1767144"/>
            <a:ext cx="682314" cy="58185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188768" y="2362199"/>
            <a:ext cx="682314" cy="58185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3745094" y="1062195"/>
            <a:ext cx="682314" cy="58185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Isosceles Triangle 71"/>
          <p:cNvSpPr/>
          <p:nvPr/>
        </p:nvSpPr>
        <p:spPr>
          <a:xfrm>
            <a:off x="6705601" y="1075930"/>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Isosceles Triangle 72"/>
          <p:cNvSpPr/>
          <p:nvPr/>
        </p:nvSpPr>
        <p:spPr>
          <a:xfrm>
            <a:off x="7421561" y="1075931"/>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Isosceles Triangle 73"/>
          <p:cNvSpPr/>
          <p:nvPr/>
        </p:nvSpPr>
        <p:spPr>
          <a:xfrm>
            <a:off x="6705600" y="2365734"/>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Isosceles Triangle 76"/>
          <p:cNvSpPr/>
          <p:nvPr/>
        </p:nvSpPr>
        <p:spPr>
          <a:xfrm>
            <a:off x="8095775" y="1780474"/>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Isosceles Triangle 78"/>
          <p:cNvSpPr/>
          <p:nvPr/>
        </p:nvSpPr>
        <p:spPr>
          <a:xfrm>
            <a:off x="7437692" y="2375936"/>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Isosceles Triangle 79"/>
          <p:cNvSpPr/>
          <p:nvPr/>
        </p:nvSpPr>
        <p:spPr>
          <a:xfrm>
            <a:off x="8095775" y="2385754"/>
            <a:ext cx="509411" cy="519261"/>
          </a:xfrm>
          <a:prstGeom prst="triangle">
            <a:avLst/>
          </a:prstGeom>
          <a:solidFill>
            <a:schemeClr val="bg1">
              <a:lumMod val="50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Isosceles Triangle 80"/>
          <p:cNvSpPr/>
          <p:nvPr/>
        </p:nvSpPr>
        <p:spPr>
          <a:xfrm>
            <a:off x="8095775" y="1073694"/>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Isosceles Triangle 81"/>
          <p:cNvSpPr/>
          <p:nvPr/>
        </p:nvSpPr>
        <p:spPr>
          <a:xfrm>
            <a:off x="7421560" y="1743551"/>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Isosceles Triangle 82"/>
          <p:cNvSpPr/>
          <p:nvPr/>
        </p:nvSpPr>
        <p:spPr>
          <a:xfrm>
            <a:off x="6705601" y="1743552"/>
            <a:ext cx="509411" cy="519261"/>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Isosceles Triangle 83"/>
          <p:cNvSpPr/>
          <p:nvPr/>
        </p:nvSpPr>
        <p:spPr>
          <a:xfrm>
            <a:off x="3402895" y="5715000"/>
            <a:ext cx="254705" cy="173909"/>
          </a:xfrm>
          <a:prstGeom prst="triangle">
            <a:avLst/>
          </a:prstGeom>
          <a:solidFill>
            <a:schemeClr val="bg1">
              <a:lumMod val="95000"/>
            </a:schemeClr>
          </a:solid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29113D28-4C5E-416D-B753-B89EFE945A5C}" type="slidenum">
              <a:rPr lang="en-US" smtClean="0"/>
              <a:pPr/>
              <a:t>13</a:t>
            </a:fld>
            <a:endParaRPr lang="en-US"/>
          </a:p>
        </p:txBody>
      </p:sp>
    </p:spTree>
    <p:extLst>
      <p:ext uri="{BB962C8B-B14F-4D97-AF65-F5344CB8AC3E}">
        <p14:creationId xmlns:p14="http://schemas.microsoft.com/office/powerpoint/2010/main" val="1260780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8212" y="2375096"/>
            <a:ext cx="1001188" cy="825304"/>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4062" y="2369888"/>
            <a:ext cx="1001188" cy="82530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648200" y="213360"/>
            <a:ext cx="1747594" cy="584775"/>
          </a:xfrm>
          <a:prstGeom prst="rect">
            <a:avLst/>
          </a:prstGeom>
          <a:noFill/>
        </p:spPr>
        <p:txBody>
          <a:bodyPr wrap="none" rtlCol="0">
            <a:spAutoFit/>
          </a:bodyPr>
          <a:lstStyle/>
          <a:p>
            <a:r>
              <a:rPr lang="en-US" sz="3200" u="sng" dirty="0" smtClean="0"/>
              <a:t>MODEL C</a:t>
            </a:r>
            <a:endParaRPr lang="en-US" sz="3200" u="sng" dirty="0"/>
          </a:p>
        </p:txBody>
      </p:sp>
      <p:sp>
        <p:nvSpPr>
          <p:cNvPr id="6" name="TextBox 10"/>
          <p:cNvSpPr txBox="1">
            <a:spLocks noChangeArrowheads="1"/>
          </p:cNvSpPr>
          <p:nvPr/>
        </p:nvSpPr>
        <p:spPr bwMode="auto">
          <a:xfrm>
            <a:off x="25083" y="3659234"/>
            <a:ext cx="21336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latin typeface="Calibri" pitchFamily="34" charset="0"/>
              </a:rPr>
              <a:t>Moths have dark wings.  But the trees</a:t>
            </a:r>
          </a:p>
          <a:p>
            <a:pPr eaLnBrk="1" hangingPunct="1"/>
            <a:r>
              <a:rPr lang="en-US" dirty="0" smtClean="0">
                <a:latin typeface="Calibri" pitchFamily="34" charset="0"/>
              </a:rPr>
              <a:t>are getting lighter</a:t>
            </a:r>
          </a:p>
          <a:p>
            <a:pPr eaLnBrk="1" hangingPunct="1"/>
            <a:r>
              <a:rPr lang="en-US" dirty="0" smtClean="0">
                <a:latin typeface="Calibri" pitchFamily="34" charset="0"/>
              </a:rPr>
              <a:t>because of less</a:t>
            </a:r>
          </a:p>
          <a:p>
            <a:pPr eaLnBrk="1" hangingPunct="1"/>
            <a:r>
              <a:rPr lang="en-US" dirty="0">
                <a:latin typeface="Calibri" pitchFamily="34" charset="0"/>
              </a:rPr>
              <a:t>p</a:t>
            </a:r>
            <a:r>
              <a:rPr lang="en-US" dirty="0" smtClean="0">
                <a:latin typeface="Calibri" pitchFamily="34" charset="0"/>
              </a:rPr>
              <a:t>ollution.</a:t>
            </a:r>
          </a:p>
        </p:txBody>
      </p:sp>
      <p:sp>
        <p:nvSpPr>
          <p:cNvPr id="9" name="Right Arrow 8"/>
          <p:cNvSpPr/>
          <p:nvPr/>
        </p:nvSpPr>
        <p:spPr>
          <a:xfrm>
            <a:off x="1905000" y="2043160"/>
            <a:ext cx="533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10" name="TextBox 24"/>
          <p:cNvSpPr txBox="1">
            <a:spLocks noChangeArrowheads="1"/>
          </p:cNvSpPr>
          <p:nvPr/>
        </p:nvSpPr>
        <p:spPr bwMode="auto">
          <a:xfrm>
            <a:off x="2203315" y="3603094"/>
            <a:ext cx="21336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latin typeface="Calibri" pitchFamily="34" charset="0"/>
              </a:rPr>
              <a:t>Birds can easily find moths with dark wings on lighter trees.  To </a:t>
            </a:r>
            <a:r>
              <a:rPr lang="en-US" dirty="0">
                <a:latin typeface="Calibri" pitchFamily="34" charset="0"/>
              </a:rPr>
              <a:t>hide from </a:t>
            </a:r>
            <a:r>
              <a:rPr lang="en-US" dirty="0" smtClean="0">
                <a:latin typeface="Calibri" pitchFamily="34" charset="0"/>
              </a:rPr>
              <a:t>birds, the moths change the color of their wings to a lighter color.</a:t>
            </a:r>
            <a:endParaRPr lang="en-US" dirty="0">
              <a:latin typeface="Calibri" pitchFamily="34" charset="0"/>
            </a:endParaRPr>
          </a:p>
        </p:txBody>
      </p:sp>
      <p:sp>
        <p:nvSpPr>
          <p:cNvPr id="11" name="Right Arrow 10"/>
          <p:cNvSpPr/>
          <p:nvPr/>
        </p:nvSpPr>
        <p:spPr>
          <a:xfrm>
            <a:off x="3962400" y="2043160"/>
            <a:ext cx="533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26" name="TextBox 55"/>
          <p:cNvSpPr txBox="1">
            <a:spLocks noChangeArrowheads="1"/>
          </p:cNvSpPr>
          <p:nvPr/>
        </p:nvSpPr>
        <p:spPr bwMode="auto">
          <a:xfrm>
            <a:off x="4457700" y="3607958"/>
            <a:ext cx="23622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latin typeface="Calibri" pitchFamily="34" charset="0"/>
              </a:rPr>
              <a:t>The </a:t>
            </a:r>
            <a:r>
              <a:rPr lang="en-US" dirty="0" smtClean="0">
                <a:latin typeface="Calibri" pitchFamily="34" charset="0"/>
              </a:rPr>
              <a:t>moths pass </a:t>
            </a:r>
            <a:r>
              <a:rPr lang="en-US" dirty="0">
                <a:latin typeface="Calibri" pitchFamily="34" charset="0"/>
              </a:rPr>
              <a:t>on </a:t>
            </a:r>
            <a:r>
              <a:rPr lang="en-US" dirty="0" smtClean="0">
                <a:latin typeface="Calibri" pitchFamily="34" charset="0"/>
              </a:rPr>
              <a:t>lighter color wings </a:t>
            </a:r>
            <a:r>
              <a:rPr lang="en-US" dirty="0">
                <a:latin typeface="Calibri" pitchFamily="34" charset="0"/>
              </a:rPr>
              <a:t>to their </a:t>
            </a:r>
            <a:r>
              <a:rPr lang="en-US" dirty="0" smtClean="0">
                <a:latin typeface="Calibri" pitchFamily="34" charset="0"/>
              </a:rPr>
              <a:t>offspring. Their offspring make their wings even lighter.</a:t>
            </a:r>
            <a:endParaRPr lang="en-US" dirty="0">
              <a:latin typeface="Calibri" pitchFamily="34" charset="0"/>
            </a:endParaRPr>
          </a:p>
        </p:txBody>
      </p:sp>
      <p:sp>
        <p:nvSpPr>
          <p:cNvPr id="27" name="Right Arrow 26"/>
          <p:cNvSpPr/>
          <p:nvPr/>
        </p:nvSpPr>
        <p:spPr>
          <a:xfrm>
            <a:off x="6553200" y="2043160"/>
            <a:ext cx="533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28" name="TextBox 57"/>
          <p:cNvSpPr txBox="1">
            <a:spLocks noChangeArrowheads="1"/>
          </p:cNvSpPr>
          <p:nvPr/>
        </p:nvSpPr>
        <p:spPr bwMode="auto">
          <a:xfrm>
            <a:off x="7010400" y="3659234"/>
            <a:ext cx="2133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latin typeface="Calibri" pitchFamily="34" charset="0"/>
              </a:rPr>
              <a:t>Now </a:t>
            </a:r>
            <a:r>
              <a:rPr lang="en-US" dirty="0" smtClean="0">
                <a:latin typeface="Calibri" pitchFamily="34" charset="0"/>
              </a:rPr>
              <a:t>moth wings are a lighter color.</a:t>
            </a:r>
            <a:endParaRPr lang="en-US" dirty="0">
              <a:latin typeface="Calibri" pitchFamily="34" charset="0"/>
            </a:endParaRPr>
          </a:p>
        </p:txBody>
      </p:sp>
      <p:cxnSp>
        <p:nvCxnSpPr>
          <p:cNvPr id="42" name="Straight Connector 41"/>
          <p:cNvCxnSpPr/>
          <p:nvPr/>
        </p:nvCxnSpPr>
        <p:spPr>
          <a:xfrm flipH="1">
            <a:off x="5268913" y="2114598"/>
            <a:ext cx="217488" cy="431006"/>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719604" y="2153730"/>
            <a:ext cx="271939" cy="391874"/>
          </a:xfrm>
          <a:prstGeom prst="line">
            <a:avLst/>
          </a:prstGeom>
        </p:spPr>
        <p:style>
          <a:lnRef idx="1">
            <a:schemeClr val="accent1"/>
          </a:lnRef>
          <a:fillRef idx="0">
            <a:schemeClr val="accent1"/>
          </a:fillRef>
          <a:effectRef idx="0">
            <a:schemeClr val="accent1"/>
          </a:effectRef>
          <a:fontRef idx="minor">
            <a:schemeClr val="tx1"/>
          </a:fontRef>
        </p:style>
      </p:cxnSp>
      <p:pic>
        <p:nvPicPr>
          <p:cNvPr id="60"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186300"/>
            <a:ext cx="1231900" cy="1006665"/>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0" y="1741078"/>
            <a:ext cx="1001188" cy="825304"/>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741078"/>
            <a:ext cx="1295400" cy="916815"/>
          </a:xfrm>
          <a:prstGeom prst="rect">
            <a:avLst/>
          </a:prstGeom>
          <a:noFill/>
          <a:extLst>
            <a:ext uri="{909E8E84-426E-40DD-AFC4-6F175D3DCCD1}">
              <a14:hiddenFill xmlns:a14="http://schemas.microsoft.com/office/drawing/2010/main">
                <a:solidFill>
                  <a:srgbClr val="FFFFFF"/>
                </a:solidFill>
              </a14:hiddenFill>
            </a:ext>
          </a:extLst>
        </p:spPr>
      </p:pic>
      <p:sp>
        <p:nvSpPr>
          <p:cNvPr id="65" name="TextBox 1"/>
          <p:cNvSpPr txBox="1"/>
          <p:nvPr/>
        </p:nvSpPr>
        <p:spPr>
          <a:xfrm>
            <a:off x="1752600" y="5968425"/>
            <a:ext cx="3912650" cy="584775"/>
          </a:xfrm>
          <a:prstGeom prst="rect">
            <a:avLst/>
          </a:prstGeom>
          <a:noFill/>
          <a:ln>
            <a:solidFill>
              <a:schemeClr val="accent1"/>
            </a:solidFill>
          </a:ln>
        </p:spPr>
        <p:txBody>
          <a:bodyPr wrap="square" rtlCol="0">
            <a:spAutoFit/>
          </a:bodyPr>
          <a:lstStyle/>
          <a:p>
            <a:r>
              <a:rPr lang="en-US" dirty="0" smtClean="0"/>
              <a:t>KEY:                    </a:t>
            </a:r>
            <a:r>
              <a:rPr lang="en-US" sz="1400" dirty="0" smtClean="0"/>
              <a:t>shows what happens next </a:t>
            </a:r>
          </a:p>
          <a:p>
            <a:endParaRPr lang="en-US" sz="1400" dirty="0" smtClean="0"/>
          </a:p>
        </p:txBody>
      </p:sp>
      <p:sp>
        <p:nvSpPr>
          <p:cNvPr id="66" name="Right Arrow 65"/>
          <p:cNvSpPr/>
          <p:nvPr/>
        </p:nvSpPr>
        <p:spPr>
          <a:xfrm>
            <a:off x="2470102" y="6059866"/>
            <a:ext cx="609772"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24100" y="773816"/>
            <a:ext cx="1638300" cy="2819400"/>
          </a:xfrm>
          <a:prstGeom prst="rect">
            <a:avLst/>
          </a:prstGeom>
        </p:spPr>
      </p:pic>
      <p:sp>
        <p:nvSpPr>
          <p:cNvPr id="4" name="TextBox 3"/>
          <p:cNvSpPr txBox="1"/>
          <p:nvPr/>
        </p:nvSpPr>
        <p:spPr>
          <a:xfrm>
            <a:off x="2569054" y="990600"/>
            <a:ext cx="1148391" cy="369332"/>
          </a:xfrm>
          <a:prstGeom prst="rect">
            <a:avLst/>
          </a:prstGeom>
          <a:noFill/>
        </p:spPr>
        <p:txBody>
          <a:bodyPr wrap="none" rtlCol="0">
            <a:spAutoFit/>
          </a:bodyPr>
          <a:lstStyle/>
          <a:p>
            <a:r>
              <a:rPr lang="en-US" dirty="0" smtClean="0"/>
              <a:t>tree trunk</a:t>
            </a:r>
            <a:endParaRPr lang="en-US" dirty="0"/>
          </a:p>
        </p:txBody>
      </p:sp>
      <p:sp>
        <p:nvSpPr>
          <p:cNvPr id="2" name="Slide Number Placeholder 1"/>
          <p:cNvSpPr>
            <a:spLocks noGrp="1"/>
          </p:cNvSpPr>
          <p:nvPr>
            <p:ph type="sldNum" sz="quarter" idx="12"/>
          </p:nvPr>
        </p:nvSpPr>
        <p:spPr/>
        <p:txBody>
          <a:bodyPr/>
          <a:lstStyle/>
          <a:p>
            <a:fld id="{29113D28-4C5E-416D-B753-B89EFE945A5C}" type="slidenum">
              <a:rPr lang="en-US" smtClean="0"/>
              <a:pPr/>
              <a:t>14</a:t>
            </a:fld>
            <a:endParaRPr lang="en-US"/>
          </a:p>
        </p:txBody>
      </p:sp>
    </p:spTree>
    <p:extLst>
      <p:ext uri="{BB962C8B-B14F-4D97-AF65-F5344CB8AC3E}">
        <p14:creationId xmlns:p14="http://schemas.microsoft.com/office/powerpoint/2010/main" val="1642999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735775" y="213360"/>
            <a:ext cx="1611138" cy="584776"/>
          </a:xfrm>
          <a:prstGeom prst="rect">
            <a:avLst/>
          </a:prstGeom>
          <a:noFill/>
        </p:spPr>
        <p:txBody>
          <a:bodyPr wrap="none" rtlCol="0">
            <a:spAutoFit/>
          </a:bodyPr>
          <a:lstStyle/>
          <a:p>
            <a:r>
              <a:rPr lang="en-US" sz="3200" u="sng" dirty="0" smtClean="0">
                <a:solidFill>
                  <a:prstClr val="black"/>
                </a:solidFill>
              </a:rPr>
              <a:t>Model D</a:t>
            </a:r>
          </a:p>
        </p:txBody>
      </p:sp>
      <p:sp>
        <p:nvSpPr>
          <p:cNvPr id="21" name="TextBox 20"/>
          <p:cNvSpPr txBox="1"/>
          <p:nvPr/>
        </p:nvSpPr>
        <p:spPr>
          <a:xfrm>
            <a:off x="229698" y="933236"/>
            <a:ext cx="8458284" cy="3554819"/>
          </a:xfrm>
          <a:prstGeom prst="rect">
            <a:avLst/>
          </a:prstGeom>
          <a:noFill/>
        </p:spPr>
        <p:txBody>
          <a:bodyPr wrap="square" rtlCol="0">
            <a:spAutoFit/>
          </a:bodyPr>
          <a:lstStyle/>
          <a:p>
            <a:pPr marL="457200" indent="-457200">
              <a:buAutoNum type="arabicPeriod" startAt="6"/>
            </a:pPr>
            <a:r>
              <a:rPr lang="en-US" sz="2500" dirty="0" smtClean="0"/>
              <a:t>Now, I will give you Model D on a piece of paper.  In groups, discuss how to revise Model D to make it better.  </a:t>
            </a:r>
          </a:p>
          <a:p>
            <a:pPr marL="457200" indent="-457200">
              <a:buAutoNum type="arabicPeriod" startAt="6"/>
            </a:pPr>
            <a:endParaRPr lang="en-US" sz="2500" dirty="0" smtClean="0"/>
          </a:p>
          <a:p>
            <a:pPr marL="457200" indent="-457200"/>
            <a:r>
              <a:rPr lang="en-US" sz="2500" dirty="0" smtClean="0"/>
              <a:t>	After you have decided as a group, make your own individual changes to the model on the paper.  </a:t>
            </a:r>
          </a:p>
          <a:p>
            <a:pPr marL="457200" indent="-457200"/>
            <a:endParaRPr lang="en-US" sz="2500" dirty="0" smtClean="0"/>
          </a:p>
          <a:p>
            <a:pPr marL="457200" indent="-457200"/>
            <a:r>
              <a:rPr lang="en-US" sz="2500" dirty="0" smtClean="0"/>
              <a:t>	* Be ready to </a:t>
            </a:r>
            <a:r>
              <a:rPr lang="en-US" sz="2500" u="sng" dirty="0" smtClean="0"/>
              <a:t>argue</a:t>
            </a:r>
            <a:r>
              <a:rPr lang="en-US" sz="2500" dirty="0" smtClean="0"/>
              <a:t> for your changes in the class discussion.</a:t>
            </a:r>
          </a:p>
          <a:p>
            <a:pPr marL="457200" indent="-457200"/>
            <a:endParaRPr lang="en-US" sz="2500" dirty="0" smtClean="0"/>
          </a:p>
          <a:p>
            <a:pPr marL="457200" indent="-457200"/>
            <a:r>
              <a:rPr lang="en-US" sz="2500" dirty="0" smtClean="0"/>
              <a:t>	</a:t>
            </a:r>
            <a:endParaRPr lang="en-US" sz="2500" dirty="0"/>
          </a:p>
        </p:txBody>
      </p:sp>
      <p:sp>
        <p:nvSpPr>
          <p:cNvPr id="5" name="Slide Number Placeholder 4"/>
          <p:cNvSpPr>
            <a:spLocks noGrp="1"/>
          </p:cNvSpPr>
          <p:nvPr>
            <p:ph type="sldNum" sz="quarter" idx="12"/>
          </p:nvPr>
        </p:nvSpPr>
        <p:spPr/>
        <p:txBody>
          <a:bodyPr/>
          <a:lstStyle/>
          <a:p>
            <a:fld id="{2FE42EF6-5E03-8B42-9EA6-D2DC6B4EA9DC}"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19200" y="76200"/>
            <a:ext cx="1781257" cy="584775"/>
          </a:xfrm>
          <a:prstGeom prst="rect">
            <a:avLst/>
          </a:prstGeom>
          <a:noFill/>
        </p:spPr>
        <p:txBody>
          <a:bodyPr wrap="none" rtlCol="0">
            <a:spAutoFit/>
          </a:bodyPr>
          <a:lstStyle/>
          <a:p>
            <a:r>
              <a:rPr lang="en-US" sz="3200" u="sng" dirty="0" smtClean="0"/>
              <a:t>MODEL D</a:t>
            </a:r>
            <a:endParaRPr lang="en-US" sz="3200" u="sng"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5475550" y="99767"/>
            <a:ext cx="3286125" cy="685800"/>
          </a:xfrm>
          <a:prstGeom prst="rect">
            <a:avLst/>
          </a:prstGeom>
          <a:noFill/>
          <a:ln>
            <a:solidFill>
              <a:schemeClr val="tx1"/>
            </a:solidFill>
          </a:ln>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216" y="838199"/>
            <a:ext cx="8467725" cy="5871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29113D28-4C5E-416D-B753-B89EFE945A5C}" type="slidenum">
              <a:rPr lang="en-US" smtClean="0"/>
              <a:pPr/>
              <a:t>16</a:t>
            </a:fld>
            <a:endParaRPr lang="en-US"/>
          </a:p>
        </p:txBody>
      </p:sp>
    </p:spTree>
    <p:extLst>
      <p:ext uri="{BB962C8B-B14F-4D97-AF65-F5344CB8AC3E}">
        <p14:creationId xmlns:p14="http://schemas.microsoft.com/office/powerpoint/2010/main" val="3652225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075375" y="213360"/>
            <a:ext cx="2981505" cy="584776"/>
          </a:xfrm>
          <a:prstGeom prst="rect">
            <a:avLst/>
          </a:prstGeom>
          <a:noFill/>
        </p:spPr>
        <p:txBody>
          <a:bodyPr wrap="none" rtlCol="0">
            <a:spAutoFit/>
          </a:bodyPr>
          <a:lstStyle/>
          <a:p>
            <a:r>
              <a:rPr lang="en-US" sz="3200" u="sng" dirty="0" smtClean="0">
                <a:solidFill>
                  <a:prstClr val="black"/>
                </a:solidFill>
              </a:rPr>
              <a:t>Revised Model D</a:t>
            </a:r>
          </a:p>
        </p:txBody>
      </p:sp>
      <p:sp>
        <p:nvSpPr>
          <p:cNvPr id="21" name="TextBox 20"/>
          <p:cNvSpPr txBox="1"/>
          <p:nvPr/>
        </p:nvSpPr>
        <p:spPr>
          <a:xfrm>
            <a:off x="229698" y="933236"/>
            <a:ext cx="8458284" cy="3939540"/>
          </a:xfrm>
          <a:prstGeom prst="rect">
            <a:avLst/>
          </a:prstGeom>
          <a:noFill/>
        </p:spPr>
        <p:txBody>
          <a:bodyPr wrap="square" rtlCol="0">
            <a:spAutoFit/>
          </a:bodyPr>
          <a:lstStyle/>
          <a:p>
            <a:pPr marL="457200" indent="-457200"/>
            <a:r>
              <a:rPr lang="en-US" sz="2500" dirty="0" smtClean="0"/>
              <a:t>Class Discussion:</a:t>
            </a:r>
          </a:p>
          <a:p>
            <a:pPr marL="457200" indent="-457200"/>
            <a:r>
              <a:rPr lang="en-US" sz="2500" dirty="0" smtClean="0"/>
              <a:t>	</a:t>
            </a:r>
          </a:p>
          <a:p>
            <a:pPr marL="457200" indent="-457200"/>
            <a:r>
              <a:rPr lang="en-US" sz="2500" dirty="0" smtClean="0"/>
              <a:t>	What revisions did you make to Model D?  </a:t>
            </a:r>
          </a:p>
          <a:p>
            <a:pPr marL="457200" indent="-457200">
              <a:buAutoNum type="arabicPeriod" startAt="6"/>
            </a:pPr>
            <a:endParaRPr lang="en-US" sz="2500" dirty="0" smtClean="0"/>
          </a:p>
          <a:p>
            <a:pPr marL="457200" indent="-457200"/>
            <a:r>
              <a:rPr lang="en-US" sz="2500" dirty="0" smtClean="0"/>
              <a:t>	Why did you make those revisions?  </a:t>
            </a:r>
          </a:p>
          <a:p>
            <a:pPr marL="457200" indent="-457200"/>
            <a:endParaRPr lang="en-US" sz="2500" dirty="0" smtClean="0"/>
          </a:p>
          <a:p>
            <a:pPr marL="457200" indent="-457200"/>
            <a:r>
              <a:rPr lang="en-US" sz="2500" dirty="0" smtClean="0"/>
              <a:t>	Why did the revisions you made make Model D even better?</a:t>
            </a:r>
          </a:p>
          <a:p>
            <a:pPr marL="457200" indent="-457200"/>
            <a:endParaRPr lang="en-US" sz="2500" dirty="0" smtClean="0"/>
          </a:p>
          <a:p>
            <a:pPr marL="457200" indent="-457200"/>
            <a:r>
              <a:rPr lang="en-US" sz="2500" dirty="0" smtClean="0"/>
              <a:t>	How were the revisions you made associated with the criteria for good models?</a:t>
            </a:r>
            <a:endParaRPr lang="en-US" sz="2500" dirty="0"/>
          </a:p>
        </p:txBody>
      </p:sp>
      <p:sp>
        <p:nvSpPr>
          <p:cNvPr id="5" name="Slide Number Placeholder 4"/>
          <p:cNvSpPr>
            <a:spLocks noGrp="1"/>
          </p:cNvSpPr>
          <p:nvPr>
            <p:ph type="sldNum" sz="quarter" idx="12"/>
          </p:nvPr>
        </p:nvSpPr>
        <p:spPr/>
        <p:txBody>
          <a:bodyPr/>
          <a:lstStyle/>
          <a:p>
            <a:fld id="{2FE42EF6-5E03-8B42-9EA6-D2DC6B4EA9DC}" type="slidenum">
              <a:rPr lang="en-US" smtClean="0"/>
              <a:pPr/>
              <a:t>17</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113691" y="213360"/>
            <a:ext cx="2262992" cy="584775"/>
          </a:xfrm>
          <a:prstGeom prst="rect">
            <a:avLst/>
          </a:prstGeom>
          <a:noFill/>
        </p:spPr>
        <p:txBody>
          <a:bodyPr wrap="none" rtlCol="0">
            <a:spAutoFit/>
          </a:bodyPr>
          <a:lstStyle/>
          <a:p>
            <a:r>
              <a:rPr lang="en-US" sz="3200" u="sng" dirty="0" smtClean="0">
                <a:solidFill>
                  <a:prstClr val="black"/>
                </a:solidFill>
              </a:rPr>
              <a:t>Introduction</a:t>
            </a:r>
            <a:endParaRPr lang="en-US" sz="3200" u="sng" dirty="0">
              <a:solidFill>
                <a:prstClr val="black"/>
              </a:solidFill>
            </a:endParaRPr>
          </a:p>
        </p:txBody>
      </p:sp>
      <p:sp>
        <p:nvSpPr>
          <p:cNvPr id="5" name="TextBox 4"/>
          <p:cNvSpPr txBox="1"/>
          <p:nvPr/>
        </p:nvSpPr>
        <p:spPr>
          <a:xfrm>
            <a:off x="342691" y="957778"/>
            <a:ext cx="8105873" cy="5093702"/>
          </a:xfrm>
          <a:prstGeom prst="rect">
            <a:avLst/>
          </a:prstGeom>
          <a:noFill/>
        </p:spPr>
        <p:txBody>
          <a:bodyPr wrap="none" rtlCol="0">
            <a:spAutoFit/>
          </a:bodyPr>
          <a:lstStyle/>
          <a:p>
            <a:r>
              <a:rPr lang="en-US" sz="2500" dirty="0" smtClean="0">
                <a:solidFill>
                  <a:prstClr val="black"/>
                </a:solidFill>
              </a:rPr>
              <a:t>Today we’ll develop models that can explain why the color</a:t>
            </a:r>
          </a:p>
          <a:p>
            <a:r>
              <a:rPr lang="en-US" sz="2500" dirty="0" smtClean="0">
                <a:solidFill>
                  <a:prstClr val="black"/>
                </a:solidFill>
              </a:rPr>
              <a:t>of the peppered moths changed over the past 60 years.  </a:t>
            </a:r>
          </a:p>
          <a:p>
            <a:endParaRPr lang="en-US" sz="2500" dirty="0" smtClean="0">
              <a:solidFill>
                <a:prstClr val="black"/>
              </a:solidFill>
            </a:endParaRPr>
          </a:p>
          <a:p>
            <a:r>
              <a:rPr lang="en-US" sz="2500" dirty="0" smtClean="0">
                <a:solidFill>
                  <a:prstClr val="black"/>
                </a:solidFill>
              </a:rPr>
              <a:t>You already developed a model for this at the beginning of</a:t>
            </a:r>
          </a:p>
          <a:p>
            <a:r>
              <a:rPr lang="en-US" sz="2500" dirty="0" smtClean="0">
                <a:solidFill>
                  <a:prstClr val="black"/>
                </a:solidFill>
              </a:rPr>
              <a:t>the evolution unit.  You should have new ideas now about</a:t>
            </a:r>
          </a:p>
          <a:p>
            <a:r>
              <a:rPr lang="en-US" sz="2500" dirty="0" smtClean="0">
                <a:solidFill>
                  <a:prstClr val="black"/>
                </a:solidFill>
              </a:rPr>
              <a:t>how to make a model that explains the 3 pieces of evidence </a:t>
            </a:r>
          </a:p>
          <a:p>
            <a:r>
              <a:rPr lang="en-US" sz="2500" dirty="0" smtClean="0">
                <a:solidFill>
                  <a:prstClr val="black"/>
                </a:solidFill>
              </a:rPr>
              <a:t>you already read and 3 new pieces of evidence.  </a:t>
            </a:r>
          </a:p>
          <a:p>
            <a:endParaRPr lang="en-US" sz="2500" dirty="0" smtClean="0">
              <a:solidFill>
                <a:prstClr val="black"/>
              </a:solidFill>
            </a:endParaRPr>
          </a:p>
          <a:p>
            <a:r>
              <a:rPr lang="en-US" sz="2500" dirty="0" smtClean="0">
                <a:solidFill>
                  <a:prstClr val="black"/>
                </a:solidFill>
              </a:rPr>
              <a:t>As you develop a new model of how the moths changed,</a:t>
            </a:r>
          </a:p>
          <a:p>
            <a:r>
              <a:rPr lang="en-US" sz="2500" dirty="0" smtClean="0">
                <a:solidFill>
                  <a:prstClr val="black"/>
                </a:solidFill>
              </a:rPr>
              <a:t>use what you learned from the models of how the mountain </a:t>
            </a:r>
          </a:p>
          <a:p>
            <a:r>
              <a:rPr lang="en-US" sz="2500" dirty="0" smtClean="0">
                <a:solidFill>
                  <a:prstClr val="black"/>
                </a:solidFill>
              </a:rPr>
              <a:t>sheep changed.  </a:t>
            </a:r>
          </a:p>
          <a:p>
            <a:endParaRPr lang="en-US" sz="2500" dirty="0" smtClean="0">
              <a:solidFill>
                <a:prstClr val="black"/>
              </a:solidFill>
            </a:endParaRPr>
          </a:p>
          <a:p>
            <a:endParaRPr lang="en-US" sz="2500" dirty="0" smtClean="0">
              <a:solidFill>
                <a:prstClr val="black"/>
              </a:solidFill>
            </a:endParaRPr>
          </a:p>
        </p:txBody>
      </p:sp>
      <p:sp>
        <p:nvSpPr>
          <p:cNvPr id="6" name="Slide Number Placeholder 5"/>
          <p:cNvSpPr>
            <a:spLocks noGrp="1"/>
          </p:cNvSpPr>
          <p:nvPr>
            <p:ph type="sldNum" sz="quarter" idx="12"/>
          </p:nvPr>
        </p:nvSpPr>
        <p:spPr/>
        <p:txBody>
          <a:bodyPr/>
          <a:lstStyle/>
          <a:p>
            <a:fld id="{2FE42EF6-5E03-8B42-9EA6-D2DC6B4EA9DC}" type="slidenum">
              <a:rPr lang="en-US" smtClean="0"/>
              <a:pPr/>
              <a:t>2</a:t>
            </a:fld>
            <a:endParaRPr lang="en-US"/>
          </a:p>
        </p:txBody>
      </p:sp>
    </p:spTree>
    <p:extLst>
      <p:ext uri="{BB962C8B-B14F-4D97-AF65-F5344CB8AC3E}">
        <p14:creationId xmlns:p14="http://schemas.microsoft.com/office/powerpoint/2010/main" val="3207152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048896" y="213360"/>
            <a:ext cx="2959063" cy="584776"/>
          </a:xfrm>
          <a:prstGeom prst="rect">
            <a:avLst/>
          </a:prstGeom>
          <a:noFill/>
        </p:spPr>
        <p:txBody>
          <a:bodyPr wrap="none" rtlCol="0">
            <a:spAutoFit/>
          </a:bodyPr>
          <a:lstStyle/>
          <a:p>
            <a:r>
              <a:rPr lang="en-US" sz="3200" u="sng" dirty="0" smtClean="0">
                <a:solidFill>
                  <a:prstClr val="black"/>
                </a:solidFill>
              </a:rPr>
              <a:t>Peppered Moths</a:t>
            </a:r>
            <a:endParaRPr lang="en-US" sz="3200" u="sng" dirty="0">
              <a:solidFill>
                <a:prstClr val="black"/>
              </a:solidFill>
            </a:endParaRPr>
          </a:p>
        </p:txBody>
      </p:sp>
      <p:sp>
        <p:nvSpPr>
          <p:cNvPr id="5" name="TextBox 4"/>
          <p:cNvSpPr txBox="1"/>
          <p:nvPr/>
        </p:nvSpPr>
        <p:spPr>
          <a:xfrm>
            <a:off x="342691" y="957778"/>
            <a:ext cx="7974491" cy="1246495"/>
          </a:xfrm>
          <a:prstGeom prst="rect">
            <a:avLst/>
          </a:prstGeom>
          <a:noFill/>
        </p:spPr>
        <p:txBody>
          <a:bodyPr wrap="none" rtlCol="0">
            <a:spAutoFit/>
          </a:bodyPr>
          <a:lstStyle/>
          <a:p>
            <a:r>
              <a:rPr lang="en-US" sz="2500" dirty="0" smtClean="0">
                <a:solidFill>
                  <a:prstClr val="black"/>
                </a:solidFill>
              </a:rPr>
              <a:t>1.  </a:t>
            </a:r>
            <a:r>
              <a:rPr lang="en-US" sz="2500" dirty="0" smtClean="0">
                <a:solidFill>
                  <a:prstClr val="black"/>
                </a:solidFill>
              </a:rPr>
              <a:t>Let’s </a:t>
            </a:r>
            <a:r>
              <a:rPr lang="en-US" sz="2500" dirty="0" smtClean="0">
                <a:solidFill>
                  <a:prstClr val="black"/>
                </a:solidFill>
              </a:rPr>
              <a:t>read the introduction on Page 1 together as a class.  </a:t>
            </a:r>
          </a:p>
          <a:p>
            <a:endParaRPr lang="en-US" sz="2500" dirty="0" smtClean="0">
              <a:solidFill>
                <a:prstClr val="black"/>
              </a:solidFill>
            </a:endParaRPr>
          </a:p>
          <a:p>
            <a:endParaRPr lang="en-US" sz="2500" dirty="0" smtClean="0">
              <a:solidFill>
                <a:prstClr val="black"/>
              </a:solidFill>
            </a:endParaRPr>
          </a:p>
        </p:txBody>
      </p:sp>
      <p:sp>
        <p:nvSpPr>
          <p:cNvPr id="6" name="TextBox 5"/>
          <p:cNvSpPr txBox="1"/>
          <p:nvPr/>
        </p:nvSpPr>
        <p:spPr>
          <a:xfrm>
            <a:off x="342691" y="1619745"/>
            <a:ext cx="8430366" cy="5016758"/>
          </a:xfrm>
          <a:prstGeom prst="rect">
            <a:avLst/>
          </a:prstGeom>
          <a:noFill/>
          <a:ln w="25400">
            <a:solidFill>
              <a:srgbClr val="FF0000"/>
            </a:solidFill>
          </a:ln>
        </p:spPr>
        <p:txBody>
          <a:bodyPr wrap="square" rtlCol="0">
            <a:spAutoFit/>
          </a:bodyPr>
          <a:lstStyle/>
          <a:p>
            <a:r>
              <a:rPr lang="en-US" sz="2000" dirty="0" smtClean="0"/>
              <a:t>In the 1950s, the woods and forests in some parts of the US and England were dirty with black soot from factories.  The soot covered everything from buildings to trees.  The trees in these forests are naturally lighter in color, but the soot from the smoke stacks make them look very dark.</a:t>
            </a:r>
          </a:p>
          <a:p>
            <a:endParaRPr lang="en-US" sz="2000" dirty="0" smtClean="0"/>
          </a:p>
          <a:p>
            <a:r>
              <a:rPr lang="en-US" sz="2000" dirty="0" smtClean="0"/>
              <a:t>Gradually, from 1959 until today, air pollution laws have led to less air pollution.  Because there is less soot produced by the factories, the trees have less soot on them.  The old soot gets washed away over time by wind and rain, and the trees’ lighter natural color can again be seen.</a:t>
            </a:r>
          </a:p>
          <a:p>
            <a:endParaRPr lang="en-US" sz="2000" dirty="0" smtClean="0"/>
          </a:p>
          <a:p>
            <a:r>
              <a:rPr lang="en-US" sz="2000" dirty="0" smtClean="0"/>
              <a:t>There are moths called peppered moths that live on these trees.  They are called peppered moths because they have black speckles on their wings.</a:t>
            </a:r>
          </a:p>
          <a:p>
            <a:endParaRPr lang="en-US" sz="2000" dirty="0" smtClean="0"/>
          </a:p>
          <a:p>
            <a:r>
              <a:rPr lang="en-US" sz="2000" dirty="0" smtClean="0"/>
              <a:t>In 1959 and the early 1960s, most of the moths that lived in these woods were darker in color.  But now, few of the moths are darker in color.  Most of the moths are lighter in color.  </a:t>
            </a:r>
            <a:endParaRPr lang="en-US" sz="2000" dirty="0"/>
          </a:p>
        </p:txBody>
      </p:sp>
      <p:sp>
        <p:nvSpPr>
          <p:cNvPr id="7" name="Slide Number Placeholder 6"/>
          <p:cNvSpPr>
            <a:spLocks noGrp="1"/>
          </p:cNvSpPr>
          <p:nvPr>
            <p:ph type="sldNum" sz="quarter" idx="12"/>
          </p:nvPr>
        </p:nvSpPr>
        <p:spPr/>
        <p:txBody>
          <a:bodyPr/>
          <a:lstStyle/>
          <a:p>
            <a:fld id="{2FE42EF6-5E03-8B42-9EA6-D2DC6B4EA9DC}"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048896" y="213360"/>
            <a:ext cx="2959063" cy="584776"/>
          </a:xfrm>
          <a:prstGeom prst="rect">
            <a:avLst/>
          </a:prstGeom>
          <a:noFill/>
        </p:spPr>
        <p:txBody>
          <a:bodyPr wrap="none" rtlCol="0">
            <a:spAutoFit/>
          </a:bodyPr>
          <a:lstStyle/>
          <a:p>
            <a:r>
              <a:rPr lang="en-US" sz="3200" u="sng" dirty="0" smtClean="0">
                <a:solidFill>
                  <a:prstClr val="black"/>
                </a:solidFill>
              </a:rPr>
              <a:t>Peppered Moths</a:t>
            </a:r>
            <a:endParaRPr lang="en-US" sz="3200" u="sng" dirty="0">
              <a:solidFill>
                <a:prstClr val="black"/>
              </a:solidFill>
            </a:endParaRPr>
          </a:p>
        </p:txBody>
      </p:sp>
      <p:pic>
        <p:nvPicPr>
          <p:cNvPr id="7" name="Picture 6" descr="http://www.time.com/time/photogallery/0,29307,1731606_1566443,00.html"/>
          <p:cNvPicPr/>
          <p:nvPr/>
        </p:nvPicPr>
        <p:blipFill>
          <a:blip r:embed="rId2" cstate="print">
            <a:grayscl/>
          </a:blip>
          <a:srcRect/>
          <a:stretch>
            <a:fillRect/>
          </a:stretch>
        </p:blipFill>
        <p:spPr bwMode="auto">
          <a:xfrm>
            <a:off x="4885438" y="1508754"/>
            <a:ext cx="4030164" cy="3816967"/>
          </a:xfrm>
          <a:prstGeom prst="rect">
            <a:avLst/>
          </a:prstGeom>
          <a:noFill/>
          <a:ln w="31750">
            <a:solidFill>
              <a:srgbClr val="008000"/>
            </a:solidFill>
            <a:miter lim="800000"/>
            <a:headEnd/>
            <a:tailEnd/>
          </a:ln>
        </p:spPr>
      </p:pic>
      <p:pic>
        <p:nvPicPr>
          <p:cNvPr id="8" name="Picture 7" descr="http://vi.sualize.us/view/5c70f30a9084f0b270689f336ec07cf7/"/>
          <p:cNvPicPr/>
          <p:nvPr/>
        </p:nvPicPr>
        <p:blipFill>
          <a:blip r:embed="rId3" cstate="print">
            <a:grayscl/>
            <a:lum bright="-19000" contrast="-5000"/>
          </a:blip>
          <a:stretch>
            <a:fillRect/>
          </a:stretch>
        </p:blipFill>
        <p:spPr bwMode="auto">
          <a:xfrm>
            <a:off x="220303" y="1508754"/>
            <a:ext cx="4299202" cy="3816967"/>
          </a:xfrm>
          <a:prstGeom prst="rect">
            <a:avLst/>
          </a:prstGeom>
          <a:noFill/>
          <a:ln w="25400">
            <a:solidFill>
              <a:schemeClr val="accent6">
                <a:lumMod val="75000"/>
              </a:schemeClr>
            </a:solidFill>
          </a:ln>
        </p:spPr>
      </p:pic>
      <p:sp>
        <p:nvSpPr>
          <p:cNvPr id="9" name="TextBox 8"/>
          <p:cNvSpPr txBox="1"/>
          <p:nvPr/>
        </p:nvSpPr>
        <p:spPr>
          <a:xfrm>
            <a:off x="1075576" y="5516836"/>
            <a:ext cx="2558644" cy="477054"/>
          </a:xfrm>
          <a:prstGeom prst="rect">
            <a:avLst/>
          </a:prstGeom>
          <a:noFill/>
        </p:spPr>
        <p:txBody>
          <a:bodyPr wrap="none" rtlCol="0">
            <a:spAutoFit/>
          </a:bodyPr>
          <a:lstStyle/>
          <a:p>
            <a:r>
              <a:rPr lang="en-US" sz="2500" dirty="0" smtClean="0"/>
              <a:t>TREES WITH SOOT</a:t>
            </a:r>
            <a:endParaRPr lang="en-US" sz="2500" dirty="0"/>
          </a:p>
        </p:txBody>
      </p:sp>
      <p:sp>
        <p:nvSpPr>
          <p:cNvPr id="10" name="TextBox 9"/>
          <p:cNvSpPr txBox="1"/>
          <p:nvPr/>
        </p:nvSpPr>
        <p:spPr>
          <a:xfrm>
            <a:off x="5474839" y="5513740"/>
            <a:ext cx="3050347" cy="477054"/>
          </a:xfrm>
          <a:prstGeom prst="rect">
            <a:avLst/>
          </a:prstGeom>
          <a:noFill/>
        </p:spPr>
        <p:txBody>
          <a:bodyPr wrap="none" rtlCol="0">
            <a:spAutoFit/>
          </a:bodyPr>
          <a:lstStyle/>
          <a:p>
            <a:r>
              <a:rPr lang="en-US" sz="2500" dirty="0" smtClean="0"/>
              <a:t>TREES WITH NO SOOT</a:t>
            </a:r>
            <a:endParaRPr lang="en-US" sz="2500" dirty="0"/>
          </a:p>
        </p:txBody>
      </p:sp>
      <p:sp>
        <p:nvSpPr>
          <p:cNvPr id="11" name="Slide Number Placeholder 10"/>
          <p:cNvSpPr>
            <a:spLocks noGrp="1"/>
          </p:cNvSpPr>
          <p:nvPr>
            <p:ph type="sldNum" sz="quarter" idx="12"/>
          </p:nvPr>
        </p:nvSpPr>
        <p:spPr/>
        <p:txBody>
          <a:bodyPr/>
          <a:lstStyle/>
          <a:p>
            <a:fld id="{2FE42EF6-5E03-8B42-9EA6-D2DC6B4EA9DC}"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1758191" y="213360"/>
            <a:ext cx="5634074" cy="1077218"/>
          </a:xfrm>
          <a:prstGeom prst="rect">
            <a:avLst/>
          </a:prstGeom>
          <a:noFill/>
        </p:spPr>
        <p:txBody>
          <a:bodyPr wrap="none" rtlCol="0">
            <a:spAutoFit/>
          </a:bodyPr>
          <a:lstStyle/>
          <a:p>
            <a:r>
              <a:rPr lang="en-US" sz="3200" u="sng" dirty="0" smtClean="0">
                <a:solidFill>
                  <a:prstClr val="black"/>
                </a:solidFill>
              </a:rPr>
              <a:t>Problem: Why did these changes</a:t>
            </a:r>
          </a:p>
          <a:p>
            <a:r>
              <a:rPr lang="en-US" sz="3200" u="sng" dirty="0" smtClean="0">
                <a:solidFill>
                  <a:prstClr val="black"/>
                </a:solidFill>
              </a:rPr>
              <a:t>happen to the peppered moths?</a:t>
            </a:r>
            <a:endParaRPr lang="en-US" sz="3200" u="sng" dirty="0">
              <a:solidFill>
                <a:prstClr val="black"/>
              </a:solidFill>
            </a:endParaRPr>
          </a:p>
        </p:txBody>
      </p:sp>
      <p:sp>
        <p:nvSpPr>
          <p:cNvPr id="5" name="TextBox 4"/>
          <p:cNvSpPr txBox="1"/>
          <p:nvPr/>
        </p:nvSpPr>
        <p:spPr>
          <a:xfrm>
            <a:off x="342691" y="957778"/>
            <a:ext cx="8340745" cy="2015936"/>
          </a:xfrm>
          <a:prstGeom prst="rect">
            <a:avLst/>
          </a:prstGeom>
          <a:noFill/>
        </p:spPr>
        <p:txBody>
          <a:bodyPr wrap="none" rtlCol="0">
            <a:spAutoFit/>
          </a:bodyPr>
          <a:lstStyle/>
          <a:p>
            <a:endParaRPr lang="en-US" sz="2500" dirty="0" smtClean="0">
              <a:solidFill>
                <a:prstClr val="black"/>
              </a:solidFill>
            </a:endParaRPr>
          </a:p>
          <a:p>
            <a:pPr marL="457200" indent="-457200">
              <a:buAutoNum type="arabicPeriod" startAt="2"/>
            </a:pPr>
            <a:r>
              <a:rPr lang="en-US" sz="2500" dirty="0" smtClean="0">
                <a:solidFill>
                  <a:prstClr val="black"/>
                </a:solidFill>
              </a:rPr>
              <a:t>Individually, read Evidence 1-3 to help you develop a model</a:t>
            </a:r>
          </a:p>
          <a:p>
            <a:pPr marL="457200" indent="-457200"/>
            <a:r>
              <a:rPr lang="en-US" sz="2500" dirty="0" smtClean="0">
                <a:solidFill>
                  <a:prstClr val="black"/>
                </a:solidFill>
              </a:rPr>
              <a:t>	of how these changes occurred.</a:t>
            </a:r>
          </a:p>
          <a:p>
            <a:endParaRPr lang="en-US" sz="2500" dirty="0" smtClean="0">
              <a:solidFill>
                <a:prstClr val="black"/>
              </a:solidFill>
            </a:endParaRPr>
          </a:p>
          <a:p>
            <a:endParaRPr lang="en-US" sz="2500" dirty="0" smtClean="0">
              <a:solidFill>
                <a:prstClr val="black"/>
              </a:solidFill>
            </a:endParaRPr>
          </a:p>
        </p:txBody>
      </p:sp>
      <p:sp>
        <p:nvSpPr>
          <p:cNvPr id="7" name="TextBox 6"/>
          <p:cNvSpPr txBox="1"/>
          <p:nvPr/>
        </p:nvSpPr>
        <p:spPr>
          <a:xfrm>
            <a:off x="518349" y="2326618"/>
            <a:ext cx="8165087" cy="923330"/>
          </a:xfrm>
          <a:prstGeom prst="rect">
            <a:avLst/>
          </a:prstGeom>
          <a:noFill/>
          <a:ln w="25400">
            <a:solidFill>
              <a:schemeClr val="accent6">
                <a:lumMod val="75000"/>
              </a:schemeClr>
            </a:solidFill>
          </a:ln>
        </p:spPr>
        <p:txBody>
          <a:bodyPr wrap="square" rtlCol="0">
            <a:spAutoFit/>
          </a:bodyPr>
          <a:lstStyle/>
          <a:p>
            <a:r>
              <a:rPr lang="en-US" b="1" dirty="0" smtClean="0"/>
              <a:t>Evidence #1:  </a:t>
            </a:r>
            <a:r>
              <a:rPr lang="en-US" dirty="0" smtClean="0"/>
              <a:t>In 1959 and the early 1960s, about 90% of the peppered moths had darker colored wings.  Now about 10% of the peppered moths have darker colored wings, and the rest have lighter colored wings.  </a:t>
            </a:r>
            <a:endParaRPr lang="en-US" dirty="0"/>
          </a:p>
        </p:txBody>
      </p:sp>
      <p:sp>
        <p:nvSpPr>
          <p:cNvPr id="8" name="TextBox 7"/>
          <p:cNvSpPr txBox="1"/>
          <p:nvPr/>
        </p:nvSpPr>
        <p:spPr>
          <a:xfrm>
            <a:off x="518349" y="3402348"/>
            <a:ext cx="8165087" cy="923330"/>
          </a:xfrm>
          <a:prstGeom prst="rect">
            <a:avLst/>
          </a:prstGeom>
          <a:noFill/>
          <a:ln w="25400">
            <a:solidFill>
              <a:schemeClr val="accent6">
                <a:lumMod val="75000"/>
              </a:schemeClr>
            </a:solidFill>
          </a:ln>
        </p:spPr>
        <p:txBody>
          <a:bodyPr wrap="square" rtlCol="0">
            <a:spAutoFit/>
          </a:bodyPr>
          <a:lstStyle/>
          <a:p>
            <a:r>
              <a:rPr lang="en-US" b="1" dirty="0" smtClean="0"/>
              <a:t>Evidence #2:  </a:t>
            </a:r>
            <a:r>
              <a:rPr lang="en-US" dirty="0" smtClean="0"/>
              <a:t>Scientists found dark wings on peppered moths are </a:t>
            </a:r>
            <a:r>
              <a:rPr lang="en-US" u="sng" dirty="0" smtClean="0"/>
              <a:t>not</a:t>
            </a:r>
            <a:r>
              <a:rPr lang="en-US" dirty="0" smtClean="0"/>
              <a:t> stains or dirt on the wings from soot or pollution.  The color is </a:t>
            </a:r>
            <a:r>
              <a:rPr lang="en-US" u="sng" dirty="0" smtClean="0"/>
              <a:t>in</a:t>
            </a:r>
            <a:r>
              <a:rPr lang="en-US" dirty="0" smtClean="0"/>
              <a:t> the wings.  Darker wings are really darker in color, and lighter wings are really lighter in color.</a:t>
            </a:r>
            <a:endParaRPr lang="en-US" dirty="0"/>
          </a:p>
        </p:txBody>
      </p:sp>
      <p:sp>
        <p:nvSpPr>
          <p:cNvPr id="9" name="TextBox 8"/>
          <p:cNvSpPr txBox="1"/>
          <p:nvPr/>
        </p:nvSpPr>
        <p:spPr>
          <a:xfrm>
            <a:off x="498199" y="4604150"/>
            <a:ext cx="8165087" cy="2031325"/>
          </a:xfrm>
          <a:prstGeom prst="rect">
            <a:avLst/>
          </a:prstGeom>
          <a:noFill/>
          <a:ln w="25400">
            <a:solidFill>
              <a:schemeClr val="accent6">
                <a:lumMod val="75000"/>
              </a:schemeClr>
            </a:solidFill>
          </a:ln>
        </p:spPr>
        <p:txBody>
          <a:bodyPr wrap="square" rtlCol="0">
            <a:spAutoFit/>
          </a:bodyPr>
          <a:lstStyle/>
          <a:p>
            <a:r>
              <a:rPr lang="en-US" b="1" dirty="0" smtClean="0"/>
              <a:t>Evidence #3:  </a:t>
            </a:r>
            <a:r>
              <a:rPr lang="en-US" dirty="0" smtClean="0"/>
              <a:t>There is variation in wing color of the peppered moth population.  Some moths are very light all over, some are very dark all over, and some are different shades of darker and lighter colors in between, as these pictures show:  </a:t>
            </a:r>
          </a:p>
          <a:p>
            <a:endParaRPr lang="en-US" dirty="0"/>
          </a:p>
          <a:p>
            <a:endParaRPr lang="en-US" dirty="0" smtClean="0"/>
          </a:p>
          <a:p>
            <a:endParaRPr lang="en-US" dirty="0"/>
          </a:p>
          <a:p>
            <a:endParaRPr lang="en-US" dirty="0"/>
          </a:p>
        </p:txBody>
      </p:sp>
      <p:pic>
        <p:nvPicPr>
          <p:cNvPr id="10" name="Picture 9"/>
          <p:cNvPicPr/>
          <p:nvPr/>
        </p:nvPicPr>
        <p:blipFill>
          <a:blip r:embed="rId2" cstate="print"/>
          <a:srcRect/>
          <a:stretch>
            <a:fillRect/>
          </a:stretch>
        </p:blipFill>
        <p:spPr bwMode="auto">
          <a:xfrm>
            <a:off x="704381" y="5653482"/>
            <a:ext cx="1411724" cy="869916"/>
          </a:xfrm>
          <a:prstGeom prst="rect">
            <a:avLst/>
          </a:prstGeom>
          <a:noFill/>
          <a:ln w="9525">
            <a:noFill/>
            <a:miter lim="800000"/>
            <a:headEnd/>
            <a:tailEnd/>
          </a:ln>
        </p:spPr>
      </p:pic>
      <p:pic>
        <p:nvPicPr>
          <p:cNvPr id="11" name="Picture 10"/>
          <p:cNvPicPr/>
          <p:nvPr/>
        </p:nvPicPr>
        <p:blipFill>
          <a:blip r:embed="rId3" cstate="print"/>
          <a:srcRect/>
          <a:stretch>
            <a:fillRect/>
          </a:stretch>
        </p:blipFill>
        <p:spPr bwMode="auto">
          <a:xfrm>
            <a:off x="2116105" y="5653483"/>
            <a:ext cx="1405562" cy="869916"/>
          </a:xfrm>
          <a:prstGeom prst="rect">
            <a:avLst/>
          </a:prstGeom>
          <a:noFill/>
          <a:ln w="9525">
            <a:noFill/>
            <a:miter lim="800000"/>
            <a:headEnd/>
            <a:tailEnd/>
          </a:ln>
        </p:spPr>
      </p:pic>
      <p:pic>
        <p:nvPicPr>
          <p:cNvPr id="12" name="Picture 11"/>
          <p:cNvPicPr/>
          <p:nvPr/>
        </p:nvPicPr>
        <p:blipFill>
          <a:blip r:embed="rId4" cstate="print"/>
          <a:srcRect/>
          <a:stretch>
            <a:fillRect/>
          </a:stretch>
        </p:blipFill>
        <p:spPr bwMode="auto">
          <a:xfrm>
            <a:off x="3547585" y="5640525"/>
            <a:ext cx="1221226" cy="869916"/>
          </a:xfrm>
          <a:prstGeom prst="rect">
            <a:avLst/>
          </a:prstGeom>
          <a:noFill/>
          <a:ln w="9525">
            <a:noFill/>
            <a:miter lim="800000"/>
            <a:headEnd/>
            <a:tailEnd/>
          </a:ln>
        </p:spPr>
      </p:pic>
      <p:pic>
        <p:nvPicPr>
          <p:cNvPr id="13" name="Picture 12"/>
          <p:cNvPicPr/>
          <p:nvPr/>
        </p:nvPicPr>
        <p:blipFill>
          <a:blip r:embed="rId5" cstate="print"/>
          <a:srcRect/>
          <a:stretch>
            <a:fillRect/>
          </a:stretch>
        </p:blipFill>
        <p:spPr bwMode="auto">
          <a:xfrm>
            <a:off x="4820647" y="5653483"/>
            <a:ext cx="1089581" cy="869915"/>
          </a:xfrm>
          <a:prstGeom prst="rect">
            <a:avLst/>
          </a:prstGeom>
          <a:noFill/>
          <a:ln w="9525">
            <a:noFill/>
            <a:miter lim="800000"/>
            <a:headEnd/>
            <a:tailEnd/>
          </a:ln>
        </p:spPr>
      </p:pic>
      <p:pic>
        <p:nvPicPr>
          <p:cNvPr id="14" name="Picture 13"/>
          <p:cNvPicPr/>
          <p:nvPr/>
        </p:nvPicPr>
        <p:blipFill>
          <a:blip r:embed="rId6" cstate="print"/>
          <a:srcRect/>
          <a:stretch>
            <a:fillRect/>
          </a:stretch>
        </p:blipFill>
        <p:spPr bwMode="auto">
          <a:xfrm>
            <a:off x="5962064" y="5640525"/>
            <a:ext cx="1193502" cy="921748"/>
          </a:xfrm>
          <a:prstGeom prst="rect">
            <a:avLst/>
          </a:prstGeom>
          <a:noFill/>
          <a:ln w="9525">
            <a:noFill/>
            <a:miter lim="800000"/>
            <a:headEnd/>
            <a:tailEnd/>
          </a:ln>
        </p:spPr>
      </p:pic>
      <p:pic>
        <p:nvPicPr>
          <p:cNvPr id="15" name="Picture 14"/>
          <p:cNvPicPr/>
          <p:nvPr/>
        </p:nvPicPr>
        <p:blipFill>
          <a:blip r:embed="rId7" cstate="print"/>
          <a:srcRect/>
          <a:stretch>
            <a:fillRect/>
          </a:stretch>
        </p:blipFill>
        <p:spPr bwMode="auto">
          <a:xfrm>
            <a:off x="7181484" y="5640525"/>
            <a:ext cx="1280567" cy="908790"/>
          </a:xfrm>
          <a:prstGeom prst="rect">
            <a:avLst/>
          </a:prstGeom>
          <a:noFill/>
          <a:ln w="9525">
            <a:noFill/>
            <a:miter lim="800000"/>
            <a:headEnd/>
            <a:tailEnd/>
          </a:ln>
        </p:spPr>
      </p:pic>
      <p:sp>
        <p:nvSpPr>
          <p:cNvPr id="16" name="Slide Number Placeholder 15"/>
          <p:cNvSpPr>
            <a:spLocks noGrp="1"/>
          </p:cNvSpPr>
          <p:nvPr>
            <p:ph type="sldNum" sz="quarter" idx="12"/>
          </p:nvPr>
        </p:nvSpPr>
        <p:spPr/>
        <p:txBody>
          <a:bodyPr/>
          <a:lstStyle/>
          <a:p>
            <a:fld id="{2FE42EF6-5E03-8B42-9EA6-D2DC6B4EA9DC}"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411487" y="213360"/>
            <a:ext cx="2291212" cy="584776"/>
          </a:xfrm>
          <a:prstGeom prst="rect">
            <a:avLst/>
          </a:prstGeom>
          <a:noFill/>
        </p:spPr>
        <p:txBody>
          <a:bodyPr wrap="none" rtlCol="0">
            <a:spAutoFit/>
          </a:bodyPr>
          <a:lstStyle/>
          <a:p>
            <a:r>
              <a:rPr lang="en-US" sz="3200" u="sng" dirty="0" smtClean="0">
                <a:solidFill>
                  <a:prstClr val="black"/>
                </a:solidFill>
              </a:rPr>
              <a:t>Initial Model</a:t>
            </a:r>
          </a:p>
        </p:txBody>
      </p:sp>
      <p:sp>
        <p:nvSpPr>
          <p:cNvPr id="5" name="TextBox 4"/>
          <p:cNvSpPr txBox="1"/>
          <p:nvPr/>
        </p:nvSpPr>
        <p:spPr>
          <a:xfrm>
            <a:off x="342691" y="957778"/>
            <a:ext cx="8572586" cy="4324261"/>
          </a:xfrm>
          <a:prstGeom prst="rect">
            <a:avLst/>
          </a:prstGeom>
          <a:noFill/>
        </p:spPr>
        <p:txBody>
          <a:bodyPr wrap="none" rtlCol="0">
            <a:spAutoFit/>
          </a:bodyPr>
          <a:lstStyle/>
          <a:p>
            <a:pPr marL="457200" indent="-457200"/>
            <a:endParaRPr lang="en-US" sz="2500" dirty="0" smtClean="0">
              <a:solidFill>
                <a:prstClr val="black"/>
              </a:solidFill>
            </a:endParaRPr>
          </a:p>
          <a:p>
            <a:pPr marL="457200" indent="-457200">
              <a:buAutoNum type="arabicPeriod" startAt="3"/>
            </a:pPr>
            <a:r>
              <a:rPr lang="en-US" sz="2500" dirty="0" smtClean="0">
                <a:solidFill>
                  <a:prstClr val="black"/>
                </a:solidFill>
              </a:rPr>
              <a:t>Using this evidence, explain why you think peppered moths’</a:t>
            </a:r>
          </a:p>
          <a:p>
            <a:pPr marL="457200" indent="-457200"/>
            <a:r>
              <a:rPr lang="en-US" sz="2500" dirty="0" smtClean="0">
                <a:solidFill>
                  <a:prstClr val="black"/>
                </a:solidFill>
              </a:rPr>
              <a:t>	wings are lighter today but were darker in 1959.  Individually,</a:t>
            </a:r>
          </a:p>
          <a:p>
            <a:pPr marL="457200" indent="-457200"/>
            <a:r>
              <a:rPr lang="en-US" sz="2500" dirty="0" smtClean="0">
                <a:solidFill>
                  <a:prstClr val="black"/>
                </a:solidFill>
              </a:rPr>
              <a:t>	develop an initial model.  </a:t>
            </a:r>
          </a:p>
          <a:p>
            <a:pPr marL="457200" indent="-457200"/>
            <a:endParaRPr lang="en-US" sz="2500" dirty="0" smtClean="0">
              <a:solidFill>
                <a:prstClr val="black"/>
              </a:solidFill>
            </a:endParaRPr>
          </a:p>
          <a:p>
            <a:pPr marL="457200" indent="-457200"/>
            <a:r>
              <a:rPr lang="en-US" sz="2500" dirty="0" smtClean="0">
                <a:solidFill>
                  <a:prstClr val="black"/>
                </a:solidFill>
              </a:rPr>
              <a:t>	* Remember to think about what you learned from the </a:t>
            </a:r>
          </a:p>
          <a:p>
            <a:pPr marL="457200" indent="-457200"/>
            <a:r>
              <a:rPr lang="en-US" sz="2500" dirty="0" smtClean="0">
                <a:solidFill>
                  <a:prstClr val="black"/>
                </a:solidFill>
              </a:rPr>
              <a:t>	   models of the mountain sheep.  Try to come up with a </a:t>
            </a:r>
          </a:p>
          <a:p>
            <a:pPr marL="457200" indent="-457200"/>
            <a:r>
              <a:rPr lang="en-US" sz="2500" dirty="0" smtClean="0">
                <a:solidFill>
                  <a:prstClr val="black"/>
                </a:solidFill>
              </a:rPr>
              <a:t>	   different model from when you first did this.</a:t>
            </a:r>
          </a:p>
          <a:p>
            <a:pPr marL="457200" indent="-457200"/>
            <a:r>
              <a:rPr lang="en-US" sz="2500" dirty="0" smtClean="0">
                <a:solidFill>
                  <a:prstClr val="black"/>
                </a:solidFill>
              </a:rPr>
              <a:t>	   </a:t>
            </a:r>
          </a:p>
          <a:p>
            <a:endParaRPr lang="en-US" sz="2500" dirty="0" smtClean="0">
              <a:solidFill>
                <a:prstClr val="black"/>
              </a:solidFill>
            </a:endParaRPr>
          </a:p>
          <a:p>
            <a:endParaRPr lang="en-US" sz="2500" dirty="0" smtClean="0">
              <a:solidFill>
                <a:prstClr val="black"/>
              </a:solidFill>
            </a:endParaRPr>
          </a:p>
        </p:txBody>
      </p:sp>
      <p:sp>
        <p:nvSpPr>
          <p:cNvPr id="6" name="Slide Number Placeholder 5"/>
          <p:cNvSpPr>
            <a:spLocks noGrp="1"/>
          </p:cNvSpPr>
          <p:nvPr>
            <p:ph type="sldNum" sz="quarter" idx="12"/>
          </p:nvPr>
        </p:nvSpPr>
        <p:spPr/>
        <p:txBody>
          <a:bodyPr/>
          <a:lstStyle/>
          <a:p>
            <a:fld id="{2FE42EF6-5E03-8B42-9EA6-D2DC6B4EA9DC}"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276367" y="213360"/>
            <a:ext cx="2521243" cy="584776"/>
          </a:xfrm>
          <a:prstGeom prst="rect">
            <a:avLst/>
          </a:prstGeom>
          <a:noFill/>
        </p:spPr>
        <p:txBody>
          <a:bodyPr wrap="none" rtlCol="0">
            <a:spAutoFit/>
          </a:bodyPr>
          <a:lstStyle/>
          <a:p>
            <a:r>
              <a:rPr lang="en-US" sz="3200" u="sng" dirty="0" smtClean="0">
                <a:solidFill>
                  <a:prstClr val="black"/>
                </a:solidFill>
              </a:rPr>
              <a:t>New Evidence</a:t>
            </a:r>
          </a:p>
        </p:txBody>
      </p:sp>
      <p:sp>
        <p:nvSpPr>
          <p:cNvPr id="6" name="TextBox 5"/>
          <p:cNvSpPr txBox="1"/>
          <p:nvPr/>
        </p:nvSpPr>
        <p:spPr>
          <a:xfrm>
            <a:off x="459396" y="1242918"/>
            <a:ext cx="8458284" cy="3554819"/>
          </a:xfrm>
          <a:prstGeom prst="rect">
            <a:avLst/>
          </a:prstGeom>
          <a:noFill/>
        </p:spPr>
        <p:txBody>
          <a:bodyPr wrap="square" rtlCol="0">
            <a:spAutoFit/>
          </a:bodyPr>
          <a:lstStyle/>
          <a:p>
            <a:pPr marL="342900" indent="-342900">
              <a:buAutoNum type="arabicPeriod" startAt="4"/>
            </a:pPr>
            <a:r>
              <a:rPr lang="en-US" sz="2500" dirty="0" smtClean="0"/>
              <a:t>In groups, complete Evidence 4-6 on the evidence sheet.  After you are done with each piece of evidence, discuss the questions for that evidence. When you all agree on the best answer, </a:t>
            </a:r>
            <a:r>
              <a:rPr lang="en-US" sz="2500" u="sng" dirty="0" smtClean="0"/>
              <a:t>circle it</a:t>
            </a:r>
            <a:r>
              <a:rPr lang="en-US" sz="2500" dirty="0" smtClean="0"/>
              <a:t>.</a:t>
            </a:r>
          </a:p>
          <a:p>
            <a:pPr marL="342900" indent="-342900"/>
            <a:endParaRPr lang="en-US" sz="2500" dirty="0" smtClean="0"/>
          </a:p>
          <a:p>
            <a:pPr marL="342900" indent="-342900"/>
            <a:r>
              <a:rPr lang="en-US" sz="2500" dirty="0" smtClean="0"/>
              <a:t>	*  Be ready to share your answers with the rest of the class. </a:t>
            </a:r>
          </a:p>
          <a:p>
            <a:pPr marL="342900" indent="-342900"/>
            <a:r>
              <a:rPr lang="en-US" sz="2500" dirty="0" smtClean="0"/>
              <a:t>         After </a:t>
            </a:r>
            <a:r>
              <a:rPr lang="en-US" sz="2500" dirty="0"/>
              <a:t>you complete </a:t>
            </a:r>
            <a:r>
              <a:rPr lang="en-US" sz="2500" u="sng" dirty="0"/>
              <a:t>all</a:t>
            </a:r>
            <a:r>
              <a:rPr lang="en-US" sz="2500" dirty="0"/>
              <a:t> the evidence, we’ll quickly go over your answers to the questions.</a:t>
            </a:r>
          </a:p>
          <a:p>
            <a:pPr marL="342900" indent="-342900"/>
            <a:r>
              <a:rPr lang="en-US" sz="2500" dirty="0" smtClean="0"/>
              <a:t> </a:t>
            </a:r>
            <a:endParaRPr lang="en-US" sz="2500" dirty="0"/>
          </a:p>
        </p:txBody>
      </p:sp>
      <p:sp>
        <p:nvSpPr>
          <p:cNvPr id="5" name="Slide Number Placeholder 4"/>
          <p:cNvSpPr>
            <a:spLocks noGrp="1"/>
          </p:cNvSpPr>
          <p:nvPr>
            <p:ph type="sldNum" sz="quarter" idx="12"/>
          </p:nvPr>
        </p:nvSpPr>
        <p:spPr/>
        <p:txBody>
          <a:bodyPr/>
          <a:lstStyle/>
          <a:p>
            <a:fld id="{2FE42EF6-5E03-8B42-9EA6-D2DC6B4EA9DC}"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276367" y="213360"/>
            <a:ext cx="3740319" cy="584775"/>
          </a:xfrm>
          <a:prstGeom prst="rect">
            <a:avLst/>
          </a:prstGeom>
          <a:noFill/>
        </p:spPr>
        <p:txBody>
          <a:bodyPr wrap="none" rtlCol="0">
            <a:spAutoFit/>
          </a:bodyPr>
          <a:lstStyle/>
          <a:p>
            <a:r>
              <a:rPr lang="en-US" sz="3200" u="sng" dirty="0" smtClean="0">
                <a:solidFill>
                  <a:prstClr val="black"/>
                </a:solidFill>
              </a:rPr>
              <a:t>Evidence 4 Questions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21499"/>
            <a:ext cx="8931908" cy="3497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2FE42EF6-5E03-8B42-9EA6-D2DC6B4EA9DC}" type="slidenum">
              <a:rPr lang="en-US" smtClean="0"/>
              <a:pPr/>
              <a:t>8</a:t>
            </a:fld>
            <a:endParaRPr lang="en-US"/>
          </a:p>
        </p:txBody>
      </p:sp>
    </p:spTree>
    <p:extLst>
      <p:ext uri="{BB962C8B-B14F-4D97-AF65-F5344CB8AC3E}">
        <p14:creationId xmlns:p14="http://schemas.microsoft.com/office/powerpoint/2010/main" val="4163114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276367" y="213360"/>
            <a:ext cx="3740319" cy="584775"/>
          </a:xfrm>
          <a:prstGeom prst="rect">
            <a:avLst/>
          </a:prstGeom>
          <a:noFill/>
        </p:spPr>
        <p:txBody>
          <a:bodyPr wrap="none" rtlCol="0">
            <a:spAutoFit/>
          </a:bodyPr>
          <a:lstStyle/>
          <a:p>
            <a:r>
              <a:rPr lang="en-US" sz="3200" u="sng" dirty="0" smtClean="0">
                <a:solidFill>
                  <a:prstClr val="black"/>
                </a:solidFill>
              </a:rPr>
              <a:t>Evidence 5 Questions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037" y="1432199"/>
            <a:ext cx="8696101" cy="3812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2FE42EF6-5E03-8B42-9EA6-D2DC6B4EA9DC}" type="slidenum">
              <a:rPr lang="en-US" smtClean="0"/>
              <a:pPr/>
              <a:t>9</a:t>
            </a:fld>
            <a:endParaRPr lang="en-US"/>
          </a:p>
        </p:txBody>
      </p:sp>
    </p:spTree>
    <p:extLst>
      <p:ext uri="{BB962C8B-B14F-4D97-AF65-F5344CB8AC3E}">
        <p14:creationId xmlns:p14="http://schemas.microsoft.com/office/powerpoint/2010/main" val="40040928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309</TotalTime>
  <Words>874</Words>
  <Application>Microsoft Office PowerPoint</Application>
  <PresentationFormat>On-screen Show (4:3)</PresentationFormat>
  <Paragraphs>130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Mike Dianovsky</dc:creator>
  <cp:lastModifiedBy>Graduate School of Education - Rutgers University</cp:lastModifiedBy>
  <cp:revision>24</cp:revision>
  <dcterms:created xsi:type="dcterms:W3CDTF">2013-04-25T05:56:05Z</dcterms:created>
  <dcterms:modified xsi:type="dcterms:W3CDTF">2013-04-25T17:39:48Z</dcterms:modified>
</cp:coreProperties>
</file>