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drawings/drawing2.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87" r:id="rId2"/>
    <p:sldId id="288" r:id="rId3"/>
    <p:sldId id="289" r:id="rId4"/>
    <p:sldId id="290" r:id="rId5"/>
    <p:sldId id="291" r:id="rId6"/>
    <p:sldId id="292" r:id="rId7"/>
    <p:sldId id="293" r:id="rId8"/>
    <p:sldId id="294" r:id="rId9"/>
    <p:sldId id="295" r:id="rId10"/>
    <p:sldId id="296" r:id="rId11"/>
    <p:sldId id="297" r:id="rId12"/>
    <p:sldId id="298" r:id="rId13"/>
    <p:sldId id="299" r:id="rId14"/>
    <p:sldId id="300" r:id="rId15"/>
    <p:sldId id="301" r:id="rId16"/>
    <p:sldId id="302" r:id="rId17"/>
    <p:sldId id="303"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kiosk/>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55" autoAdjust="0"/>
    <p:restoredTop sz="94660"/>
  </p:normalViewPr>
  <p:slideViewPr>
    <p:cSldViewPr snapToGrid="0" snapToObjects="1">
      <p:cViewPr>
        <p:scale>
          <a:sx n="100" d="100"/>
          <a:sy n="100" d="100"/>
        </p:scale>
        <p:origin x="-288"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Workbook2"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Work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Soft Shell Seed Abundance</a:t>
            </a:r>
          </a:p>
        </c:rich>
      </c:tx>
      <c:layout/>
      <c:overlay val="0"/>
    </c:title>
    <c:autoTitleDeleted val="0"/>
    <c:plotArea>
      <c:layout/>
      <c:lineChart>
        <c:grouping val="standard"/>
        <c:varyColors val="0"/>
        <c:ser>
          <c:idx val="1"/>
          <c:order val="0"/>
          <c:cat>
            <c:numRef>
              <c:f>Sheet1!$A$2:$A$4</c:f>
              <c:numCache>
                <c:formatCode>General</c:formatCode>
                <c:ptCount val="3"/>
                <c:pt idx="0">
                  <c:v>1976</c:v>
                </c:pt>
                <c:pt idx="1">
                  <c:v>1978</c:v>
                </c:pt>
                <c:pt idx="2">
                  <c:v>1980</c:v>
                </c:pt>
              </c:numCache>
            </c:numRef>
          </c:cat>
          <c:val>
            <c:numRef>
              <c:f>Sheet1!$B$2:$B$4</c:f>
              <c:numCache>
                <c:formatCode>General</c:formatCode>
                <c:ptCount val="3"/>
                <c:pt idx="0">
                  <c:v>9.2000000000000011</c:v>
                </c:pt>
                <c:pt idx="1">
                  <c:v>6.1</c:v>
                </c:pt>
                <c:pt idx="2">
                  <c:v>3.8</c:v>
                </c:pt>
              </c:numCache>
            </c:numRef>
          </c:val>
          <c:smooth val="0"/>
        </c:ser>
        <c:dLbls>
          <c:showLegendKey val="0"/>
          <c:showVal val="0"/>
          <c:showCatName val="0"/>
          <c:showSerName val="0"/>
          <c:showPercent val="0"/>
          <c:showBubbleSize val="0"/>
        </c:dLbls>
        <c:marker val="1"/>
        <c:smooth val="0"/>
        <c:axId val="74870272"/>
        <c:axId val="64306496"/>
      </c:lineChart>
      <c:catAx>
        <c:axId val="74870272"/>
        <c:scaling>
          <c:orientation val="minMax"/>
        </c:scaling>
        <c:delete val="0"/>
        <c:axPos val="b"/>
        <c:title>
          <c:tx>
            <c:rich>
              <a:bodyPr/>
              <a:lstStyle/>
              <a:p>
                <a:pPr>
                  <a:defRPr/>
                </a:pPr>
                <a:r>
                  <a:rPr lang="en-US"/>
                  <a:t>Year</a:t>
                </a:r>
              </a:p>
            </c:rich>
          </c:tx>
          <c:layout>
            <c:manualLayout>
              <c:xMode val="edge"/>
              <c:yMode val="edge"/>
              <c:x val="0.51721912723789698"/>
              <c:y val="0.94069797437566804"/>
            </c:manualLayout>
          </c:layout>
          <c:overlay val="0"/>
        </c:title>
        <c:numFmt formatCode="General" sourceLinked="1"/>
        <c:majorTickMark val="out"/>
        <c:minorTickMark val="none"/>
        <c:tickLblPos val="nextTo"/>
        <c:crossAx val="64306496"/>
        <c:crosses val="autoZero"/>
        <c:auto val="1"/>
        <c:lblAlgn val="ctr"/>
        <c:lblOffset val="100"/>
        <c:noMultiLvlLbl val="0"/>
      </c:catAx>
      <c:valAx>
        <c:axId val="64306496"/>
        <c:scaling>
          <c:orientation val="minMax"/>
        </c:scaling>
        <c:delete val="0"/>
        <c:axPos val="l"/>
        <c:majorGridlines/>
        <c:title>
          <c:tx>
            <c:rich>
              <a:bodyPr/>
              <a:lstStyle/>
              <a:p>
                <a:pPr>
                  <a:defRPr/>
                </a:pPr>
                <a:r>
                  <a:rPr lang="en-US"/>
                  <a:t>Abundance (g/m^2)</a:t>
                </a:r>
              </a:p>
            </c:rich>
          </c:tx>
          <c:layout/>
          <c:overlay val="0"/>
        </c:title>
        <c:numFmt formatCode="General" sourceLinked="1"/>
        <c:majorTickMark val="out"/>
        <c:minorTickMark val="none"/>
        <c:tickLblPos val="nextTo"/>
        <c:crossAx val="74870272"/>
        <c:crosses val="autoZero"/>
        <c:crossBetween val="between"/>
      </c:valAx>
    </c:plotArea>
    <c:plotVisOnly val="1"/>
    <c:dispBlanksAs val="gap"/>
    <c:showDLblsOverMax val="0"/>
  </c:chart>
  <c:spPr>
    <a:ln w="38100">
      <a:solidFill>
        <a:schemeClr val="tx1"/>
      </a:solidFill>
    </a:ln>
  </c:sp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Shell Hardness</a:t>
            </a:r>
          </a:p>
        </c:rich>
      </c:tx>
      <c:layout/>
      <c:overlay val="0"/>
    </c:title>
    <c:autoTitleDeleted val="0"/>
    <c:plotArea>
      <c:layout/>
      <c:lineChart>
        <c:grouping val="standard"/>
        <c:varyColors val="0"/>
        <c:ser>
          <c:idx val="1"/>
          <c:order val="0"/>
          <c:tx>
            <c:strRef>
              <c:f>Sheet1!$B$1</c:f>
              <c:strCache>
                <c:ptCount val="1"/>
                <c:pt idx="0">
                  <c:v>Abundance (g/m2)</c:v>
                </c:pt>
              </c:strCache>
            </c:strRef>
          </c:tx>
          <c:cat>
            <c:numRef>
              <c:f>Sheet1!$A$2:$A$4</c:f>
              <c:numCache>
                <c:formatCode>General</c:formatCode>
                <c:ptCount val="3"/>
                <c:pt idx="0">
                  <c:v>1976</c:v>
                </c:pt>
                <c:pt idx="1">
                  <c:v>1978</c:v>
                </c:pt>
                <c:pt idx="2">
                  <c:v>1980</c:v>
                </c:pt>
              </c:numCache>
            </c:numRef>
          </c:cat>
          <c:val>
            <c:numRef>
              <c:f>Sheet1!$B$2:$B$4</c:f>
              <c:numCache>
                <c:formatCode>General</c:formatCode>
                <c:ptCount val="3"/>
                <c:pt idx="0">
                  <c:v>4</c:v>
                </c:pt>
                <c:pt idx="1">
                  <c:v>10</c:v>
                </c:pt>
                <c:pt idx="2">
                  <c:v>9.8000000000000007</c:v>
                </c:pt>
              </c:numCache>
            </c:numRef>
          </c:val>
          <c:smooth val="0"/>
        </c:ser>
        <c:dLbls>
          <c:showLegendKey val="0"/>
          <c:showVal val="0"/>
          <c:showCatName val="0"/>
          <c:showSerName val="0"/>
          <c:showPercent val="0"/>
          <c:showBubbleSize val="0"/>
        </c:dLbls>
        <c:marker val="1"/>
        <c:smooth val="0"/>
        <c:axId val="77853184"/>
        <c:axId val="75318400"/>
      </c:lineChart>
      <c:catAx>
        <c:axId val="77853184"/>
        <c:scaling>
          <c:orientation val="minMax"/>
        </c:scaling>
        <c:delete val="0"/>
        <c:axPos val="b"/>
        <c:title>
          <c:tx>
            <c:rich>
              <a:bodyPr/>
              <a:lstStyle/>
              <a:p>
                <a:pPr>
                  <a:defRPr/>
                </a:pPr>
                <a:r>
                  <a:rPr lang="en-US"/>
                  <a:t>YEAR</a:t>
                </a:r>
              </a:p>
            </c:rich>
          </c:tx>
          <c:layout>
            <c:manualLayout>
              <c:xMode val="edge"/>
              <c:yMode val="edge"/>
              <c:x val="0.50731472852368997"/>
              <c:y val="0.94051236553177298"/>
            </c:manualLayout>
          </c:layout>
          <c:overlay val="0"/>
        </c:title>
        <c:numFmt formatCode="General" sourceLinked="1"/>
        <c:majorTickMark val="out"/>
        <c:minorTickMark val="none"/>
        <c:tickLblPos val="nextTo"/>
        <c:crossAx val="75318400"/>
        <c:crosses val="autoZero"/>
        <c:auto val="1"/>
        <c:lblAlgn val="ctr"/>
        <c:lblOffset val="100"/>
        <c:noMultiLvlLbl val="0"/>
      </c:catAx>
      <c:valAx>
        <c:axId val="75318400"/>
        <c:scaling>
          <c:orientation val="minMax"/>
        </c:scaling>
        <c:delete val="0"/>
        <c:axPos val="l"/>
        <c:majorGridlines/>
        <c:title>
          <c:tx>
            <c:rich>
              <a:bodyPr/>
              <a:lstStyle/>
              <a:p>
                <a:pPr>
                  <a:defRPr/>
                </a:pPr>
                <a:r>
                  <a:rPr lang="en-US"/>
                  <a:t>HARDNESS</a:t>
                </a:r>
              </a:p>
            </c:rich>
          </c:tx>
          <c:layout/>
          <c:overlay val="0"/>
        </c:title>
        <c:numFmt formatCode="General" sourceLinked="1"/>
        <c:majorTickMark val="out"/>
        <c:minorTickMark val="none"/>
        <c:tickLblPos val="nextTo"/>
        <c:crossAx val="77853184"/>
        <c:crosses val="autoZero"/>
        <c:crossBetween val="between"/>
      </c:valAx>
    </c:plotArea>
    <c:plotVisOnly val="1"/>
    <c:dispBlanksAs val="gap"/>
    <c:showDLblsOverMax val="0"/>
  </c:chart>
  <c:spPr>
    <a:ln w="38100">
      <a:solidFill>
        <a:schemeClr val="tx1"/>
      </a:solidFill>
    </a:ln>
  </c:spPr>
  <c:txPr>
    <a:bodyPr/>
    <a:lstStyle/>
    <a:p>
      <a:pPr>
        <a:defRPr baseline="0"/>
      </a:pPr>
      <a:endParaRPr lang="en-US"/>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0.20189</cdr:x>
      <cdr:y>0.83042</cdr:y>
    </cdr:from>
    <cdr:to>
      <cdr:x>0.30779</cdr:x>
      <cdr:y>0.93439</cdr:y>
    </cdr:to>
    <cdr:sp macro="" textlink="">
      <cdr:nvSpPr>
        <cdr:cNvPr id="3" name="TextBox 13"/>
        <cdr:cNvSpPr txBox="1"/>
      </cdr:nvSpPr>
      <cdr:spPr>
        <a:xfrm xmlns:a="http://schemas.openxmlformats.org/drawingml/2006/main">
          <a:off x="1146629" y="2704068"/>
          <a:ext cx="601447" cy="338554"/>
        </a:xfrm>
        <a:prstGeom xmlns:a="http://schemas.openxmlformats.org/drawingml/2006/main" prst="rect">
          <a:avLst/>
        </a:prstGeom>
        <a:solidFill xmlns:a="http://schemas.openxmlformats.org/drawingml/2006/main">
          <a:schemeClr val="bg1"/>
        </a:solidFill>
      </cdr:spPr>
      <cdr:txBody>
        <a:bodyPr xmlns:a="http://schemas.openxmlformats.org/drawingml/2006/main" wrap="none" rtlCol="0">
          <a:spAutoFit/>
        </a:bodyPr>
        <a:lstStyle xmlns:a="http://schemas.openxmlformats.org/drawingml/2006/main">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xmlns:a="http://schemas.openxmlformats.org/drawingml/2006/main">
          <a:r>
            <a:rPr lang="en-US" sz="1600" dirty="0" smtClean="0"/>
            <a:t>1976</a:t>
          </a:r>
          <a:endParaRPr lang="en-US" sz="1600" dirty="0"/>
        </a:p>
      </cdr:txBody>
    </cdr:sp>
  </cdr:relSizeAnchor>
  <cdr:relSizeAnchor xmlns:cdr="http://schemas.openxmlformats.org/drawingml/2006/chartDrawing">
    <cdr:from>
      <cdr:x>0.49572</cdr:x>
      <cdr:y>0.83443</cdr:y>
    </cdr:from>
    <cdr:to>
      <cdr:x>0.60161</cdr:x>
      <cdr:y>0.9384</cdr:y>
    </cdr:to>
    <cdr:sp macro="" textlink="">
      <cdr:nvSpPr>
        <cdr:cNvPr id="5" name="TextBox 14"/>
        <cdr:cNvSpPr txBox="1"/>
      </cdr:nvSpPr>
      <cdr:spPr>
        <a:xfrm xmlns:a="http://schemas.openxmlformats.org/drawingml/2006/main">
          <a:off x="2815386" y="2717132"/>
          <a:ext cx="601447" cy="338554"/>
        </a:xfrm>
        <a:prstGeom xmlns:a="http://schemas.openxmlformats.org/drawingml/2006/main" prst="rect">
          <a:avLst/>
        </a:prstGeom>
        <a:solidFill xmlns:a="http://schemas.openxmlformats.org/drawingml/2006/main">
          <a:schemeClr val="bg1"/>
        </a:solidFill>
      </cdr:spPr>
      <cdr:txBody>
        <a:bodyPr xmlns:a="http://schemas.openxmlformats.org/drawingml/2006/main" wrap="none" rtlCol="0">
          <a:spAutoFit/>
        </a:bodyPr>
        <a:lstStyle xmlns:a="http://schemas.openxmlformats.org/drawingml/2006/main">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xmlns:a="http://schemas.openxmlformats.org/drawingml/2006/main">
          <a:r>
            <a:rPr lang="en-US" sz="1600" dirty="0" smtClean="0"/>
            <a:t>1977</a:t>
          </a:r>
          <a:endParaRPr lang="en-US" sz="1600" dirty="0"/>
        </a:p>
      </cdr:txBody>
    </cdr:sp>
  </cdr:relSizeAnchor>
  <cdr:relSizeAnchor xmlns:cdr="http://schemas.openxmlformats.org/drawingml/2006/chartDrawing">
    <cdr:from>
      <cdr:x>0.77699</cdr:x>
      <cdr:y>0.8264</cdr:y>
    </cdr:from>
    <cdr:to>
      <cdr:x>0.88288</cdr:x>
      <cdr:y>0.93037</cdr:y>
    </cdr:to>
    <cdr:sp macro="" textlink="">
      <cdr:nvSpPr>
        <cdr:cNvPr id="6" name="TextBox 15"/>
        <cdr:cNvSpPr txBox="1"/>
      </cdr:nvSpPr>
      <cdr:spPr>
        <a:xfrm xmlns:a="http://schemas.openxmlformats.org/drawingml/2006/main">
          <a:off x="4412842" y="2691005"/>
          <a:ext cx="601447" cy="338554"/>
        </a:xfrm>
        <a:prstGeom xmlns:a="http://schemas.openxmlformats.org/drawingml/2006/main" prst="rect">
          <a:avLst/>
        </a:prstGeom>
        <a:solidFill xmlns:a="http://schemas.openxmlformats.org/drawingml/2006/main">
          <a:schemeClr val="bg1"/>
        </a:solidFill>
      </cdr:spPr>
      <cdr:txBody>
        <a:bodyPr xmlns:a="http://schemas.openxmlformats.org/drawingml/2006/main" wrap="none" rtlCol="0">
          <a:spAutoFit/>
        </a:bodyPr>
        <a:lstStyle xmlns:a="http://schemas.openxmlformats.org/drawingml/2006/main">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xmlns:a="http://schemas.openxmlformats.org/drawingml/2006/main">
          <a:r>
            <a:rPr lang="en-US" sz="1600" dirty="0" smtClean="0"/>
            <a:t>1978</a:t>
          </a:r>
          <a:endParaRPr lang="en-US" sz="1600" dirty="0"/>
        </a:p>
      </cdr:txBody>
    </cdr:sp>
  </cdr:relSizeAnchor>
</c:userShapes>
</file>

<file path=ppt/drawings/drawing2.xml><?xml version="1.0" encoding="utf-8"?>
<c:userShapes xmlns:c="http://schemas.openxmlformats.org/drawingml/2006/chart">
  <cdr:relSizeAnchor xmlns:cdr="http://schemas.openxmlformats.org/drawingml/2006/chartDrawing">
    <cdr:from>
      <cdr:x>0.2096</cdr:x>
      <cdr:y>0.83185</cdr:y>
    </cdr:from>
    <cdr:to>
      <cdr:x>0.31861</cdr:x>
      <cdr:y>0.93614</cdr:y>
    </cdr:to>
    <cdr:sp macro="" textlink="">
      <cdr:nvSpPr>
        <cdr:cNvPr id="2" name="TextBox 13"/>
        <cdr:cNvSpPr txBox="1"/>
      </cdr:nvSpPr>
      <cdr:spPr>
        <a:xfrm xmlns:a="http://schemas.openxmlformats.org/drawingml/2006/main">
          <a:off x="1156486" y="2700277"/>
          <a:ext cx="601447" cy="338554"/>
        </a:xfrm>
        <a:prstGeom xmlns:a="http://schemas.openxmlformats.org/drawingml/2006/main" prst="rect">
          <a:avLst/>
        </a:prstGeom>
        <a:solidFill xmlns:a="http://schemas.openxmlformats.org/drawingml/2006/main">
          <a:schemeClr val="bg1"/>
        </a:solidFill>
      </cdr:spPr>
      <cdr:txBody>
        <a:bodyPr xmlns:a="http://schemas.openxmlformats.org/drawingml/2006/main" wrap="non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dirty="0" smtClean="0"/>
            <a:t>1976</a:t>
          </a:r>
          <a:endParaRPr lang="en-US" sz="1600" dirty="0"/>
        </a:p>
      </cdr:txBody>
    </cdr:sp>
  </cdr:relSizeAnchor>
  <cdr:relSizeAnchor xmlns:cdr="http://schemas.openxmlformats.org/drawingml/2006/chartDrawing">
    <cdr:from>
      <cdr:x>0.48865</cdr:x>
      <cdr:y>0.82326</cdr:y>
    </cdr:from>
    <cdr:to>
      <cdr:x>0.59765</cdr:x>
      <cdr:y>0.92755</cdr:y>
    </cdr:to>
    <cdr:sp macro="" textlink="">
      <cdr:nvSpPr>
        <cdr:cNvPr id="3" name="TextBox 14"/>
        <cdr:cNvSpPr txBox="1"/>
      </cdr:nvSpPr>
      <cdr:spPr>
        <a:xfrm xmlns:a="http://schemas.openxmlformats.org/drawingml/2006/main">
          <a:off x="2696110" y="2672398"/>
          <a:ext cx="601447" cy="338554"/>
        </a:xfrm>
        <a:prstGeom xmlns:a="http://schemas.openxmlformats.org/drawingml/2006/main" prst="rect">
          <a:avLst/>
        </a:prstGeom>
        <a:solidFill xmlns:a="http://schemas.openxmlformats.org/drawingml/2006/main">
          <a:schemeClr val="bg1"/>
        </a:solidFill>
      </cdr:spPr>
      <cdr:txBody>
        <a:bodyPr xmlns:a="http://schemas.openxmlformats.org/drawingml/2006/main" wrap="non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dirty="0" smtClean="0"/>
            <a:t>1977</a:t>
          </a:r>
          <a:endParaRPr lang="en-US" sz="1600" dirty="0"/>
        </a:p>
      </cdr:txBody>
    </cdr:sp>
  </cdr:relSizeAnchor>
  <cdr:relSizeAnchor xmlns:cdr="http://schemas.openxmlformats.org/drawingml/2006/chartDrawing">
    <cdr:from>
      <cdr:x>0.79519</cdr:x>
      <cdr:y>0.83203</cdr:y>
    </cdr:from>
    <cdr:to>
      <cdr:x>0.9042</cdr:x>
      <cdr:y>0.93632</cdr:y>
    </cdr:to>
    <cdr:sp macro="" textlink="">
      <cdr:nvSpPr>
        <cdr:cNvPr id="4" name="TextBox 15"/>
        <cdr:cNvSpPr txBox="1"/>
      </cdr:nvSpPr>
      <cdr:spPr>
        <a:xfrm xmlns:a="http://schemas.openxmlformats.org/drawingml/2006/main">
          <a:off x="4387455" y="2700862"/>
          <a:ext cx="601447" cy="338554"/>
        </a:xfrm>
        <a:prstGeom xmlns:a="http://schemas.openxmlformats.org/drawingml/2006/main" prst="rect">
          <a:avLst/>
        </a:prstGeom>
        <a:solidFill xmlns:a="http://schemas.openxmlformats.org/drawingml/2006/main">
          <a:schemeClr val="bg1"/>
        </a:solidFill>
      </cdr:spPr>
      <cdr:txBody>
        <a:bodyPr xmlns:a="http://schemas.openxmlformats.org/drawingml/2006/main" wrap="non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dirty="0" smtClean="0"/>
            <a:t>1978</a:t>
          </a:r>
          <a:endParaRPr lang="en-US" sz="1600" dirty="0"/>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642306F-ADDF-ED48-BB59-0D93A2E5646F}" type="datetimeFigureOut">
              <a:rPr lang="en-US" smtClean="0"/>
              <a:pPr/>
              <a:t>6/3/2014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4403E4-6B69-F246-B746-FB41A43EF07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42306F-ADDF-ED48-BB59-0D93A2E5646F}" type="datetimeFigureOut">
              <a:rPr lang="en-US" smtClean="0"/>
              <a:pPr/>
              <a:t>6/3/2014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4403E4-6B69-F246-B746-FB41A43EF07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42306F-ADDF-ED48-BB59-0D93A2E5646F}" type="datetimeFigureOut">
              <a:rPr lang="en-US" smtClean="0"/>
              <a:pPr/>
              <a:t>6/3/2014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4403E4-6B69-F246-B746-FB41A43EF07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42306F-ADDF-ED48-BB59-0D93A2E5646F}" type="datetimeFigureOut">
              <a:rPr lang="en-US" smtClean="0"/>
              <a:pPr/>
              <a:t>6/3/2014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4403E4-6B69-F246-B746-FB41A43EF07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642306F-ADDF-ED48-BB59-0D93A2E5646F}" type="datetimeFigureOut">
              <a:rPr lang="en-US" smtClean="0"/>
              <a:pPr/>
              <a:t>6/3/2014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4403E4-6B69-F246-B746-FB41A43EF07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642306F-ADDF-ED48-BB59-0D93A2E5646F}" type="datetimeFigureOut">
              <a:rPr lang="en-US" smtClean="0"/>
              <a:pPr/>
              <a:t>6/3/2014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4403E4-6B69-F246-B746-FB41A43EF07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642306F-ADDF-ED48-BB59-0D93A2E5646F}" type="datetimeFigureOut">
              <a:rPr lang="en-US" smtClean="0"/>
              <a:pPr/>
              <a:t>6/3/2014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F4403E4-6B69-F246-B746-FB41A43EF07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642306F-ADDF-ED48-BB59-0D93A2E5646F}" type="datetimeFigureOut">
              <a:rPr lang="en-US" smtClean="0"/>
              <a:pPr/>
              <a:t>6/3/2014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F4403E4-6B69-F246-B746-FB41A43EF07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42306F-ADDF-ED48-BB59-0D93A2E5646F}" type="datetimeFigureOut">
              <a:rPr lang="en-US" smtClean="0"/>
              <a:pPr/>
              <a:t>6/3/2014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F4403E4-6B69-F246-B746-FB41A43EF07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42306F-ADDF-ED48-BB59-0D93A2E5646F}" type="datetimeFigureOut">
              <a:rPr lang="en-US" smtClean="0"/>
              <a:pPr/>
              <a:t>6/3/2014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4403E4-6B69-F246-B746-FB41A43EF07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42306F-ADDF-ED48-BB59-0D93A2E5646F}" type="datetimeFigureOut">
              <a:rPr lang="en-US" smtClean="0"/>
              <a:pPr/>
              <a:t>6/3/2014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4403E4-6B69-F246-B746-FB41A43EF07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42306F-ADDF-ED48-BB59-0D93A2E5646F}" type="datetimeFigureOut">
              <a:rPr lang="en-US" smtClean="0"/>
              <a:pPr/>
              <a:t>6/3/2014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4403E4-6B69-F246-B746-FB41A43EF07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 Target="slide9.xml"/><Relationship Id="rId7" Type="http://schemas.openxmlformats.org/officeDocument/2006/relationships/image" Target="../media/image2.png"/><Relationship Id="rId2" Type="http://schemas.openxmlformats.org/officeDocument/2006/relationships/slide" Target="slide7.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slide" Target="slide2.xml"/><Relationship Id="rId4" Type="http://schemas.openxmlformats.org/officeDocument/2006/relationships/slide" Target="slide12.xml"/><Relationship Id="rId9" Type="http://schemas.openxmlformats.org/officeDocument/2006/relationships/slide" Target="slide5.xml"/></Relationships>
</file>

<file path=ppt/slides/_rels/slide1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gi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51421" y="510311"/>
            <a:ext cx="4047903" cy="646331"/>
          </a:xfrm>
          <a:prstGeom prst="rect">
            <a:avLst/>
          </a:prstGeom>
          <a:noFill/>
        </p:spPr>
        <p:txBody>
          <a:bodyPr wrap="none" rtlCol="0">
            <a:spAutoFit/>
          </a:bodyPr>
          <a:lstStyle/>
          <a:p>
            <a:r>
              <a:rPr lang="en-US" sz="3600" dirty="0" smtClean="0">
                <a:solidFill>
                  <a:schemeClr val="accent6">
                    <a:lumMod val="75000"/>
                  </a:schemeClr>
                </a:solidFill>
              </a:rPr>
              <a:t>FINCH EVIDENCE 1-5</a:t>
            </a:r>
            <a:endParaRPr lang="en-US" sz="3600" dirty="0">
              <a:solidFill>
                <a:schemeClr val="accent6">
                  <a:lumMod val="75000"/>
                </a:schemeClr>
              </a:solidFill>
            </a:endParaRPr>
          </a:p>
        </p:txBody>
      </p:sp>
      <p:sp>
        <p:nvSpPr>
          <p:cNvPr id="5" name="TextBox 4">
            <a:hlinkClick r:id="rId2" action="ppaction://hlinksldjump"/>
          </p:cNvPr>
          <p:cNvSpPr txBox="1"/>
          <p:nvPr/>
        </p:nvSpPr>
        <p:spPr>
          <a:xfrm>
            <a:off x="175511" y="4517048"/>
            <a:ext cx="8094139" cy="446276"/>
          </a:xfrm>
          <a:prstGeom prst="rect">
            <a:avLst/>
          </a:prstGeom>
          <a:noFill/>
        </p:spPr>
        <p:txBody>
          <a:bodyPr wrap="none" rtlCol="0">
            <a:spAutoFit/>
          </a:bodyPr>
          <a:lstStyle/>
          <a:p>
            <a:r>
              <a:rPr lang="en-US" sz="2300" dirty="0" smtClean="0"/>
              <a:t>Evidence 3:  Predators on the island before and during the drought</a:t>
            </a:r>
          </a:p>
        </p:txBody>
      </p:sp>
      <p:sp>
        <p:nvSpPr>
          <p:cNvPr id="6" name="TextBox 5">
            <a:hlinkClick r:id="rId3" action="ppaction://hlinksldjump"/>
          </p:cNvPr>
          <p:cNvSpPr txBox="1"/>
          <p:nvPr/>
        </p:nvSpPr>
        <p:spPr>
          <a:xfrm>
            <a:off x="187494" y="5270640"/>
            <a:ext cx="8307211" cy="446276"/>
          </a:xfrm>
          <a:prstGeom prst="rect">
            <a:avLst/>
          </a:prstGeom>
          <a:noFill/>
        </p:spPr>
        <p:txBody>
          <a:bodyPr wrap="none" rtlCol="0">
            <a:spAutoFit/>
          </a:bodyPr>
          <a:lstStyle/>
          <a:p>
            <a:r>
              <a:rPr lang="en-US" sz="2300" dirty="0" smtClean="0"/>
              <a:t>Evidence 4:  The seeds on the island before and during the drought</a:t>
            </a:r>
          </a:p>
        </p:txBody>
      </p:sp>
      <p:sp>
        <p:nvSpPr>
          <p:cNvPr id="7" name="TextBox 6">
            <a:hlinkClick r:id="rId4" action="ppaction://hlinksldjump"/>
          </p:cNvPr>
          <p:cNvSpPr txBox="1"/>
          <p:nvPr/>
        </p:nvSpPr>
        <p:spPr>
          <a:xfrm>
            <a:off x="187494" y="6037339"/>
            <a:ext cx="7851848" cy="446276"/>
          </a:xfrm>
          <a:prstGeom prst="rect">
            <a:avLst/>
          </a:prstGeom>
          <a:noFill/>
        </p:spPr>
        <p:txBody>
          <a:bodyPr wrap="none" rtlCol="0">
            <a:spAutoFit/>
          </a:bodyPr>
          <a:lstStyle/>
          <a:p>
            <a:r>
              <a:rPr lang="en-US" sz="2300" dirty="0" smtClean="0"/>
              <a:t>Evidence 5:  Differences in finches before and after the drought</a:t>
            </a:r>
          </a:p>
        </p:txBody>
      </p:sp>
      <p:sp>
        <p:nvSpPr>
          <p:cNvPr id="8" name="TextBox 7">
            <a:hlinkClick r:id="rId5" action="ppaction://hlinksldjump"/>
          </p:cNvPr>
          <p:cNvSpPr txBox="1"/>
          <p:nvPr/>
        </p:nvSpPr>
        <p:spPr>
          <a:xfrm>
            <a:off x="187493" y="3109650"/>
            <a:ext cx="8148822" cy="461665"/>
          </a:xfrm>
          <a:prstGeom prst="rect">
            <a:avLst/>
          </a:prstGeom>
          <a:noFill/>
        </p:spPr>
        <p:txBody>
          <a:bodyPr wrap="square" rtlCol="0">
            <a:spAutoFit/>
          </a:bodyPr>
          <a:lstStyle/>
          <a:p>
            <a:r>
              <a:rPr lang="en-US" sz="2300" dirty="0" smtClean="0"/>
              <a:t>Evidence 1:  What is their island like? </a:t>
            </a:r>
          </a:p>
        </p:txBody>
      </p:sp>
      <p:pic>
        <p:nvPicPr>
          <p:cNvPr id="9" name="Picture 8"/>
          <p:cNvPicPr>
            <a:picLocks noChangeAspect="1"/>
          </p:cNvPicPr>
          <p:nvPr/>
        </p:nvPicPr>
        <p:blipFill>
          <a:blip r:embed="rId6"/>
          <a:srcRect l="17531"/>
          <a:stretch>
            <a:fillRect/>
          </a:stretch>
        </p:blipFill>
        <p:spPr>
          <a:xfrm>
            <a:off x="893283" y="1249666"/>
            <a:ext cx="2333328" cy="1812388"/>
          </a:xfrm>
          <a:prstGeom prst="rect">
            <a:avLst/>
          </a:prstGeom>
        </p:spPr>
      </p:pic>
      <p:pic>
        <p:nvPicPr>
          <p:cNvPr id="10" name="Picture 9"/>
          <p:cNvPicPr>
            <a:picLocks noChangeAspect="1"/>
          </p:cNvPicPr>
          <p:nvPr/>
        </p:nvPicPr>
        <p:blipFill>
          <a:blip r:embed="rId7"/>
          <a:stretch>
            <a:fillRect/>
          </a:stretch>
        </p:blipFill>
        <p:spPr>
          <a:xfrm>
            <a:off x="3215271" y="1247420"/>
            <a:ext cx="2398365" cy="1814633"/>
          </a:xfrm>
          <a:prstGeom prst="rect">
            <a:avLst/>
          </a:prstGeom>
        </p:spPr>
      </p:pic>
      <p:pic>
        <p:nvPicPr>
          <p:cNvPr id="11" name="Picture 10"/>
          <p:cNvPicPr>
            <a:picLocks noChangeAspect="1"/>
          </p:cNvPicPr>
          <p:nvPr/>
        </p:nvPicPr>
        <p:blipFill>
          <a:blip r:embed="rId8"/>
          <a:stretch>
            <a:fillRect/>
          </a:stretch>
        </p:blipFill>
        <p:spPr>
          <a:xfrm>
            <a:off x="5613636" y="1247420"/>
            <a:ext cx="2222941" cy="1814634"/>
          </a:xfrm>
          <a:prstGeom prst="rect">
            <a:avLst/>
          </a:prstGeom>
        </p:spPr>
      </p:pic>
      <p:sp>
        <p:nvSpPr>
          <p:cNvPr id="12" name="TextBox 11">
            <a:hlinkClick r:id="rId9" action="ppaction://hlinksldjump"/>
          </p:cNvPr>
          <p:cNvSpPr txBox="1"/>
          <p:nvPr/>
        </p:nvSpPr>
        <p:spPr>
          <a:xfrm>
            <a:off x="185146" y="3796634"/>
            <a:ext cx="6843565" cy="446276"/>
          </a:xfrm>
          <a:prstGeom prst="rect">
            <a:avLst/>
          </a:prstGeom>
          <a:noFill/>
        </p:spPr>
        <p:txBody>
          <a:bodyPr wrap="none" rtlCol="0">
            <a:spAutoFit/>
          </a:bodyPr>
          <a:lstStyle/>
          <a:p>
            <a:r>
              <a:rPr lang="en-US" sz="2300" dirty="0" smtClean="0"/>
              <a:t>Evidence 2:  General information about ground finches</a:t>
            </a:r>
          </a:p>
        </p:txBody>
      </p:sp>
    </p:spTree>
    <p:extLst>
      <p:ext uri="{BB962C8B-B14F-4D97-AF65-F5344CB8AC3E}">
        <p14:creationId xmlns:p14="http://schemas.microsoft.com/office/powerpoint/2010/main" val="26930500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TextBox 13"/>
          <p:cNvSpPr txBox="1">
            <a:spLocks noChangeArrowheads="1"/>
          </p:cNvSpPr>
          <p:nvPr/>
        </p:nvSpPr>
        <p:spPr bwMode="auto">
          <a:xfrm>
            <a:off x="522288" y="911225"/>
            <a:ext cx="8261350" cy="923330"/>
          </a:xfrm>
          <a:prstGeom prst="rect">
            <a:avLst/>
          </a:prstGeom>
          <a:noFill/>
          <a:ln w="9525">
            <a:noFill/>
            <a:miter lim="800000"/>
            <a:headEnd/>
            <a:tailEnd/>
          </a:ln>
        </p:spPr>
        <p:txBody>
          <a:bodyPr>
            <a:prstTxWarp prst="textNoShape">
              <a:avLst/>
            </a:prstTxWarp>
            <a:spAutoFit/>
          </a:bodyPr>
          <a:lstStyle/>
          <a:p>
            <a:r>
              <a:rPr lang="en-US" dirty="0">
                <a:latin typeface="Calibri" charset="0"/>
              </a:rPr>
              <a:t>The </a:t>
            </a:r>
            <a:r>
              <a:rPr lang="en-US" b="1" dirty="0">
                <a:latin typeface="Calibri" charset="0"/>
              </a:rPr>
              <a:t>second graph </a:t>
            </a:r>
            <a:r>
              <a:rPr lang="en-US" dirty="0">
                <a:latin typeface="Calibri" charset="0"/>
              </a:rPr>
              <a:t>shows the average hardness of the seeds on the island </a:t>
            </a:r>
            <a:r>
              <a:rPr lang="en-US" dirty="0" smtClean="0">
                <a:latin typeface="Calibri" charset="0"/>
              </a:rPr>
              <a:t>before the drought (1976) and during the drought (1977 and 1978).  </a:t>
            </a:r>
            <a:r>
              <a:rPr lang="en-US" dirty="0">
                <a:latin typeface="Calibri" charset="0"/>
              </a:rPr>
              <a:t>A hardness of 1 is a very soft shell and a hardness of 12 is a very hard shell.    </a:t>
            </a:r>
          </a:p>
        </p:txBody>
      </p:sp>
      <p:sp>
        <p:nvSpPr>
          <p:cNvPr id="7" name="TextBox 19">
            <a:hlinkClick r:id="" action="ppaction://hlinkshowjump?jump=previousslide"/>
          </p:cNvPr>
          <p:cNvSpPr txBox="1">
            <a:spLocks noChangeArrowheads="1"/>
          </p:cNvSpPr>
          <p:nvPr/>
        </p:nvSpPr>
        <p:spPr bwMode="auto">
          <a:xfrm>
            <a:off x="487363" y="62547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BACK</a:t>
            </a:r>
            <a:endParaRPr lang="en-US" sz="2000" b="1" dirty="0">
              <a:solidFill>
                <a:schemeClr val="bg1"/>
              </a:solidFill>
              <a:latin typeface="Calibri" pitchFamily="34" charset="0"/>
              <a:ea typeface="+mn-ea"/>
            </a:endParaRPr>
          </a:p>
        </p:txBody>
      </p:sp>
      <p:sp>
        <p:nvSpPr>
          <p:cNvPr id="8" name="TextBox 7"/>
          <p:cNvSpPr txBox="1"/>
          <p:nvPr/>
        </p:nvSpPr>
        <p:spPr>
          <a:xfrm>
            <a:off x="2427133" y="5897079"/>
            <a:ext cx="4399346" cy="769441"/>
          </a:xfrm>
          <a:prstGeom prst="rect">
            <a:avLst/>
          </a:prstGeom>
          <a:noFill/>
        </p:spPr>
        <p:txBody>
          <a:bodyPr wrap="none" rtlCol="0">
            <a:spAutoFit/>
          </a:bodyPr>
          <a:lstStyle/>
          <a:p>
            <a:pPr algn="ctr"/>
            <a:r>
              <a:rPr lang="en-US" sz="2200" dirty="0">
                <a:solidFill>
                  <a:srgbClr val="660066"/>
                </a:solidFill>
              </a:rPr>
              <a:t>What has happened to the hardness </a:t>
            </a:r>
          </a:p>
          <a:p>
            <a:pPr algn="ctr"/>
            <a:r>
              <a:rPr lang="en-US" sz="2200" dirty="0">
                <a:solidFill>
                  <a:srgbClr val="660066"/>
                </a:solidFill>
              </a:rPr>
              <a:t>of the shells because of the drought?</a:t>
            </a:r>
          </a:p>
        </p:txBody>
      </p:sp>
      <p:sp>
        <p:nvSpPr>
          <p:cNvPr id="12" name="TextBox 3"/>
          <p:cNvSpPr txBox="1">
            <a:spLocks noChangeArrowheads="1"/>
          </p:cNvSpPr>
          <p:nvPr/>
        </p:nvSpPr>
        <p:spPr bwMode="auto">
          <a:xfrm>
            <a:off x="1661222" y="80228"/>
            <a:ext cx="5744932" cy="830997"/>
          </a:xfrm>
          <a:prstGeom prst="rect">
            <a:avLst/>
          </a:prstGeom>
          <a:noFill/>
          <a:ln w="9525">
            <a:noFill/>
            <a:miter lim="800000"/>
            <a:headEnd/>
            <a:tailEnd/>
          </a:ln>
        </p:spPr>
        <p:txBody>
          <a:bodyPr wrap="none">
            <a:prstTxWarp prst="textNoShape">
              <a:avLst/>
            </a:prstTxWarp>
            <a:spAutoFit/>
          </a:bodyPr>
          <a:lstStyle/>
          <a:p>
            <a:pPr algn="ctr"/>
            <a:r>
              <a:rPr lang="en-US" sz="2400" b="1" dirty="0" smtClean="0">
                <a:solidFill>
                  <a:srgbClr val="FF0000"/>
                </a:solidFill>
                <a:latin typeface="Calibri" charset="0"/>
              </a:rPr>
              <a:t>Evidence 4 </a:t>
            </a:r>
            <a:r>
              <a:rPr lang="en-US" sz="2400" b="1" dirty="0">
                <a:solidFill>
                  <a:srgbClr val="FF0000"/>
                </a:solidFill>
                <a:latin typeface="Calibri" charset="0"/>
              </a:rPr>
              <a:t>–</a:t>
            </a:r>
            <a:r>
              <a:rPr lang="en-US" sz="2400" b="1" dirty="0" smtClean="0">
                <a:solidFill>
                  <a:srgbClr val="FF0000"/>
                </a:solidFill>
                <a:latin typeface="Calibri" charset="0"/>
              </a:rPr>
              <a:t> The seeds on the island before </a:t>
            </a:r>
          </a:p>
          <a:p>
            <a:pPr algn="ctr"/>
            <a:r>
              <a:rPr lang="en-US" sz="2400" b="1" dirty="0">
                <a:solidFill>
                  <a:srgbClr val="FF0000"/>
                </a:solidFill>
                <a:latin typeface="Calibri" charset="0"/>
              </a:rPr>
              <a:t>a</a:t>
            </a:r>
            <a:r>
              <a:rPr lang="en-US" sz="2400" b="1" dirty="0" smtClean="0">
                <a:solidFill>
                  <a:srgbClr val="FF0000"/>
                </a:solidFill>
                <a:latin typeface="Calibri" charset="0"/>
              </a:rPr>
              <a:t>nd during the drought</a:t>
            </a:r>
            <a:endParaRPr lang="en-US" sz="2400" b="1" dirty="0">
              <a:solidFill>
                <a:srgbClr val="FF0000"/>
              </a:solidFill>
              <a:latin typeface="Calibri" charset="0"/>
            </a:endParaRPr>
          </a:p>
        </p:txBody>
      </p:sp>
      <p:sp>
        <p:nvSpPr>
          <p:cNvPr id="11" name="TextBox 19">
            <a:hlinkClick r:id="" action="ppaction://hlinkshowjump?jump=nextslide"/>
          </p:cNvPr>
          <p:cNvSpPr txBox="1">
            <a:spLocks noChangeArrowheads="1"/>
          </p:cNvSpPr>
          <p:nvPr/>
        </p:nvSpPr>
        <p:spPr bwMode="auto">
          <a:xfrm>
            <a:off x="7793355" y="626647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NEXT</a:t>
            </a:r>
            <a:endParaRPr lang="en-US" sz="2000" b="1" dirty="0">
              <a:solidFill>
                <a:schemeClr val="bg1"/>
              </a:solidFill>
              <a:latin typeface="Calibri" pitchFamily="34" charset="0"/>
              <a:ea typeface="+mn-ea"/>
            </a:endParaRPr>
          </a:p>
        </p:txBody>
      </p:sp>
      <p:graphicFrame>
        <p:nvGraphicFramePr>
          <p:cNvPr id="9" name="Chart 8"/>
          <p:cNvGraphicFramePr/>
          <p:nvPr>
            <p:extLst>
              <p:ext uri="{D42A27DB-BD31-4B8C-83A1-F6EECF244321}">
                <p14:modId xmlns:p14="http://schemas.microsoft.com/office/powerpoint/2010/main" val="3375199739"/>
              </p:ext>
            </p:extLst>
          </p:nvPr>
        </p:nvGraphicFramePr>
        <p:xfrm>
          <a:off x="1837577" y="2389173"/>
          <a:ext cx="5517498" cy="324612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1975093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457200" y="1600200"/>
            <a:ext cx="8229600" cy="4525963"/>
          </a:xfrm>
        </p:spPr>
        <p:txBody>
          <a:bodyPr/>
          <a:lstStyle/>
          <a:p>
            <a:pPr marL="0" indent="0">
              <a:buNone/>
            </a:pPr>
            <a:r>
              <a:rPr lang="en-US" dirty="0"/>
              <a:t>What do you conclude from the study in Evidence </a:t>
            </a:r>
            <a:r>
              <a:rPr lang="en-US" dirty="0" smtClean="0"/>
              <a:t>4?</a:t>
            </a:r>
            <a:endParaRPr lang="en-US" dirty="0"/>
          </a:p>
          <a:p>
            <a:pPr marL="0" indent="0">
              <a:buNone/>
            </a:pPr>
            <a:endParaRPr lang="en-US" sz="2000" dirty="0"/>
          </a:p>
          <a:p>
            <a:pPr marL="0" indent="0">
              <a:buNone/>
            </a:pPr>
            <a:r>
              <a:rPr lang="en-US" sz="2000" dirty="0"/>
              <a:t>(Each of you state your conclusion and why you came to that conclusion before clicking “home”). </a:t>
            </a:r>
          </a:p>
          <a:p>
            <a:pPr marL="0" indent="0">
              <a:buNone/>
            </a:pPr>
            <a:endParaRPr lang="en-US" sz="2000" dirty="0"/>
          </a:p>
        </p:txBody>
      </p:sp>
      <p:sp>
        <p:nvSpPr>
          <p:cNvPr id="6" name="TextBox 19">
            <a:hlinkClick r:id="" action="ppaction://hlinkshowjump?jump=firstslide"/>
          </p:cNvPr>
          <p:cNvSpPr txBox="1">
            <a:spLocks noChangeArrowheads="1"/>
          </p:cNvSpPr>
          <p:nvPr/>
        </p:nvSpPr>
        <p:spPr bwMode="auto">
          <a:xfrm>
            <a:off x="7979716" y="62547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HOME</a:t>
            </a:r>
            <a:endParaRPr lang="en-US" sz="2000" b="1" dirty="0">
              <a:solidFill>
                <a:schemeClr val="bg1"/>
              </a:solidFill>
              <a:latin typeface="Calibri" pitchFamily="34" charset="0"/>
              <a:ea typeface="+mn-ea"/>
            </a:endParaRPr>
          </a:p>
        </p:txBody>
      </p:sp>
      <p:sp>
        <p:nvSpPr>
          <p:cNvPr id="7" name="TextBox 19">
            <a:hlinkClick r:id="" action="ppaction://hlinkshowjump?jump=previousslide"/>
          </p:cNvPr>
          <p:cNvSpPr txBox="1">
            <a:spLocks noChangeArrowheads="1"/>
          </p:cNvSpPr>
          <p:nvPr/>
        </p:nvSpPr>
        <p:spPr bwMode="auto">
          <a:xfrm>
            <a:off x="294640" y="62547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BACK</a:t>
            </a:r>
            <a:endParaRPr lang="en-US" sz="2000" b="1" dirty="0">
              <a:solidFill>
                <a:schemeClr val="bg1"/>
              </a:solidFill>
              <a:latin typeface="Calibri" pitchFamily="34" charset="0"/>
              <a:ea typeface="+mn-ea"/>
            </a:endParaRPr>
          </a:p>
        </p:txBody>
      </p:sp>
      <p:sp>
        <p:nvSpPr>
          <p:cNvPr id="8" name="TextBox 3"/>
          <p:cNvSpPr txBox="1">
            <a:spLocks noChangeArrowheads="1"/>
          </p:cNvSpPr>
          <p:nvPr/>
        </p:nvSpPr>
        <p:spPr bwMode="auto">
          <a:xfrm>
            <a:off x="395732" y="291753"/>
            <a:ext cx="8436212" cy="1077218"/>
          </a:xfrm>
          <a:prstGeom prst="rect">
            <a:avLst/>
          </a:prstGeom>
          <a:noFill/>
          <a:ln w="9525">
            <a:noFill/>
            <a:miter lim="800000"/>
            <a:headEnd/>
            <a:tailEnd/>
          </a:ln>
        </p:spPr>
        <p:txBody>
          <a:bodyPr wrap="square">
            <a:prstTxWarp prst="textNoShape">
              <a:avLst/>
            </a:prstTxWarp>
            <a:spAutoFit/>
          </a:bodyPr>
          <a:lstStyle/>
          <a:p>
            <a:pPr algn="ctr"/>
            <a:r>
              <a:rPr lang="en-US" sz="3200" b="1" dirty="0" smtClean="0">
                <a:solidFill>
                  <a:srgbClr val="FF0000"/>
                </a:solidFill>
                <a:latin typeface="Calibri" charset="0"/>
              </a:rPr>
              <a:t>Evidence 4 </a:t>
            </a:r>
            <a:r>
              <a:rPr lang="en-US" sz="3200" b="1" dirty="0">
                <a:solidFill>
                  <a:srgbClr val="FF0000"/>
                </a:solidFill>
                <a:latin typeface="Calibri" charset="0"/>
              </a:rPr>
              <a:t>–</a:t>
            </a:r>
            <a:r>
              <a:rPr lang="en-US" sz="3200" b="1" dirty="0" smtClean="0">
                <a:solidFill>
                  <a:srgbClr val="FF0000"/>
                </a:solidFill>
                <a:latin typeface="Calibri" charset="0"/>
              </a:rPr>
              <a:t> The seeds on the island before </a:t>
            </a:r>
          </a:p>
          <a:p>
            <a:pPr algn="ctr"/>
            <a:r>
              <a:rPr lang="en-US" sz="3200" b="1" dirty="0" smtClean="0">
                <a:solidFill>
                  <a:srgbClr val="FF0000"/>
                </a:solidFill>
                <a:latin typeface="Calibri" charset="0"/>
              </a:rPr>
              <a:t>and during the drought</a:t>
            </a:r>
            <a:endParaRPr lang="en-US" sz="3200" b="1" dirty="0">
              <a:solidFill>
                <a:srgbClr val="FF0000"/>
              </a:solidFill>
              <a:latin typeface="Calibri" charset="0"/>
            </a:endParaRPr>
          </a:p>
        </p:txBody>
      </p:sp>
    </p:spTree>
    <p:extLst>
      <p:ext uri="{BB962C8B-B14F-4D97-AF65-F5344CB8AC3E}">
        <p14:creationId xmlns:p14="http://schemas.microsoft.com/office/powerpoint/2010/main" val="31666718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Box 3"/>
          <p:cNvSpPr txBox="1">
            <a:spLocks noChangeArrowheads="1"/>
          </p:cNvSpPr>
          <p:nvPr/>
        </p:nvSpPr>
        <p:spPr bwMode="auto">
          <a:xfrm>
            <a:off x="2210056" y="138966"/>
            <a:ext cx="4707571" cy="830997"/>
          </a:xfrm>
          <a:prstGeom prst="rect">
            <a:avLst/>
          </a:prstGeom>
          <a:noFill/>
          <a:ln w="9525">
            <a:noFill/>
            <a:miter lim="800000"/>
            <a:headEnd/>
            <a:tailEnd/>
          </a:ln>
        </p:spPr>
        <p:txBody>
          <a:bodyPr wrap="none">
            <a:prstTxWarp prst="textNoShape">
              <a:avLst/>
            </a:prstTxWarp>
            <a:spAutoFit/>
          </a:bodyPr>
          <a:lstStyle/>
          <a:p>
            <a:pPr algn="ctr"/>
            <a:r>
              <a:rPr lang="en-US" sz="2400" b="1" dirty="0" smtClean="0">
                <a:solidFill>
                  <a:srgbClr val="FF0000"/>
                </a:solidFill>
                <a:latin typeface="Calibri" charset="0"/>
              </a:rPr>
              <a:t>Evidence 5 – Differences in finches </a:t>
            </a:r>
          </a:p>
          <a:p>
            <a:pPr algn="ctr"/>
            <a:r>
              <a:rPr lang="en-US" sz="2400" b="1" dirty="0" smtClean="0">
                <a:solidFill>
                  <a:srgbClr val="FF0000"/>
                </a:solidFill>
                <a:latin typeface="Calibri" charset="0"/>
              </a:rPr>
              <a:t>before and after the drought</a:t>
            </a:r>
            <a:endParaRPr lang="en-US" sz="2400" b="1" dirty="0">
              <a:solidFill>
                <a:srgbClr val="FF0000"/>
              </a:solidFill>
              <a:latin typeface="Calibri" charset="0"/>
            </a:endParaRPr>
          </a:p>
        </p:txBody>
      </p:sp>
      <p:graphicFrame>
        <p:nvGraphicFramePr>
          <p:cNvPr id="15396" name="Group 36"/>
          <p:cNvGraphicFramePr>
            <a:graphicFrameLocks noGrp="1"/>
          </p:cNvGraphicFramePr>
          <p:nvPr>
            <p:extLst>
              <p:ext uri="{D42A27DB-BD31-4B8C-83A1-F6EECF244321}">
                <p14:modId xmlns:p14="http://schemas.microsoft.com/office/powerpoint/2010/main" val="4186122791"/>
              </p:ext>
            </p:extLst>
          </p:nvPr>
        </p:nvGraphicFramePr>
        <p:xfrm>
          <a:off x="793750" y="3279775"/>
          <a:ext cx="7539038" cy="1383030"/>
        </p:xfrm>
        <a:graphic>
          <a:graphicData uri="http://schemas.openxmlformats.org/drawingml/2006/table">
            <a:tbl>
              <a:tblPr/>
              <a:tblGrid>
                <a:gridCol w="857250"/>
                <a:gridCol w="1144588"/>
                <a:gridCol w="1446212"/>
                <a:gridCol w="1370013"/>
                <a:gridCol w="1187450"/>
                <a:gridCol w="1533525"/>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YEAR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 FINCHES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BEAK SIZE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(Average)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WING SPAN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(Average)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WEIGHT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(Average)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FOOT LENGTH</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(Average)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1975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75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9.30 mm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68.2 mm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15.0 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18.8 mm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1980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59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105" name="Rectangle 18"/>
          <p:cNvSpPr>
            <a:spLocks noChangeArrowheads="1"/>
          </p:cNvSpPr>
          <p:nvPr/>
        </p:nvSpPr>
        <p:spPr bwMode="auto">
          <a:xfrm>
            <a:off x="334963" y="969963"/>
            <a:ext cx="8423275" cy="2308324"/>
          </a:xfrm>
          <a:prstGeom prst="rect">
            <a:avLst/>
          </a:prstGeom>
          <a:noFill/>
          <a:ln w="9525">
            <a:noFill/>
            <a:miter lim="800000"/>
            <a:headEnd/>
            <a:tailEnd/>
          </a:ln>
        </p:spPr>
        <p:txBody>
          <a:bodyPr>
            <a:prstTxWarp prst="textNoShape">
              <a:avLst/>
            </a:prstTxWarp>
            <a:spAutoFit/>
          </a:bodyPr>
          <a:lstStyle/>
          <a:p>
            <a:r>
              <a:rPr lang="en-US" dirty="0" smtClean="0">
                <a:latin typeface="Calibri" charset="0"/>
              </a:rPr>
              <a:t>     Scientists </a:t>
            </a:r>
            <a:r>
              <a:rPr lang="en-US" dirty="0">
                <a:latin typeface="Calibri" charset="0"/>
              </a:rPr>
              <a:t>collected data on the beak size, wing span, weight, and foot length of </a:t>
            </a:r>
            <a:r>
              <a:rPr lang="en-US" dirty="0" smtClean="0">
                <a:latin typeface="Calibri" charset="0"/>
              </a:rPr>
              <a:t>ground </a:t>
            </a:r>
            <a:r>
              <a:rPr lang="en-US" dirty="0">
                <a:latin typeface="Calibri" charset="0"/>
              </a:rPr>
              <a:t>finches before </a:t>
            </a:r>
            <a:r>
              <a:rPr lang="en-US" dirty="0" smtClean="0">
                <a:latin typeface="Calibri" charset="0"/>
              </a:rPr>
              <a:t>the drought (1975) and </a:t>
            </a:r>
            <a:r>
              <a:rPr lang="en-US" dirty="0">
                <a:latin typeface="Calibri" charset="0"/>
              </a:rPr>
              <a:t>after the </a:t>
            </a:r>
            <a:r>
              <a:rPr lang="en-US" dirty="0" smtClean="0">
                <a:latin typeface="Calibri" charset="0"/>
              </a:rPr>
              <a:t>drought (1980).  </a:t>
            </a:r>
            <a:endParaRPr lang="en-US" dirty="0">
              <a:latin typeface="Calibri" charset="0"/>
            </a:endParaRPr>
          </a:p>
          <a:p>
            <a:r>
              <a:rPr lang="en-US" dirty="0">
                <a:latin typeface="Calibri" charset="0"/>
              </a:rPr>
              <a:t>     In </a:t>
            </a:r>
            <a:r>
              <a:rPr lang="en-US" dirty="0" smtClean="0">
                <a:latin typeface="Calibri" charset="0"/>
              </a:rPr>
              <a:t>1975 </a:t>
            </a:r>
            <a:r>
              <a:rPr lang="en-US" dirty="0">
                <a:latin typeface="Calibri" charset="0"/>
              </a:rPr>
              <a:t>the scientists caught 75 different ground finches.  </a:t>
            </a:r>
            <a:r>
              <a:rPr lang="en-US" dirty="0" smtClean="0">
                <a:latin typeface="Calibri" charset="0"/>
              </a:rPr>
              <a:t>They </a:t>
            </a:r>
            <a:r>
              <a:rPr lang="en-US" dirty="0">
                <a:latin typeface="Calibri" charset="0"/>
              </a:rPr>
              <a:t>tied a small tag to the legs of each of these finches. They measured each finch’s beak size, wing span, weight, and foot length. </a:t>
            </a:r>
          </a:p>
          <a:p>
            <a:r>
              <a:rPr lang="en-US" dirty="0">
                <a:latin typeface="Calibri" charset="0"/>
              </a:rPr>
              <a:t>    In 1980, the scientists repeated the research. This time they caught 59 ground finches.  </a:t>
            </a:r>
            <a:endParaRPr lang="en-US" dirty="0" smtClean="0">
              <a:latin typeface="Calibri" charset="0"/>
            </a:endParaRPr>
          </a:p>
          <a:p>
            <a:endParaRPr lang="en-US" dirty="0">
              <a:latin typeface="Calibri" charset="0"/>
            </a:endParaRPr>
          </a:p>
          <a:p>
            <a:r>
              <a:rPr lang="en-US" dirty="0" smtClean="0">
                <a:latin typeface="Calibri" charset="0"/>
              </a:rPr>
              <a:t>The scientists’ </a:t>
            </a:r>
            <a:r>
              <a:rPr lang="en-US" dirty="0">
                <a:latin typeface="Calibri" charset="0"/>
              </a:rPr>
              <a:t>data is shown in the table </a:t>
            </a:r>
            <a:r>
              <a:rPr lang="en-US" dirty="0" smtClean="0">
                <a:latin typeface="Calibri" charset="0"/>
              </a:rPr>
              <a:t>below</a:t>
            </a:r>
            <a:r>
              <a:rPr lang="en-US" dirty="0">
                <a:latin typeface="Calibri" charset="0"/>
              </a:rPr>
              <a:t>:</a:t>
            </a:r>
          </a:p>
        </p:txBody>
      </p:sp>
      <p:sp>
        <p:nvSpPr>
          <p:cNvPr id="7" name="TextBox 19">
            <a:hlinkClick r:id="" action="ppaction://hlinkshowjump?jump=firstslide"/>
          </p:cNvPr>
          <p:cNvSpPr txBox="1">
            <a:spLocks noChangeArrowheads="1"/>
          </p:cNvSpPr>
          <p:nvPr/>
        </p:nvSpPr>
        <p:spPr bwMode="auto">
          <a:xfrm>
            <a:off x="487363" y="62547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HOME</a:t>
            </a:r>
            <a:endParaRPr lang="en-US" sz="2000" b="1" dirty="0">
              <a:solidFill>
                <a:schemeClr val="bg1"/>
              </a:solidFill>
              <a:latin typeface="Calibri" pitchFamily="34" charset="0"/>
              <a:ea typeface="+mn-ea"/>
            </a:endParaRPr>
          </a:p>
        </p:txBody>
      </p:sp>
      <p:sp>
        <p:nvSpPr>
          <p:cNvPr id="6" name="TextBox 5"/>
          <p:cNvSpPr txBox="1"/>
          <p:nvPr/>
        </p:nvSpPr>
        <p:spPr>
          <a:xfrm>
            <a:off x="1336416" y="4924415"/>
            <a:ext cx="6649344" cy="1815882"/>
          </a:xfrm>
          <a:prstGeom prst="rect">
            <a:avLst/>
          </a:prstGeom>
          <a:noFill/>
        </p:spPr>
        <p:txBody>
          <a:bodyPr wrap="square" rtlCol="0">
            <a:spAutoFit/>
          </a:bodyPr>
          <a:lstStyle/>
          <a:p>
            <a:pPr algn="ctr"/>
            <a:r>
              <a:rPr lang="en-US" sz="2800" dirty="0" smtClean="0">
                <a:solidFill>
                  <a:schemeClr val="accent1"/>
                </a:solidFill>
              </a:rPr>
              <a:t>Do you think their beaks were larger or smaller on average in 1980?</a:t>
            </a:r>
          </a:p>
          <a:p>
            <a:pPr algn="ctr"/>
            <a:r>
              <a:rPr lang="en-US" sz="2800" dirty="0" smtClean="0">
                <a:solidFill>
                  <a:schemeClr val="accent1"/>
                </a:solidFill>
              </a:rPr>
              <a:t>Discuss your answer, and then click “next” to find out. </a:t>
            </a:r>
            <a:endParaRPr lang="en-US" sz="2800" dirty="0">
              <a:solidFill>
                <a:schemeClr val="accent1"/>
              </a:solidFill>
            </a:endParaRPr>
          </a:p>
        </p:txBody>
      </p:sp>
      <p:sp>
        <p:nvSpPr>
          <p:cNvPr id="8" name="TextBox 19">
            <a:hlinkClick r:id="" action="ppaction://hlinkshowjump?jump=nextslide"/>
          </p:cNvPr>
          <p:cNvSpPr txBox="1">
            <a:spLocks noChangeArrowheads="1"/>
          </p:cNvSpPr>
          <p:nvPr/>
        </p:nvSpPr>
        <p:spPr bwMode="auto">
          <a:xfrm>
            <a:off x="7793355" y="626647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NEXT</a:t>
            </a:r>
            <a:endParaRPr lang="en-US" sz="2000" b="1" dirty="0">
              <a:solidFill>
                <a:schemeClr val="bg1"/>
              </a:solidFill>
              <a:latin typeface="Calibri" pitchFamily="34" charset="0"/>
              <a:ea typeface="+mn-ea"/>
            </a:endParaRPr>
          </a:p>
        </p:txBody>
      </p:sp>
    </p:spTree>
    <p:extLst>
      <p:ext uri="{BB962C8B-B14F-4D97-AF65-F5344CB8AC3E}">
        <p14:creationId xmlns:p14="http://schemas.microsoft.com/office/powerpoint/2010/main" val="7765783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396" name="Group 36"/>
          <p:cNvGraphicFramePr>
            <a:graphicFrameLocks noGrp="1"/>
          </p:cNvGraphicFramePr>
          <p:nvPr>
            <p:extLst>
              <p:ext uri="{D42A27DB-BD31-4B8C-83A1-F6EECF244321}">
                <p14:modId xmlns:p14="http://schemas.microsoft.com/office/powerpoint/2010/main" val="2292195437"/>
              </p:ext>
            </p:extLst>
          </p:nvPr>
        </p:nvGraphicFramePr>
        <p:xfrm>
          <a:off x="793750" y="3279775"/>
          <a:ext cx="7539038" cy="1383030"/>
        </p:xfrm>
        <a:graphic>
          <a:graphicData uri="http://schemas.openxmlformats.org/drawingml/2006/table">
            <a:tbl>
              <a:tblPr/>
              <a:tblGrid>
                <a:gridCol w="857250"/>
                <a:gridCol w="1144588"/>
                <a:gridCol w="1446212"/>
                <a:gridCol w="1370013"/>
                <a:gridCol w="1187450"/>
                <a:gridCol w="1533525"/>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YEAR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 FINCHES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BEAK SIZE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(Average)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WING SPAN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(Average)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WEIGHT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(Average)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FOOT LENGTH</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(Average)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1975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75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9.30 mm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68.2 mm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15.0 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chemeClr val="tx1"/>
                          </a:solidFill>
                          <a:effectLst/>
                          <a:latin typeface="Calibri" pitchFamily="34" charset="0"/>
                          <a:cs typeface="Arial" charset="0"/>
                        </a:rPr>
                        <a:t>18.8 mm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1980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59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9.78 mm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105" name="Rectangle 18"/>
          <p:cNvSpPr>
            <a:spLocks noChangeArrowheads="1"/>
          </p:cNvSpPr>
          <p:nvPr/>
        </p:nvSpPr>
        <p:spPr bwMode="auto">
          <a:xfrm>
            <a:off x="334963" y="969963"/>
            <a:ext cx="8423275" cy="2308324"/>
          </a:xfrm>
          <a:prstGeom prst="rect">
            <a:avLst/>
          </a:prstGeom>
          <a:noFill/>
          <a:ln w="9525">
            <a:noFill/>
            <a:miter lim="800000"/>
            <a:headEnd/>
            <a:tailEnd/>
          </a:ln>
        </p:spPr>
        <p:txBody>
          <a:bodyPr>
            <a:prstTxWarp prst="textNoShape">
              <a:avLst/>
            </a:prstTxWarp>
            <a:spAutoFit/>
          </a:bodyPr>
          <a:lstStyle/>
          <a:p>
            <a:r>
              <a:rPr lang="en-US" dirty="0" smtClean="0">
                <a:latin typeface="Calibri" charset="0"/>
              </a:rPr>
              <a:t>     </a:t>
            </a:r>
            <a:r>
              <a:rPr lang="en-US" dirty="0">
                <a:latin typeface="Calibri" charset="0"/>
              </a:rPr>
              <a:t>Scientists collected data on the beak size, wing span, weight, and foot length of ground finches before the drought (1975) and after the drought (1980</a:t>
            </a:r>
            <a:r>
              <a:rPr lang="en-US" dirty="0" smtClean="0">
                <a:latin typeface="Calibri" charset="0"/>
              </a:rPr>
              <a:t>).  </a:t>
            </a:r>
            <a:endParaRPr lang="en-US" dirty="0">
              <a:latin typeface="Calibri" charset="0"/>
            </a:endParaRPr>
          </a:p>
          <a:p>
            <a:r>
              <a:rPr lang="en-US" dirty="0">
                <a:latin typeface="Calibri" charset="0"/>
              </a:rPr>
              <a:t>     In </a:t>
            </a:r>
            <a:r>
              <a:rPr lang="en-US" dirty="0" smtClean="0">
                <a:latin typeface="Calibri" charset="0"/>
              </a:rPr>
              <a:t>1975 </a:t>
            </a:r>
            <a:r>
              <a:rPr lang="en-US" dirty="0">
                <a:latin typeface="Calibri" charset="0"/>
              </a:rPr>
              <a:t>the scientists caught 75 different ground finches.  </a:t>
            </a:r>
            <a:r>
              <a:rPr lang="en-US" dirty="0" smtClean="0">
                <a:latin typeface="Calibri" charset="0"/>
              </a:rPr>
              <a:t>They </a:t>
            </a:r>
            <a:r>
              <a:rPr lang="en-US" dirty="0">
                <a:latin typeface="Calibri" charset="0"/>
              </a:rPr>
              <a:t>tied a small tag to the legs of each of these finches. They measured each finch’s beak size, wing span, weight, and foot length. </a:t>
            </a:r>
          </a:p>
          <a:p>
            <a:r>
              <a:rPr lang="en-US" dirty="0">
                <a:latin typeface="Calibri" charset="0"/>
              </a:rPr>
              <a:t>    In 1980, the scientists repeated the research. This time they caught 59 ground finches.  </a:t>
            </a:r>
            <a:endParaRPr lang="en-US" dirty="0" smtClean="0">
              <a:latin typeface="Calibri" charset="0"/>
            </a:endParaRPr>
          </a:p>
          <a:p>
            <a:endParaRPr lang="en-US" dirty="0">
              <a:latin typeface="Calibri" charset="0"/>
            </a:endParaRPr>
          </a:p>
          <a:p>
            <a:r>
              <a:rPr lang="en-US" dirty="0" smtClean="0">
                <a:latin typeface="Calibri" charset="0"/>
              </a:rPr>
              <a:t>The scientists' data </a:t>
            </a:r>
            <a:r>
              <a:rPr lang="en-US" dirty="0">
                <a:latin typeface="Calibri" charset="0"/>
              </a:rPr>
              <a:t>is shown in the table </a:t>
            </a:r>
            <a:r>
              <a:rPr lang="en-US" dirty="0" smtClean="0">
                <a:latin typeface="Calibri" charset="0"/>
              </a:rPr>
              <a:t>below</a:t>
            </a:r>
            <a:r>
              <a:rPr lang="en-US" dirty="0">
                <a:latin typeface="Calibri" charset="0"/>
              </a:rPr>
              <a:t>:</a:t>
            </a:r>
          </a:p>
        </p:txBody>
      </p:sp>
      <p:sp>
        <p:nvSpPr>
          <p:cNvPr id="6" name="TextBox 5"/>
          <p:cNvSpPr txBox="1"/>
          <p:nvPr/>
        </p:nvSpPr>
        <p:spPr>
          <a:xfrm>
            <a:off x="1217783" y="4850638"/>
            <a:ext cx="7062934" cy="1815882"/>
          </a:xfrm>
          <a:prstGeom prst="rect">
            <a:avLst/>
          </a:prstGeom>
          <a:noFill/>
        </p:spPr>
        <p:txBody>
          <a:bodyPr wrap="square" rtlCol="0">
            <a:spAutoFit/>
          </a:bodyPr>
          <a:lstStyle/>
          <a:p>
            <a:pPr algn="ctr"/>
            <a:r>
              <a:rPr lang="en-US" sz="2800" dirty="0" smtClean="0">
                <a:solidFill>
                  <a:schemeClr val="accent1"/>
                </a:solidFill>
              </a:rPr>
              <a:t>Now, do you think their wing spans were larger or smaller on average in 1980?</a:t>
            </a:r>
          </a:p>
          <a:p>
            <a:pPr algn="ctr"/>
            <a:r>
              <a:rPr lang="en-US" sz="2800" dirty="0">
                <a:solidFill>
                  <a:schemeClr val="accent1"/>
                </a:solidFill>
              </a:rPr>
              <a:t>Discuss your answer, and then </a:t>
            </a:r>
            <a:r>
              <a:rPr lang="en-US" sz="2800" dirty="0" smtClean="0">
                <a:solidFill>
                  <a:schemeClr val="accent1"/>
                </a:solidFill>
              </a:rPr>
              <a:t>click </a:t>
            </a:r>
            <a:r>
              <a:rPr lang="en-US" sz="2800" dirty="0">
                <a:solidFill>
                  <a:schemeClr val="accent1"/>
                </a:solidFill>
              </a:rPr>
              <a:t>“next” to find out.</a:t>
            </a:r>
          </a:p>
        </p:txBody>
      </p:sp>
      <p:sp>
        <p:nvSpPr>
          <p:cNvPr id="8" name="TextBox 19">
            <a:hlinkClick r:id="" action="ppaction://hlinkshowjump?jump=nextslide"/>
          </p:cNvPr>
          <p:cNvSpPr txBox="1">
            <a:spLocks noChangeArrowheads="1"/>
          </p:cNvSpPr>
          <p:nvPr/>
        </p:nvSpPr>
        <p:spPr bwMode="auto">
          <a:xfrm>
            <a:off x="7793355" y="626647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NEXT</a:t>
            </a:r>
            <a:endParaRPr lang="en-US" sz="2000" b="1" dirty="0">
              <a:solidFill>
                <a:schemeClr val="bg1"/>
              </a:solidFill>
              <a:latin typeface="Calibri" pitchFamily="34" charset="0"/>
              <a:ea typeface="+mn-ea"/>
            </a:endParaRPr>
          </a:p>
        </p:txBody>
      </p:sp>
      <p:sp>
        <p:nvSpPr>
          <p:cNvPr id="9" name="TextBox 19">
            <a:hlinkClick r:id="" action="ppaction://hlinkshowjump?jump=previousslide"/>
          </p:cNvPr>
          <p:cNvSpPr txBox="1">
            <a:spLocks noChangeArrowheads="1"/>
          </p:cNvSpPr>
          <p:nvPr/>
        </p:nvSpPr>
        <p:spPr bwMode="auto">
          <a:xfrm>
            <a:off x="499083" y="6294594"/>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BACK</a:t>
            </a:r>
            <a:endParaRPr lang="en-US" sz="2000" b="1" dirty="0">
              <a:solidFill>
                <a:schemeClr val="bg1"/>
              </a:solidFill>
              <a:latin typeface="Calibri" pitchFamily="34" charset="0"/>
              <a:ea typeface="+mn-ea"/>
            </a:endParaRPr>
          </a:p>
        </p:txBody>
      </p:sp>
      <p:sp>
        <p:nvSpPr>
          <p:cNvPr id="10" name="TextBox 3"/>
          <p:cNvSpPr txBox="1">
            <a:spLocks noChangeArrowheads="1"/>
          </p:cNvSpPr>
          <p:nvPr/>
        </p:nvSpPr>
        <p:spPr bwMode="auto">
          <a:xfrm>
            <a:off x="2261243" y="138966"/>
            <a:ext cx="4605197" cy="830997"/>
          </a:xfrm>
          <a:prstGeom prst="rect">
            <a:avLst/>
          </a:prstGeom>
          <a:noFill/>
          <a:ln w="9525">
            <a:noFill/>
            <a:miter lim="800000"/>
            <a:headEnd/>
            <a:tailEnd/>
          </a:ln>
        </p:spPr>
        <p:txBody>
          <a:bodyPr wrap="none">
            <a:prstTxWarp prst="textNoShape">
              <a:avLst/>
            </a:prstTxWarp>
            <a:spAutoFit/>
          </a:bodyPr>
          <a:lstStyle/>
          <a:p>
            <a:pPr algn="ctr"/>
            <a:r>
              <a:rPr lang="en-US" sz="2400" b="1" dirty="0" smtClean="0">
                <a:solidFill>
                  <a:srgbClr val="FF0000"/>
                </a:solidFill>
                <a:latin typeface="Calibri" charset="0"/>
              </a:rPr>
              <a:t>Evidence 5 – Differences in finches </a:t>
            </a:r>
          </a:p>
          <a:p>
            <a:pPr algn="ctr"/>
            <a:r>
              <a:rPr lang="en-US" sz="2400" b="1" dirty="0" smtClean="0">
                <a:solidFill>
                  <a:srgbClr val="FF0000"/>
                </a:solidFill>
                <a:latin typeface="Calibri" charset="0"/>
              </a:rPr>
              <a:t>before and after the drought</a:t>
            </a:r>
            <a:endParaRPr lang="en-US" sz="2400" b="1" dirty="0">
              <a:solidFill>
                <a:srgbClr val="FF0000"/>
              </a:solidFill>
              <a:latin typeface="Calibri" charset="0"/>
            </a:endParaRPr>
          </a:p>
        </p:txBody>
      </p:sp>
    </p:spTree>
    <p:extLst>
      <p:ext uri="{BB962C8B-B14F-4D97-AF65-F5344CB8AC3E}">
        <p14:creationId xmlns:p14="http://schemas.microsoft.com/office/powerpoint/2010/main" val="39299409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396" name="Group 36"/>
          <p:cNvGraphicFramePr>
            <a:graphicFrameLocks noGrp="1"/>
          </p:cNvGraphicFramePr>
          <p:nvPr>
            <p:extLst>
              <p:ext uri="{D42A27DB-BD31-4B8C-83A1-F6EECF244321}">
                <p14:modId xmlns:p14="http://schemas.microsoft.com/office/powerpoint/2010/main" val="2220704078"/>
              </p:ext>
            </p:extLst>
          </p:nvPr>
        </p:nvGraphicFramePr>
        <p:xfrm>
          <a:off x="793750" y="3279775"/>
          <a:ext cx="7539038" cy="1383030"/>
        </p:xfrm>
        <a:graphic>
          <a:graphicData uri="http://schemas.openxmlformats.org/drawingml/2006/table">
            <a:tbl>
              <a:tblPr/>
              <a:tblGrid>
                <a:gridCol w="857250"/>
                <a:gridCol w="1144588"/>
                <a:gridCol w="1446212"/>
                <a:gridCol w="1370013"/>
                <a:gridCol w="1187450"/>
                <a:gridCol w="1533525"/>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YEAR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 FINCHES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BEAK SIZE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(Average)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WING SPAN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(Average)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WEIGHT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(Average)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FOOT LENGTH</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(Average)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1975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75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9.30 mm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68.2 mm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15.0 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18.8 mm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1980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59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9.78 mm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68.5 mm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105" name="Rectangle 18"/>
          <p:cNvSpPr>
            <a:spLocks noChangeArrowheads="1"/>
          </p:cNvSpPr>
          <p:nvPr/>
        </p:nvSpPr>
        <p:spPr bwMode="auto">
          <a:xfrm>
            <a:off x="334963" y="969963"/>
            <a:ext cx="8423275" cy="2308324"/>
          </a:xfrm>
          <a:prstGeom prst="rect">
            <a:avLst/>
          </a:prstGeom>
          <a:noFill/>
          <a:ln w="9525">
            <a:noFill/>
            <a:miter lim="800000"/>
            <a:headEnd/>
            <a:tailEnd/>
          </a:ln>
        </p:spPr>
        <p:txBody>
          <a:bodyPr>
            <a:prstTxWarp prst="textNoShape">
              <a:avLst/>
            </a:prstTxWarp>
            <a:spAutoFit/>
          </a:bodyPr>
          <a:lstStyle/>
          <a:p>
            <a:r>
              <a:rPr lang="en-US" dirty="0" smtClean="0">
                <a:latin typeface="Calibri" charset="0"/>
              </a:rPr>
              <a:t>     </a:t>
            </a:r>
            <a:r>
              <a:rPr lang="en-US" dirty="0">
                <a:latin typeface="Calibri" charset="0"/>
              </a:rPr>
              <a:t>Scientists collected data on the beak size, wing span, weight, and foot length of ground finches before the drought (1975) and after the drought (1980).  </a:t>
            </a:r>
          </a:p>
          <a:p>
            <a:r>
              <a:rPr lang="en-US" dirty="0">
                <a:latin typeface="Calibri" charset="0"/>
              </a:rPr>
              <a:t>     In </a:t>
            </a:r>
            <a:r>
              <a:rPr lang="en-US" dirty="0" smtClean="0">
                <a:latin typeface="Calibri" charset="0"/>
              </a:rPr>
              <a:t>1975 </a:t>
            </a:r>
            <a:r>
              <a:rPr lang="en-US" dirty="0">
                <a:latin typeface="Calibri" charset="0"/>
              </a:rPr>
              <a:t>the scientists caught 75 different ground finches.  </a:t>
            </a:r>
            <a:r>
              <a:rPr lang="en-US" dirty="0" smtClean="0">
                <a:latin typeface="Calibri" charset="0"/>
              </a:rPr>
              <a:t>They </a:t>
            </a:r>
            <a:r>
              <a:rPr lang="en-US" dirty="0">
                <a:latin typeface="Calibri" charset="0"/>
              </a:rPr>
              <a:t>tied a small tag to the legs of each of these finches. They measured each finch’s beak size, wing span, weight, and foot length. </a:t>
            </a:r>
          </a:p>
          <a:p>
            <a:r>
              <a:rPr lang="en-US" dirty="0">
                <a:latin typeface="Calibri" charset="0"/>
              </a:rPr>
              <a:t>    In 1980, the scientists repeated the research. This time they caught 59 ground finches.  </a:t>
            </a:r>
            <a:endParaRPr lang="en-US" dirty="0" smtClean="0">
              <a:latin typeface="Calibri" charset="0"/>
            </a:endParaRPr>
          </a:p>
          <a:p>
            <a:endParaRPr lang="en-US" dirty="0">
              <a:latin typeface="Calibri" charset="0"/>
            </a:endParaRPr>
          </a:p>
          <a:p>
            <a:r>
              <a:rPr lang="en-US" dirty="0" smtClean="0">
                <a:latin typeface="Calibri" charset="0"/>
              </a:rPr>
              <a:t>The scientists' data </a:t>
            </a:r>
            <a:r>
              <a:rPr lang="en-US" dirty="0">
                <a:latin typeface="Calibri" charset="0"/>
              </a:rPr>
              <a:t>is shown in the table </a:t>
            </a:r>
            <a:r>
              <a:rPr lang="en-US" dirty="0" smtClean="0">
                <a:latin typeface="Calibri" charset="0"/>
              </a:rPr>
              <a:t>below: </a:t>
            </a:r>
            <a:endParaRPr lang="en-US" dirty="0">
              <a:latin typeface="Calibri" charset="0"/>
            </a:endParaRPr>
          </a:p>
        </p:txBody>
      </p:sp>
      <p:sp>
        <p:nvSpPr>
          <p:cNvPr id="6" name="TextBox 5"/>
          <p:cNvSpPr txBox="1"/>
          <p:nvPr/>
        </p:nvSpPr>
        <p:spPr>
          <a:xfrm>
            <a:off x="1462088" y="4924415"/>
            <a:ext cx="6391446" cy="1815882"/>
          </a:xfrm>
          <a:prstGeom prst="rect">
            <a:avLst/>
          </a:prstGeom>
          <a:noFill/>
        </p:spPr>
        <p:txBody>
          <a:bodyPr wrap="square" rtlCol="0">
            <a:spAutoFit/>
          </a:bodyPr>
          <a:lstStyle/>
          <a:p>
            <a:pPr algn="ctr"/>
            <a:r>
              <a:rPr lang="en-US" sz="2800" dirty="0" smtClean="0">
                <a:solidFill>
                  <a:schemeClr val="accent1"/>
                </a:solidFill>
              </a:rPr>
              <a:t>Now do you think their weight was higher or lower on average in 1980?</a:t>
            </a:r>
          </a:p>
          <a:p>
            <a:pPr algn="ctr"/>
            <a:r>
              <a:rPr lang="en-US" sz="2800" dirty="0">
                <a:solidFill>
                  <a:schemeClr val="accent1"/>
                </a:solidFill>
              </a:rPr>
              <a:t>Discuss your answer, and then click </a:t>
            </a:r>
            <a:r>
              <a:rPr lang="en-US" sz="2800" dirty="0" smtClean="0">
                <a:solidFill>
                  <a:schemeClr val="accent1"/>
                </a:solidFill>
              </a:rPr>
              <a:t>“</a:t>
            </a:r>
            <a:r>
              <a:rPr lang="en-US" sz="2800" dirty="0">
                <a:solidFill>
                  <a:schemeClr val="accent1"/>
                </a:solidFill>
              </a:rPr>
              <a:t>next” to find out.</a:t>
            </a:r>
            <a:endParaRPr lang="en-US" sz="2800" dirty="0"/>
          </a:p>
        </p:txBody>
      </p:sp>
      <p:sp>
        <p:nvSpPr>
          <p:cNvPr id="8" name="TextBox 19">
            <a:hlinkClick r:id="" action="ppaction://hlinkshowjump?jump=nextslide"/>
          </p:cNvPr>
          <p:cNvSpPr txBox="1">
            <a:spLocks noChangeArrowheads="1"/>
          </p:cNvSpPr>
          <p:nvPr/>
        </p:nvSpPr>
        <p:spPr bwMode="auto">
          <a:xfrm>
            <a:off x="7793355" y="626647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NEXT</a:t>
            </a:r>
            <a:endParaRPr lang="en-US" sz="2000" b="1" dirty="0">
              <a:solidFill>
                <a:schemeClr val="bg1"/>
              </a:solidFill>
              <a:latin typeface="Calibri" pitchFamily="34" charset="0"/>
              <a:ea typeface="+mn-ea"/>
            </a:endParaRPr>
          </a:p>
        </p:txBody>
      </p:sp>
      <p:sp>
        <p:nvSpPr>
          <p:cNvPr id="9" name="TextBox 19">
            <a:hlinkClick r:id="" action="ppaction://hlinkshowjump?jump=previousslide"/>
          </p:cNvPr>
          <p:cNvSpPr txBox="1">
            <a:spLocks noChangeArrowheads="1"/>
          </p:cNvSpPr>
          <p:nvPr/>
        </p:nvSpPr>
        <p:spPr bwMode="auto">
          <a:xfrm>
            <a:off x="487363" y="626647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BACK</a:t>
            </a:r>
            <a:endParaRPr lang="en-US" sz="2000" b="1" dirty="0">
              <a:solidFill>
                <a:schemeClr val="bg1"/>
              </a:solidFill>
              <a:latin typeface="Calibri" pitchFamily="34" charset="0"/>
              <a:ea typeface="+mn-ea"/>
            </a:endParaRPr>
          </a:p>
        </p:txBody>
      </p:sp>
      <p:sp>
        <p:nvSpPr>
          <p:cNvPr id="10" name="TextBox 3"/>
          <p:cNvSpPr txBox="1">
            <a:spLocks noChangeArrowheads="1"/>
          </p:cNvSpPr>
          <p:nvPr/>
        </p:nvSpPr>
        <p:spPr bwMode="auto">
          <a:xfrm>
            <a:off x="2261243" y="138966"/>
            <a:ext cx="4605197" cy="830997"/>
          </a:xfrm>
          <a:prstGeom prst="rect">
            <a:avLst/>
          </a:prstGeom>
          <a:noFill/>
          <a:ln w="9525">
            <a:noFill/>
            <a:miter lim="800000"/>
            <a:headEnd/>
            <a:tailEnd/>
          </a:ln>
        </p:spPr>
        <p:txBody>
          <a:bodyPr wrap="none">
            <a:prstTxWarp prst="textNoShape">
              <a:avLst/>
            </a:prstTxWarp>
            <a:spAutoFit/>
          </a:bodyPr>
          <a:lstStyle/>
          <a:p>
            <a:pPr algn="ctr"/>
            <a:r>
              <a:rPr lang="en-US" sz="2400" b="1" dirty="0" smtClean="0">
                <a:solidFill>
                  <a:srgbClr val="FF0000"/>
                </a:solidFill>
                <a:latin typeface="Calibri" charset="0"/>
              </a:rPr>
              <a:t>Evidence 5 – Differences in finches </a:t>
            </a:r>
          </a:p>
          <a:p>
            <a:pPr algn="ctr"/>
            <a:r>
              <a:rPr lang="en-US" sz="2400" b="1" dirty="0" smtClean="0">
                <a:solidFill>
                  <a:srgbClr val="FF0000"/>
                </a:solidFill>
                <a:latin typeface="Calibri" charset="0"/>
              </a:rPr>
              <a:t>before and after the drought</a:t>
            </a:r>
            <a:endParaRPr lang="en-US" sz="2400" b="1" dirty="0">
              <a:solidFill>
                <a:srgbClr val="FF0000"/>
              </a:solidFill>
              <a:latin typeface="Calibri" charset="0"/>
            </a:endParaRPr>
          </a:p>
        </p:txBody>
      </p:sp>
    </p:spTree>
    <p:extLst>
      <p:ext uri="{BB962C8B-B14F-4D97-AF65-F5344CB8AC3E}">
        <p14:creationId xmlns:p14="http://schemas.microsoft.com/office/powerpoint/2010/main" val="35469106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396" name="Group 36"/>
          <p:cNvGraphicFramePr>
            <a:graphicFrameLocks noGrp="1"/>
          </p:cNvGraphicFramePr>
          <p:nvPr>
            <p:extLst>
              <p:ext uri="{D42A27DB-BD31-4B8C-83A1-F6EECF244321}">
                <p14:modId xmlns:p14="http://schemas.microsoft.com/office/powerpoint/2010/main" val="1386771595"/>
              </p:ext>
            </p:extLst>
          </p:nvPr>
        </p:nvGraphicFramePr>
        <p:xfrm>
          <a:off x="793750" y="3279775"/>
          <a:ext cx="7539038" cy="1383030"/>
        </p:xfrm>
        <a:graphic>
          <a:graphicData uri="http://schemas.openxmlformats.org/drawingml/2006/table">
            <a:tbl>
              <a:tblPr/>
              <a:tblGrid>
                <a:gridCol w="857250"/>
                <a:gridCol w="1144588"/>
                <a:gridCol w="1446212"/>
                <a:gridCol w="1370013"/>
                <a:gridCol w="1187450"/>
                <a:gridCol w="1533525"/>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YEAR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 FINCHES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BEAK SIZE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(Average)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WING SPAN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(Average)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WEIGHT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(Average)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FOOT LENGTH</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(Average)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1975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75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9.30 mm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68.2 mm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15.0 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18.8 mm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1980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59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9.78 mm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68.5 mm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12.5 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105" name="Rectangle 18"/>
          <p:cNvSpPr>
            <a:spLocks noChangeArrowheads="1"/>
          </p:cNvSpPr>
          <p:nvPr/>
        </p:nvSpPr>
        <p:spPr bwMode="auto">
          <a:xfrm>
            <a:off x="334963" y="969963"/>
            <a:ext cx="8423275" cy="2308324"/>
          </a:xfrm>
          <a:prstGeom prst="rect">
            <a:avLst/>
          </a:prstGeom>
          <a:noFill/>
          <a:ln w="9525">
            <a:noFill/>
            <a:miter lim="800000"/>
            <a:headEnd/>
            <a:tailEnd/>
          </a:ln>
        </p:spPr>
        <p:txBody>
          <a:bodyPr>
            <a:prstTxWarp prst="textNoShape">
              <a:avLst/>
            </a:prstTxWarp>
            <a:spAutoFit/>
          </a:bodyPr>
          <a:lstStyle/>
          <a:p>
            <a:r>
              <a:rPr lang="en-US" dirty="0" smtClean="0">
                <a:latin typeface="Calibri" charset="0"/>
              </a:rPr>
              <a:t>     </a:t>
            </a:r>
            <a:r>
              <a:rPr lang="en-US" dirty="0">
                <a:latin typeface="Calibri" charset="0"/>
              </a:rPr>
              <a:t>Scientists collected data on the beak size, wing span, weight, and foot length of ground finches before the drought (1975) and after the drought (1980).    </a:t>
            </a:r>
          </a:p>
          <a:p>
            <a:r>
              <a:rPr lang="en-US" dirty="0">
                <a:latin typeface="Calibri" charset="0"/>
              </a:rPr>
              <a:t>     In </a:t>
            </a:r>
            <a:r>
              <a:rPr lang="en-US" dirty="0" smtClean="0">
                <a:latin typeface="Calibri" charset="0"/>
              </a:rPr>
              <a:t>1975 </a:t>
            </a:r>
            <a:r>
              <a:rPr lang="en-US" dirty="0">
                <a:latin typeface="Calibri" charset="0"/>
              </a:rPr>
              <a:t>the scientists caught 75 different ground finches.  </a:t>
            </a:r>
            <a:r>
              <a:rPr lang="en-US" dirty="0" smtClean="0">
                <a:latin typeface="Calibri" charset="0"/>
              </a:rPr>
              <a:t>They </a:t>
            </a:r>
            <a:r>
              <a:rPr lang="en-US" dirty="0">
                <a:latin typeface="Calibri" charset="0"/>
              </a:rPr>
              <a:t>tied a small tag to the legs of each of these finches. They measured each finch’s beak size, wing span, weight, and foot length. </a:t>
            </a:r>
          </a:p>
          <a:p>
            <a:r>
              <a:rPr lang="en-US" dirty="0">
                <a:latin typeface="Calibri" charset="0"/>
              </a:rPr>
              <a:t>    In 1980, the scientists repeated the research. This time they caught 59 ground finches.  </a:t>
            </a:r>
            <a:endParaRPr lang="en-US" dirty="0" smtClean="0">
              <a:latin typeface="Calibri" charset="0"/>
            </a:endParaRPr>
          </a:p>
          <a:p>
            <a:endParaRPr lang="en-US" dirty="0">
              <a:latin typeface="Calibri" charset="0"/>
            </a:endParaRPr>
          </a:p>
          <a:p>
            <a:r>
              <a:rPr lang="en-US" dirty="0" smtClean="0">
                <a:latin typeface="Calibri" charset="0"/>
              </a:rPr>
              <a:t>The scientists' data </a:t>
            </a:r>
            <a:r>
              <a:rPr lang="en-US" dirty="0">
                <a:latin typeface="Calibri" charset="0"/>
              </a:rPr>
              <a:t>is shown in the table </a:t>
            </a:r>
            <a:r>
              <a:rPr lang="en-US" dirty="0" smtClean="0">
                <a:latin typeface="Calibri" charset="0"/>
              </a:rPr>
              <a:t>below</a:t>
            </a:r>
            <a:r>
              <a:rPr lang="en-US" dirty="0">
                <a:latin typeface="Calibri" charset="0"/>
              </a:rPr>
              <a:t>:</a:t>
            </a:r>
          </a:p>
        </p:txBody>
      </p:sp>
      <p:sp>
        <p:nvSpPr>
          <p:cNvPr id="6" name="TextBox 5"/>
          <p:cNvSpPr txBox="1"/>
          <p:nvPr/>
        </p:nvSpPr>
        <p:spPr>
          <a:xfrm>
            <a:off x="1317502" y="4924415"/>
            <a:ext cx="6475853" cy="1815882"/>
          </a:xfrm>
          <a:prstGeom prst="rect">
            <a:avLst/>
          </a:prstGeom>
          <a:noFill/>
        </p:spPr>
        <p:txBody>
          <a:bodyPr wrap="square" rtlCol="0">
            <a:spAutoFit/>
          </a:bodyPr>
          <a:lstStyle/>
          <a:p>
            <a:pPr algn="ctr"/>
            <a:r>
              <a:rPr lang="en-US" sz="2800" dirty="0" smtClean="0">
                <a:solidFill>
                  <a:schemeClr val="accent1"/>
                </a:solidFill>
              </a:rPr>
              <a:t>Now do you think their feet were longer or shorter on average in 1980?</a:t>
            </a:r>
          </a:p>
          <a:p>
            <a:pPr algn="ctr"/>
            <a:r>
              <a:rPr lang="en-US" sz="2800" dirty="0">
                <a:solidFill>
                  <a:schemeClr val="accent1"/>
                </a:solidFill>
              </a:rPr>
              <a:t>Discuss your answer, and then </a:t>
            </a:r>
            <a:r>
              <a:rPr lang="en-US" sz="2800" dirty="0" smtClean="0">
                <a:solidFill>
                  <a:schemeClr val="accent1"/>
                </a:solidFill>
              </a:rPr>
              <a:t>click </a:t>
            </a:r>
            <a:r>
              <a:rPr lang="en-US" sz="2800" dirty="0">
                <a:solidFill>
                  <a:schemeClr val="accent1"/>
                </a:solidFill>
              </a:rPr>
              <a:t>“next” to find out.</a:t>
            </a:r>
            <a:endParaRPr lang="en-US" sz="2800" dirty="0"/>
          </a:p>
        </p:txBody>
      </p:sp>
      <p:sp>
        <p:nvSpPr>
          <p:cNvPr id="8" name="TextBox 19">
            <a:hlinkClick r:id="" action="ppaction://hlinkshowjump?jump=nextslide"/>
          </p:cNvPr>
          <p:cNvSpPr txBox="1">
            <a:spLocks noChangeArrowheads="1"/>
          </p:cNvSpPr>
          <p:nvPr/>
        </p:nvSpPr>
        <p:spPr bwMode="auto">
          <a:xfrm>
            <a:off x="7793355" y="626647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NEXT</a:t>
            </a:r>
            <a:endParaRPr lang="en-US" sz="2000" b="1" dirty="0">
              <a:solidFill>
                <a:schemeClr val="bg1"/>
              </a:solidFill>
              <a:latin typeface="Calibri" pitchFamily="34" charset="0"/>
              <a:ea typeface="+mn-ea"/>
            </a:endParaRPr>
          </a:p>
        </p:txBody>
      </p:sp>
      <p:sp>
        <p:nvSpPr>
          <p:cNvPr id="10" name="TextBox 19">
            <a:hlinkClick r:id="" action="ppaction://hlinkshowjump?jump=previousslide"/>
          </p:cNvPr>
          <p:cNvSpPr txBox="1">
            <a:spLocks noChangeArrowheads="1"/>
          </p:cNvSpPr>
          <p:nvPr/>
        </p:nvSpPr>
        <p:spPr bwMode="auto">
          <a:xfrm>
            <a:off x="499083" y="626647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BACK</a:t>
            </a:r>
            <a:endParaRPr lang="en-US" sz="2000" b="1" dirty="0">
              <a:solidFill>
                <a:schemeClr val="bg1"/>
              </a:solidFill>
              <a:latin typeface="Calibri" pitchFamily="34" charset="0"/>
              <a:ea typeface="+mn-ea"/>
            </a:endParaRPr>
          </a:p>
        </p:txBody>
      </p:sp>
      <p:sp>
        <p:nvSpPr>
          <p:cNvPr id="9" name="TextBox 3"/>
          <p:cNvSpPr txBox="1">
            <a:spLocks noChangeArrowheads="1"/>
          </p:cNvSpPr>
          <p:nvPr/>
        </p:nvSpPr>
        <p:spPr bwMode="auto">
          <a:xfrm>
            <a:off x="2261243" y="138966"/>
            <a:ext cx="4605197" cy="830997"/>
          </a:xfrm>
          <a:prstGeom prst="rect">
            <a:avLst/>
          </a:prstGeom>
          <a:noFill/>
          <a:ln w="9525">
            <a:noFill/>
            <a:miter lim="800000"/>
            <a:headEnd/>
            <a:tailEnd/>
          </a:ln>
        </p:spPr>
        <p:txBody>
          <a:bodyPr wrap="none">
            <a:prstTxWarp prst="textNoShape">
              <a:avLst/>
            </a:prstTxWarp>
            <a:spAutoFit/>
          </a:bodyPr>
          <a:lstStyle/>
          <a:p>
            <a:pPr algn="ctr"/>
            <a:r>
              <a:rPr lang="en-US" sz="2400" b="1" dirty="0" smtClean="0">
                <a:solidFill>
                  <a:srgbClr val="FF0000"/>
                </a:solidFill>
                <a:latin typeface="Calibri" charset="0"/>
              </a:rPr>
              <a:t>Evidence 5 – Differences in finches </a:t>
            </a:r>
          </a:p>
          <a:p>
            <a:pPr algn="ctr"/>
            <a:r>
              <a:rPr lang="en-US" sz="2400" b="1" dirty="0" smtClean="0">
                <a:solidFill>
                  <a:srgbClr val="FF0000"/>
                </a:solidFill>
                <a:latin typeface="Calibri" charset="0"/>
              </a:rPr>
              <a:t>before and after the drought</a:t>
            </a:r>
            <a:endParaRPr lang="en-US" sz="2400" b="1" dirty="0">
              <a:solidFill>
                <a:srgbClr val="FF0000"/>
              </a:solidFill>
              <a:latin typeface="Calibri" charset="0"/>
            </a:endParaRPr>
          </a:p>
        </p:txBody>
      </p:sp>
    </p:spTree>
    <p:extLst>
      <p:ext uri="{BB962C8B-B14F-4D97-AF65-F5344CB8AC3E}">
        <p14:creationId xmlns:p14="http://schemas.microsoft.com/office/powerpoint/2010/main" val="4002770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396" name="Group 36"/>
          <p:cNvGraphicFramePr>
            <a:graphicFrameLocks noGrp="1"/>
          </p:cNvGraphicFramePr>
          <p:nvPr>
            <p:extLst>
              <p:ext uri="{D42A27DB-BD31-4B8C-83A1-F6EECF244321}">
                <p14:modId xmlns:p14="http://schemas.microsoft.com/office/powerpoint/2010/main" val="727258425"/>
              </p:ext>
            </p:extLst>
          </p:nvPr>
        </p:nvGraphicFramePr>
        <p:xfrm>
          <a:off x="793750" y="3279775"/>
          <a:ext cx="7539038" cy="1383030"/>
        </p:xfrm>
        <a:graphic>
          <a:graphicData uri="http://schemas.openxmlformats.org/drawingml/2006/table">
            <a:tbl>
              <a:tblPr/>
              <a:tblGrid>
                <a:gridCol w="857250"/>
                <a:gridCol w="1144588"/>
                <a:gridCol w="1446212"/>
                <a:gridCol w="1370013"/>
                <a:gridCol w="1187450"/>
                <a:gridCol w="1533525"/>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YEAR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 FINCHES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BEAK SIZE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(Average)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WING SPAN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(Average)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WEIGHT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(Average)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FOOT LENGTH</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(Average)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1975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75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9.30 mm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Arial" charset="0"/>
                        </a:rPr>
                        <a:t>68.2 mm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15.0 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18.8 mm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1980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59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9.78 mm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68.5 mm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12.5 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Arial" charset="0"/>
                        </a:rPr>
                        <a:t>18.7 mm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105" name="Rectangle 18"/>
          <p:cNvSpPr>
            <a:spLocks noChangeArrowheads="1"/>
          </p:cNvSpPr>
          <p:nvPr/>
        </p:nvSpPr>
        <p:spPr bwMode="auto">
          <a:xfrm>
            <a:off x="334963" y="969963"/>
            <a:ext cx="8423275" cy="2308324"/>
          </a:xfrm>
          <a:prstGeom prst="rect">
            <a:avLst/>
          </a:prstGeom>
          <a:noFill/>
          <a:ln w="9525">
            <a:noFill/>
            <a:miter lim="800000"/>
            <a:headEnd/>
            <a:tailEnd/>
          </a:ln>
        </p:spPr>
        <p:txBody>
          <a:bodyPr>
            <a:prstTxWarp prst="textNoShape">
              <a:avLst/>
            </a:prstTxWarp>
            <a:spAutoFit/>
          </a:bodyPr>
          <a:lstStyle/>
          <a:p>
            <a:r>
              <a:rPr lang="en-US" dirty="0" smtClean="0">
                <a:latin typeface="Calibri" charset="0"/>
              </a:rPr>
              <a:t>     </a:t>
            </a:r>
            <a:r>
              <a:rPr lang="en-US" dirty="0">
                <a:latin typeface="Calibri" charset="0"/>
              </a:rPr>
              <a:t>Scientists collected data on the beak size, wing span, weight, and foot length of ground finches before the drought (1975) and after the drought (1980).   </a:t>
            </a:r>
          </a:p>
          <a:p>
            <a:r>
              <a:rPr lang="en-US" dirty="0">
                <a:latin typeface="Calibri" charset="0"/>
              </a:rPr>
              <a:t>     In </a:t>
            </a:r>
            <a:r>
              <a:rPr lang="en-US" dirty="0" smtClean="0">
                <a:latin typeface="Calibri" charset="0"/>
              </a:rPr>
              <a:t>1975 </a:t>
            </a:r>
            <a:r>
              <a:rPr lang="en-US" dirty="0">
                <a:latin typeface="Calibri" charset="0"/>
              </a:rPr>
              <a:t>the scientists caught 75 different ground finches.  </a:t>
            </a:r>
            <a:r>
              <a:rPr lang="en-US" dirty="0" smtClean="0">
                <a:latin typeface="Calibri" charset="0"/>
              </a:rPr>
              <a:t>They </a:t>
            </a:r>
            <a:r>
              <a:rPr lang="en-US" dirty="0">
                <a:latin typeface="Calibri" charset="0"/>
              </a:rPr>
              <a:t>tied a small tag to the legs of each of these finches. They measured each finch’s beak size, wing span, weight, and foot length. </a:t>
            </a:r>
          </a:p>
          <a:p>
            <a:r>
              <a:rPr lang="en-US" dirty="0">
                <a:latin typeface="Calibri" charset="0"/>
              </a:rPr>
              <a:t>    In 1980, the scientists repeated the research. This time they caught 59 ground finches.  </a:t>
            </a:r>
            <a:endParaRPr lang="en-US" dirty="0" smtClean="0">
              <a:latin typeface="Calibri" charset="0"/>
            </a:endParaRPr>
          </a:p>
          <a:p>
            <a:endParaRPr lang="en-US" dirty="0">
              <a:latin typeface="Calibri" charset="0"/>
            </a:endParaRPr>
          </a:p>
          <a:p>
            <a:r>
              <a:rPr lang="en-US" dirty="0" smtClean="0">
                <a:latin typeface="Calibri" charset="0"/>
              </a:rPr>
              <a:t>The scientists' complete data chart </a:t>
            </a:r>
            <a:r>
              <a:rPr lang="en-US" dirty="0">
                <a:latin typeface="Calibri" charset="0"/>
              </a:rPr>
              <a:t>is shown in the table </a:t>
            </a:r>
            <a:r>
              <a:rPr lang="en-US" dirty="0" smtClean="0">
                <a:latin typeface="Calibri" charset="0"/>
              </a:rPr>
              <a:t>below</a:t>
            </a:r>
            <a:r>
              <a:rPr lang="en-US" dirty="0">
                <a:latin typeface="Calibri" charset="0"/>
              </a:rPr>
              <a:t>:</a:t>
            </a:r>
          </a:p>
        </p:txBody>
      </p:sp>
      <p:sp>
        <p:nvSpPr>
          <p:cNvPr id="6" name="TextBox 19">
            <a:hlinkClick r:id="" action="ppaction://hlinkshowjump?jump=previousslide"/>
          </p:cNvPr>
          <p:cNvSpPr txBox="1">
            <a:spLocks noChangeArrowheads="1"/>
          </p:cNvSpPr>
          <p:nvPr/>
        </p:nvSpPr>
        <p:spPr bwMode="auto">
          <a:xfrm>
            <a:off x="499083" y="62547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BACK</a:t>
            </a:r>
            <a:endParaRPr lang="en-US" sz="2000" b="1" dirty="0">
              <a:solidFill>
                <a:schemeClr val="bg1"/>
              </a:solidFill>
              <a:latin typeface="Calibri" pitchFamily="34" charset="0"/>
              <a:ea typeface="+mn-ea"/>
            </a:endParaRPr>
          </a:p>
        </p:txBody>
      </p:sp>
      <p:sp>
        <p:nvSpPr>
          <p:cNvPr id="8" name="TextBox 3"/>
          <p:cNvSpPr txBox="1">
            <a:spLocks noChangeArrowheads="1"/>
          </p:cNvSpPr>
          <p:nvPr/>
        </p:nvSpPr>
        <p:spPr bwMode="auto">
          <a:xfrm>
            <a:off x="2261243" y="138966"/>
            <a:ext cx="4605197" cy="830997"/>
          </a:xfrm>
          <a:prstGeom prst="rect">
            <a:avLst/>
          </a:prstGeom>
          <a:noFill/>
          <a:ln w="9525">
            <a:noFill/>
            <a:miter lim="800000"/>
            <a:headEnd/>
            <a:tailEnd/>
          </a:ln>
        </p:spPr>
        <p:txBody>
          <a:bodyPr wrap="none">
            <a:prstTxWarp prst="textNoShape">
              <a:avLst/>
            </a:prstTxWarp>
            <a:spAutoFit/>
          </a:bodyPr>
          <a:lstStyle/>
          <a:p>
            <a:pPr algn="ctr"/>
            <a:r>
              <a:rPr lang="en-US" sz="2400" b="1" dirty="0" smtClean="0">
                <a:solidFill>
                  <a:srgbClr val="FF0000"/>
                </a:solidFill>
                <a:latin typeface="Calibri" charset="0"/>
              </a:rPr>
              <a:t>Evidence 5 – Differences in finches </a:t>
            </a:r>
          </a:p>
          <a:p>
            <a:pPr algn="ctr"/>
            <a:r>
              <a:rPr lang="en-US" sz="2400" b="1" dirty="0" smtClean="0">
                <a:solidFill>
                  <a:srgbClr val="FF0000"/>
                </a:solidFill>
                <a:latin typeface="Calibri" charset="0"/>
              </a:rPr>
              <a:t>before and after the drought</a:t>
            </a:r>
            <a:endParaRPr lang="en-US" sz="2400" b="1" dirty="0">
              <a:solidFill>
                <a:srgbClr val="FF0000"/>
              </a:solidFill>
              <a:latin typeface="Calibri" charset="0"/>
            </a:endParaRPr>
          </a:p>
        </p:txBody>
      </p:sp>
      <p:sp>
        <p:nvSpPr>
          <p:cNvPr id="9" name="TextBox 19">
            <a:hlinkClick r:id="" action="ppaction://hlinkshowjump?jump=nextslide"/>
          </p:cNvPr>
          <p:cNvSpPr txBox="1">
            <a:spLocks noChangeArrowheads="1"/>
          </p:cNvSpPr>
          <p:nvPr/>
        </p:nvSpPr>
        <p:spPr bwMode="auto">
          <a:xfrm>
            <a:off x="7793355" y="626647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NEXT</a:t>
            </a:r>
            <a:endParaRPr lang="en-US" sz="2000" b="1" dirty="0">
              <a:solidFill>
                <a:schemeClr val="bg1"/>
              </a:solidFill>
              <a:latin typeface="Calibri" pitchFamily="34" charset="0"/>
              <a:ea typeface="+mn-ea"/>
            </a:endParaRPr>
          </a:p>
        </p:txBody>
      </p:sp>
    </p:spTree>
    <p:extLst>
      <p:ext uri="{BB962C8B-B14F-4D97-AF65-F5344CB8AC3E}">
        <p14:creationId xmlns:p14="http://schemas.microsoft.com/office/powerpoint/2010/main" val="8608399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457200" y="1600200"/>
            <a:ext cx="8229600" cy="4525963"/>
          </a:xfrm>
        </p:spPr>
        <p:txBody>
          <a:bodyPr/>
          <a:lstStyle/>
          <a:p>
            <a:pPr marL="0" indent="0">
              <a:buNone/>
            </a:pPr>
            <a:r>
              <a:rPr lang="en-US" dirty="0"/>
              <a:t>What do you conclude from the study in Evidence </a:t>
            </a:r>
            <a:r>
              <a:rPr lang="en-US" dirty="0" smtClean="0"/>
              <a:t>5?</a:t>
            </a:r>
            <a:endParaRPr lang="en-US" dirty="0"/>
          </a:p>
          <a:p>
            <a:pPr marL="0" indent="0">
              <a:buNone/>
            </a:pPr>
            <a:endParaRPr lang="en-US" sz="2000" dirty="0"/>
          </a:p>
          <a:p>
            <a:pPr marL="0" indent="0">
              <a:buNone/>
            </a:pPr>
            <a:r>
              <a:rPr lang="en-US" sz="2000" dirty="0"/>
              <a:t>(Each of you state your conclusion and why you came to that conclusion before clicking “home”). </a:t>
            </a:r>
          </a:p>
          <a:p>
            <a:pPr marL="0" indent="0">
              <a:buNone/>
            </a:pPr>
            <a:endParaRPr lang="en-US" sz="2000" dirty="0"/>
          </a:p>
        </p:txBody>
      </p:sp>
      <p:sp>
        <p:nvSpPr>
          <p:cNvPr id="5" name="TextBox 19">
            <a:hlinkClick r:id="" action="ppaction://hlinkshowjump?jump=firstslide"/>
          </p:cNvPr>
          <p:cNvSpPr txBox="1">
            <a:spLocks noChangeArrowheads="1"/>
          </p:cNvSpPr>
          <p:nvPr/>
        </p:nvSpPr>
        <p:spPr bwMode="auto">
          <a:xfrm>
            <a:off x="7979716" y="62547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HOME</a:t>
            </a:r>
            <a:endParaRPr lang="en-US" sz="2000" b="1" dirty="0">
              <a:solidFill>
                <a:schemeClr val="bg1"/>
              </a:solidFill>
              <a:latin typeface="Calibri" pitchFamily="34" charset="0"/>
              <a:ea typeface="+mn-ea"/>
            </a:endParaRPr>
          </a:p>
        </p:txBody>
      </p:sp>
      <p:sp>
        <p:nvSpPr>
          <p:cNvPr id="6" name="TextBox 19">
            <a:hlinkClick r:id="" action="ppaction://hlinkshowjump?jump=previousslide"/>
          </p:cNvPr>
          <p:cNvSpPr txBox="1">
            <a:spLocks noChangeArrowheads="1"/>
          </p:cNvSpPr>
          <p:nvPr/>
        </p:nvSpPr>
        <p:spPr bwMode="auto">
          <a:xfrm>
            <a:off x="294640" y="62547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BACK</a:t>
            </a:r>
            <a:endParaRPr lang="en-US" sz="2000" b="1" dirty="0">
              <a:solidFill>
                <a:schemeClr val="bg1"/>
              </a:solidFill>
              <a:latin typeface="Calibri" pitchFamily="34" charset="0"/>
              <a:ea typeface="+mn-ea"/>
            </a:endParaRPr>
          </a:p>
        </p:txBody>
      </p:sp>
      <p:sp>
        <p:nvSpPr>
          <p:cNvPr id="7" name="TextBox 3"/>
          <p:cNvSpPr txBox="1">
            <a:spLocks noChangeArrowheads="1"/>
          </p:cNvSpPr>
          <p:nvPr/>
        </p:nvSpPr>
        <p:spPr bwMode="auto">
          <a:xfrm>
            <a:off x="1513267" y="252413"/>
            <a:ext cx="6101149" cy="1077218"/>
          </a:xfrm>
          <a:prstGeom prst="rect">
            <a:avLst/>
          </a:prstGeom>
          <a:noFill/>
          <a:ln w="9525">
            <a:noFill/>
            <a:miter lim="800000"/>
            <a:headEnd/>
            <a:tailEnd/>
          </a:ln>
        </p:spPr>
        <p:txBody>
          <a:bodyPr wrap="none">
            <a:prstTxWarp prst="textNoShape">
              <a:avLst/>
            </a:prstTxWarp>
            <a:spAutoFit/>
          </a:bodyPr>
          <a:lstStyle/>
          <a:p>
            <a:pPr algn="ctr"/>
            <a:r>
              <a:rPr lang="en-US" sz="3200" b="1" dirty="0" smtClean="0">
                <a:solidFill>
                  <a:srgbClr val="FF0000"/>
                </a:solidFill>
                <a:latin typeface="Calibri" charset="0"/>
              </a:rPr>
              <a:t>Evidence 5 – Differences in finches </a:t>
            </a:r>
          </a:p>
          <a:p>
            <a:pPr algn="ctr"/>
            <a:r>
              <a:rPr lang="en-US" sz="3200" b="1" dirty="0" smtClean="0">
                <a:solidFill>
                  <a:srgbClr val="FF0000"/>
                </a:solidFill>
                <a:latin typeface="Calibri" charset="0"/>
              </a:rPr>
              <a:t>before and after the drought</a:t>
            </a:r>
            <a:endParaRPr lang="en-US" sz="3200" b="1" dirty="0">
              <a:solidFill>
                <a:srgbClr val="FF0000"/>
              </a:solidFill>
              <a:latin typeface="Calibri" charset="0"/>
            </a:endParaRPr>
          </a:p>
        </p:txBody>
      </p:sp>
    </p:spTree>
    <p:extLst>
      <p:ext uri="{BB962C8B-B14F-4D97-AF65-F5344CB8AC3E}">
        <p14:creationId xmlns:p14="http://schemas.microsoft.com/office/powerpoint/2010/main" val="21809585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Box 3"/>
          <p:cNvSpPr txBox="1">
            <a:spLocks noChangeArrowheads="1"/>
          </p:cNvSpPr>
          <p:nvPr/>
        </p:nvSpPr>
        <p:spPr bwMode="auto">
          <a:xfrm>
            <a:off x="2085870" y="242888"/>
            <a:ext cx="5072222" cy="461665"/>
          </a:xfrm>
          <a:prstGeom prst="rect">
            <a:avLst/>
          </a:prstGeom>
          <a:noFill/>
          <a:ln w="9525">
            <a:noFill/>
            <a:miter lim="800000"/>
            <a:headEnd/>
            <a:tailEnd/>
          </a:ln>
        </p:spPr>
        <p:txBody>
          <a:bodyPr wrap="none">
            <a:prstTxWarp prst="textNoShape">
              <a:avLst/>
            </a:prstTxWarp>
            <a:spAutoFit/>
          </a:bodyPr>
          <a:lstStyle/>
          <a:p>
            <a:r>
              <a:rPr lang="en-US" sz="2400" b="1" dirty="0" smtClean="0">
                <a:solidFill>
                  <a:srgbClr val="FF0000"/>
                </a:solidFill>
                <a:latin typeface="Calibri" charset="0"/>
              </a:rPr>
              <a:t>Evidence 1 – What is their island like?</a:t>
            </a:r>
            <a:endParaRPr lang="en-US" sz="2400" b="1" dirty="0">
              <a:solidFill>
                <a:srgbClr val="FF0000"/>
              </a:solidFill>
              <a:latin typeface="Calibri" charset="0"/>
            </a:endParaRPr>
          </a:p>
        </p:txBody>
      </p:sp>
      <p:sp>
        <p:nvSpPr>
          <p:cNvPr id="5123" name="TextBox 13"/>
          <p:cNvSpPr txBox="1">
            <a:spLocks noChangeArrowheads="1"/>
          </p:cNvSpPr>
          <p:nvPr/>
        </p:nvSpPr>
        <p:spPr bwMode="auto">
          <a:xfrm>
            <a:off x="527050" y="896938"/>
            <a:ext cx="8289925" cy="2862322"/>
          </a:xfrm>
          <a:prstGeom prst="rect">
            <a:avLst/>
          </a:prstGeom>
          <a:noFill/>
          <a:ln w="9525">
            <a:noFill/>
            <a:miter lim="800000"/>
            <a:headEnd/>
            <a:tailEnd/>
          </a:ln>
        </p:spPr>
        <p:txBody>
          <a:bodyPr>
            <a:prstTxWarp prst="textNoShape">
              <a:avLst/>
            </a:prstTxWarp>
            <a:spAutoFit/>
          </a:bodyPr>
          <a:lstStyle/>
          <a:p>
            <a:r>
              <a:rPr lang="en-US" dirty="0">
                <a:latin typeface="Calibri" charset="0"/>
              </a:rPr>
              <a:t>	Researchers studied ground finches on a small island called Daphne Major in the Galapagos Islands.  The island is very rocky and very dry, with a small number of plants and animals living on it. There are no trees--only small plants that can live in a dry environment. The only animals on the island are insects, finches, and visiting hawks and owls (which live on other islands). You can walk around the whole island in an hour.</a:t>
            </a:r>
          </a:p>
          <a:p>
            <a:r>
              <a:rPr lang="en-US" dirty="0">
                <a:latin typeface="Calibri" charset="0"/>
              </a:rPr>
              <a:t>	The island has wet and dry seasons. It is warm (ranging from 73°F to 85°F) all year round.  There is very little rain from June to November each year. The island gets a little rain most days from December to May, but the amount of rain is small. </a:t>
            </a:r>
          </a:p>
          <a:p>
            <a:r>
              <a:rPr lang="en-US" dirty="0">
                <a:latin typeface="Calibri" charset="0"/>
              </a:rPr>
              <a:t>	No people live on this island. The only people who visit it are scientists. </a:t>
            </a:r>
          </a:p>
        </p:txBody>
      </p:sp>
      <p:sp>
        <p:nvSpPr>
          <p:cNvPr id="10" name="TextBox 19">
            <a:hlinkClick r:id="" action="ppaction://hlinkshowjump?jump=firstslide"/>
          </p:cNvPr>
          <p:cNvSpPr txBox="1">
            <a:spLocks noChangeArrowheads="1"/>
          </p:cNvSpPr>
          <p:nvPr/>
        </p:nvSpPr>
        <p:spPr bwMode="auto">
          <a:xfrm>
            <a:off x="487363" y="62547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HOME</a:t>
            </a:r>
            <a:endParaRPr lang="en-US" sz="2000" b="1" dirty="0">
              <a:solidFill>
                <a:schemeClr val="bg1"/>
              </a:solidFill>
              <a:latin typeface="Calibri" pitchFamily="34" charset="0"/>
              <a:ea typeface="+mn-ea"/>
            </a:endParaRPr>
          </a:p>
        </p:txBody>
      </p:sp>
      <p:pic>
        <p:nvPicPr>
          <p:cNvPr id="1026" name="Picture 2" descr="http://bguile.northwestern.edu/include/images/intro-04.jpg"/>
          <p:cNvPicPr>
            <a:picLocks noChangeAspect="1" noChangeArrowheads="1"/>
          </p:cNvPicPr>
          <p:nvPr/>
        </p:nvPicPr>
        <p:blipFill>
          <a:blip r:embed="rId2"/>
          <a:srcRect/>
          <a:stretch>
            <a:fillRect/>
          </a:stretch>
        </p:blipFill>
        <p:spPr bwMode="auto">
          <a:xfrm>
            <a:off x="527050" y="4135180"/>
            <a:ext cx="4743093" cy="1897237"/>
          </a:xfrm>
          <a:prstGeom prst="rect">
            <a:avLst/>
          </a:prstGeom>
          <a:noFill/>
        </p:spPr>
      </p:pic>
      <p:sp>
        <p:nvSpPr>
          <p:cNvPr id="7" name="TextBox 19">
            <a:hlinkClick r:id="" action="ppaction://hlinkshowjump?jump=nextslide"/>
          </p:cNvPr>
          <p:cNvSpPr txBox="1">
            <a:spLocks noChangeArrowheads="1"/>
          </p:cNvSpPr>
          <p:nvPr/>
        </p:nvSpPr>
        <p:spPr bwMode="auto">
          <a:xfrm>
            <a:off x="7793355" y="626647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NEXT</a:t>
            </a:r>
            <a:endParaRPr lang="en-US" sz="2000" b="1" dirty="0">
              <a:solidFill>
                <a:schemeClr val="bg1"/>
              </a:solidFill>
              <a:latin typeface="Calibri" pitchFamily="34" charset="0"/>
              <a:ea typeface="+mn-ea"/>
            </a:endParaRPr>
          </a:p>
        </p:txBody>
      </p:sp>
      <p:sp>
        <p:nvSpPr>
          <p:cNvPr id="8" name="TextBox 7"/>
          <p:cNvSpPr txBox="1"/>
          <p:nvPr/>
        </p:nvSpPr>
        <p:spPr>
          <a:xfrm>
            <a:off x="5628640" y="4419600"/>
            <a:ext cx="3076959" cy="1015663"/>
          </a:xfrm>
          <a:prstGeom prst="rect">
            <a:avLst/>
          </a:prstGeom>
          <a:noFill/>
          <a:ln>
            <a:solidFill>
              <a:schemeClr val="tx1"/>
            </a:solidFill>
          </a:ln>
        </p:spPr>
        <p:txBody>
          <a:bodyPr wrap="none" rtlCol="0">
            <a:spAutoFit/>
          </a:bodyPr>
          <a:lstStyle/>
          <a:p>
            <a:r>
              <a:rPr lang="en-US" sz="2000" dirty="0" smtClean="0"/>
              <a:t>Click on the next button </a:t>
            </a:r>
          </a:p>
          <a:p>
            <a:r>
              <a:rPr lang="en-US" sz="2000" dirty="0" smtClean="0"/>
              <a:t>to see where the Galapagos</a:t>
            </a:r>
          </a:p>
          <a:p>
            <a:r>
              <a:rPr lang="en-US" sz="2000" dirty="0" smtClean="0"/>
              <a:t>Islands are located.</a:t>
            </a:r>
            <a:endParaRPr lang="en-US" sz="2000" dirty="0"/>
          </a:p>
        </p:txBody>
      </p:sp>
      <p:sp>
        <p:nvSpPr>
          <p:cNvPr id="2" name="Rectangle 1"/>
          <p:cNvSpPr/>
          <p:nvPr/>
        </p:nvSpPr>
        <p:spPr>
          <a:xfrm>
            <a:off x="1739112" y="6060787"/>
            <a:ext cx="2040943" cy="215444"/>
          </a:xfrm>
          <a:prstGeom prst="rect">
            <a:avLst/>
          </a:prstGeom>
        </p:spPr>
        <p:txBody>
          <a:bodyPr wrap="none">
            <a:spAutoFit/>
          </a:bodyPr>
          <a:lstStyle/>
          <a:p>
            <a:r>
              <a:rPr lang="en-US" sz="800" dirty="0"/>
              <a:t>http://en.wikipedia.org/wiki/Daphne_Island</a:t>
            </a:r>
          </a:p>
        </p:txBody>
      </p:sp>
    </p:spTree>
    <p:extLst>
      <p:ext uri="{BB962C8B-B14F-4D97-AF65-F5344CB8AC3E}">
        <p14:creationId xmlns:p14="http://schemas.microsoft.com/office/powerpoint/2010/main" val="21175120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Box 3"/>
          <p:cNvSpPr txBox="1">
            <a:spLocks noChangeArrowheads="1"/>
          </p:cNvSpPr>
          <p:nvPr/>
        </p:nvSpPr>
        <p:spPr bwMode="auto">
          <a:xfrm>
            <a:off x="2085870" y="242888"/>
            <a:ext cx="5072222" cy="461665"/>
          </a:xfrm>
          <a:prstGeom prst="rect">
            <a:avLst/>
          </a:prstGeom>
          <a:noFill/>
          <a:ln w="9525">
            <a:noFill/>
            <a:miter lim="800000"/>
            <a:headEnd/>
            <a:tailEnd/>
          </a:ln>
        </p:spPr>
        <p:txBody>
          <a:bodyPr wrap="none">
            <a:prstTxWarp prst="textNoShape">
              <a:avLst/>
            </a:prstTxWarp>
            <a:spAutoFit/>
          </a:bodyPr>
          <a:lstStyle/>
          <a:p>
            <a:r>
              <a:rPr lang="en-US" sz="2400" b="1" dirty="0" smtClean="0">
                <a:solidFill>
                  <a:srgbClr val="FF0000"/>
                </a:solidFill>
                <a:latin typeface="Calibri" charset="0"/>
              </a:rPr>
              <a:t>Evidence 1 – What is their island like?</a:t>
            </a:r>
            <a:endParaRPr lang="en-US" sz="2400" b="1" dirty="0">
              <a:solidFill>
                <a:srgbClr val="FF0000"/>
              </a:solidFill>
              <a:latin typeface="Calibri" charset="0"/>
            </a:endParaRPr>
          </a:p>
        </p:txBody>
      </p:sp>
      <p:pic>
        <p:nvPicPr>
          <p:cNvPr id="1028" name="Picture 4" descr="http://users.rcn.com/jkimball.ma.ultranet/BiologyPages/G/GalapagosIs.gif"/>
          <p:cNvPicPr>
            <a:picLocks noChangeAspect="1" noChangeArrowheads="1"/>
          </p:cNvPicPr>
          <p:nvPr/>
        </p:nvPicPr>
        <p:blipFill>
          <a:blip r:embed="rId2"/>
          <a:srcRect t="41438"/>
          <a:stretch>
            <a:fillRect/>
          </a:stretch>
        </p:blipFill>
        <p:spPr bwMode="auto">
          <a:xfrm>
            <a:off x="5136924" y="1898450"/>
            <a:ext cx="3528443" cy="3319980"/>
          </a:xfrm>
          <a:prstGeom prst="rect">
            <a:avLst/>
          </a:prstGeom>
          <a:noFill/>
        </p:spPr>
      </p:pic>
      <p:pic>
        <p:nvPicPr>
          <p:cNvPr id="7" name="Picture 6"/>
          <p:cNvPicPr>
            <a:picLocks noChangeAspect="1"/>
          </p:cNvPicPr>
          <p:nvPr/>
        </p:nvPicPr>
        <p:blipFill>
          <a:blip r:embed="rId3"/>
          <a:stretch>
            <a:fillRect/>
          </a:stretch>
        </p:blipFill>
        <p:spPr>
          <a:xfrm>
            <a:off x="487363" y="1361440"/>
            <a:ext cx="4038600" cy="4038600"/>
          </a:xfrm>
          <a:prstGeom prst="rect">
            <a:avLst/>
          </a:prstGeom>
        </p:spPr>
      </p:pic>
      <p:cxnSp>
        <p:nvCxnSpPr>
          <p:cNvPr id="12" name="Straight Arrow Connector 11"/>
          <p:cNvCxnSpPr/>
          <p:nvPr/>
        </p:nvCxnSpPr>
        <p:spPr>
          <a:xfrm rot="16200000" flipV="1">
            <a:off x="1620520" y="4272280"/>
            <a:ext cx="1859280" cy="1584960"/>
          </a:xfrm>
          <a:prstGeom prst="straightConnector1">
            <a:avLst/>
          </a:prstGeom>
          <a:ln w="38100">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2673623" y="6070084"/>
            <a:ext cx="1852340" cy="369332"/>
          </a:xfrm>
          <a:prstGeom prst="rect">
            <a:avLst/>
          </a:prstGeom>
          <a:noFill/>
        </p:spPr>
        <p:txBody>
          <a:bodyPr wrap="none" rtlCol="0">
            <a:spAutoFit/>
          </a:bodyPr>
          <a:lstStyle/>
          <a:p>
            <a:r>
              <a:rPr lang="en-US" dirty="0" smtClean="0"/>
              <a:t>Galapagos Islands</a:t>
            </a:r>
            <a:endParaRPr lang="en-US" dirty="0"/>
          </a:p>
        </p:txBody>
      </p:sp>
      <p:cxnSp>
        <p:nvCxnSpPr>
          <p:cNvPr id="15" name="Straight Arrow Connector 14"/>
          <p:cNvCxnSpPr/>
          <p:nvPr/>
        </p:nvCxnSpPr>
        <p:spPr>
          <a:xfrm flipV="1">
            <a:off x="1757680" y="3423920"/>
            <a:ext cx="3688080" cy="457200"/>
          </a:xfrm>
          <a:prstGeom prst="straightConnector1">
            <a:avLst/>
          </a:prstGeom>
          <a:ln w="38100">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6127376" y="1512054"/>
            <a:ext cx="1852340" cy="369332"/>
          </a:xfrm>
          <a:prstGeom prst="rect">
            <a:avLst/>
          </a:prstGeom>
          <a:noFill/>
        </p:spPr>
        <p:txBody>
          <a:bodyPr wrap="none" rtlCol="0">
            <a:spAutoFit/>
          </a:bodyPr>
          <a:lstStyle/>
          <a:p>
            <a:r>
              <a:rPr lang="en-US" dirty="0" smtClean="0"/>
              <a:t>Galapagos Islands</a:t>
            </a:r>
            <a:endParaRPr lang="en-US" dirty="0"/>
          </a:p>
        </p:txBody>
      </p:sp>
      <p:sp>
        <p:nvSpPr>
          <p:cNvPr id="17" name="TextBox 19">
            <a:hlinkClick r:id="" action="ppaction://hlinkshowjump?jump=previousslide"/>
          </p:cNvPr>
          <p:cNvSpPr txBox="1">
            <a:spLocks noChangeArrowheads="1"/>
          </p:cNvSpPr>
          <p:nvPr/>
        </p:nvSpPr>
        <p:spPr bwMode="auto">
          <a:xfrm>
            <a:off x="294640" y="62547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BACK</a:t>
            </a:r>
            <a:endParaRPr lang="en-US" sz="2000" b="1" dirty="0">
              <a:solidFill>
                <a:schemeClr val="bg1"/>
              </a:solidFill>
              <a:latin typeface="Calibri" pitchFamily="34" charset="0"/>
              <a:ea typeface="+mn-ea"/>
            </a:endParaRPr>
          </a:p>
        </p:txBody>
      </p:sp>
      <p:sp>
        <p:nvSpPr>
          <p:cNvPr id="2" name="Rectangle 1"/>
          <p:cNvSpPr/>
          <p:nvPr/>
        </p:nvSpPr>
        <p:spPr>
          <a:xfrm>
            <a:off x="534487" y="681055"/>
            <a:ext cx="8659802" cy="646331"/>
          </a:xfrm>
          <a:prstGeom prst="rect">
            <a:avLst/>
          </a:prstGeom>
        </p:spPr>
        <p:txBody>
          <a:bodyPr wrap="square">
            <a:spAutoFit/>
          </a:bodyPr>
          <a:lstStyle/>
          <a:p>
            <a:r>
              <a:rPr lang="en-US" dirty="0">
                <a:latin typeface="Calibri" charset="0"/>
              </a:rPr>
              <a:t>Below you see two maps. The first map shows where the Galapagos Islands are. The second shows where Daphne Major is within the Galapagos Islands.</a:t>
            </a:r>
            <a:endParaRPr lang="en-US" dirty="0"/>
          </a:p>
        </p:txBody>
      </p:sp>
      <p:sp>
        <p:nvSpPr>
          <p:cNvPr id="14" name="TextBox 19">
            <a:hlinkClick r:id="" action="ppaction://hlinkshowjump?jump=nextslide"/>
          </p:cNvPr>
          <p:cNvSpPr txBox="1">
            <a:spLocks noChangeArrowheads="1"/>
          </p:cNvSpPr>
          <p:nvPr/>
        </p:nvSpPr>
        <p:spPr bwMode="auto">
          <a:xfrm>
            <a:off x="7793355" y="626647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NEXT</a:t>
            </a:r>
            <a:endParaRPr lang="en-US" sz="2000" b="1" dirty="0">
              <a:solidFill>
                <a:schemeClr val="bg1"/>
              </a:solidFill>
              <a:latin typeface="Calibri" pitchFamily="34" charset="0"/>
              <a:ea typeface="+mn-ea"/>
            </a:endParaRPr>
          </a:p>
        </p:txBody>
      </p:sp>
      <p:sp>
        <p:nvSpPr>
          <p:cNvPr id="3" name="Rectangle 2"/>
          <p:cNvSpPr/>
          <p:nvPr/>
        </p:nvSpPr>
        <p:spPr>
          <a:xfrm>
            <a:off x="5199980" y="5292318"/>
            <a:ext cx="3402330" cy="215444"/>
          </a:xfrm>
          <a:prstGeom prst="rect">
            <a:avLst/>
          </a:prstGeom>
        </p:spPr>
        <p:txBody>
          <a:bodyPr wrap="square">
            <a:spAutoFit/>
          </a:bodyPr>
          <a:lstStyle/>
          <a:p>
            <a:r>
              <a:rPr lang="en-US" sz="800" dirty="0"/>
              <a:t>http://users.rcn.com/jkimball.ma.ultranet/BiologyPages/S/Speciation.html</a:t>
            </a:r>
          </a:p>
        </p:txBody>
      </p:sp>
    </p:spTree>
    <p:extLst>
      <p:ext uri="{BB962C8B-B14F-4D97-AF65-F5344CB8AC3E}">
        <p14:creationId xmlns:p14="http://schemas.microsoft.com/office/powerpoint/2010/main" val="26737080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solidFill>
                  <a:srgbClr val="FF0000"/>
                </a:solidFill>
              </a:rPr>
              <a:t>Evidence 1 – What is their island like? </a:t>
            </a:r>
            <a:endParaRPr lang="en-US" sz="3600" b="1" dirty="0">
              <a:solidFill>
                <a:srgbClr val="FF0000"/>
              </a:solidFill>
            </a:endParaRPr>
          </a:p>
        </p:txBody>
      </p:sp>
      <p:sp>
        <p:nvSpPr>
          <p:cNvPr id="3" name="Content Placeholder 2"/>
          <p:cNvSpPr>
            <a:spLocks noGrp="1"/>
          </p:cNvSpPr>
          <p:nvPr>
            <p:ph idx="1"/>
          </p:nvPr>
        </p:nvSpPr>
        <p:spPr/>
        <p:txBody>
          <a:bodyPr/>
          <a:lstStyle/>
          <a:p>
            <a:pPr marL="0" indent="0">
              <a:buNone/>
            </a:pPr>
            <a:r>
              <a:rPr lang="en-US" dirty="0" smtClean="0"/>
              <a:t>What important information did you learn from Evidence 1? </a:t>
            </a:r>
          </a:p>
          <a:p>
            <a:pPr marL="0" indent="0">
              <a:buNone/>
            </a:pPr>
            <a:endParaRPr lang="en-US" dirty="0"/>
          </a:p>
          <a:p>
            <a:pPr marL="0" indent="0">
              <a:buNone/>
            </a:pPr>
            <a:r>
              <a:rPr lang="en-US" sz="2000" dirty="0" smtClean="0"/>
              <a:t>(Each of you state what you have learned and why it is important before clicking “home”). </a:t>
            </a:r>
            <a:endParaRPr lang="en-US" sz="2000" dirty="0"/>
          </a:p>
        </p:txBody>
      </p:sp>
      <p:sp>
        <p:nvSpPr>
          <p:cNvPr id="4" name="TextBox 19">
            <a:hlinkClick r:id="" action="ppaction://hlinkshowjump?jump=firstslide"/>
          </p:cNvPr>
          <p:cNvSpPr txBox="1">
            <a:spLocks noChangeArrowheads="1"/>
          </p:cNvSpPr>
          <p:nvPr/>
        </p:nvSpPr>
        <p:spPr bwMode="auto">
          <a:xfrm>
            <a:off x="7979716" y="62547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HOME</a:t>
            </a:r>
            <a:endParaRPr lang="en-US" sz="2000" b="1" dirty="0">
              <a:solidFill>
                <a:schemeClr val="bg1"/>
              </a:solidFill>
              <a:latin typeface="Calibri" pitchFamily="34" charset="0"/>
              <a:ea typeface="+mn-ea"/>
            </a:endParaRPr>
          </a:p>
        </p:txBody>
      </p:sp>
      <p:sp>
        <p:nvSpPr>
          <p:cNvPr id="5" name="TextBox 19">
            <a:hlinkClick r:id="" action="ppaction://hlinkshowjump?jump=previousslide"/>
          </p:cNvPr>
          <p:cNvSpPr txBox="1">
            <a:spLocks noChangeArrowheads="1"/>
          </p:cNvSpPr>
          <p:nvPr/>
        </p:nvSpPr>
        <p:spPr bwMode="auto">
          <a:xfrm>
            <a:off x="294640" y="62547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BACK</a:t>
            </a:r>
            <a:endParaRPr lang="en-US" sz="2000" b="1" dirty="0">
              <a:solidFill>
                <a:schemeClr val="bg1"/>
              </a:solidFill>
              <a:latin typeface="Calibri" pitchFamily="34" charset="0"/>
              <a:ea typeface="+mn-ea"/>
            </a:endParaRPr>
          </a:p>
        </p:txBody>
      </p:sp>
    </p:spTree>
    <p:extLst>
      <p:ext uri="{BB962C8B-B14F-4D97-AF65-F5344CB8AC3E}">
        <p14:creationId xmlns:p14="http://schemas.microsoft.com/office/powerpoint/2010/main" val="13686701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Box 3"/>
          <p:cNvSpPr txBox="1">
            <a:spLocks noChangeArrowheads="1"/>
          </p:cNvSpPr>
          <p:nvPr/>
        </p:nvSpPr>
        <p:spPr bwMode="auto">
          <a:xfrm>
            <a:off x="974725" y="242887"/>
            <a:ext cx="7371129" cy="461665"/>
          </a:xfrm>
          <a:prstGeom prst="rect">
            <a:avLst/>
          </a:prstGeom>
          <a:noFill/>
          <a:ln w="9525">
            <a:noFill/>
            <a:miter lim="800000"/>
            <a:headEnd/>
            <a:tailEnd/>
          </a:ln>
        </p:spPr>
        <p:txBody>
          <a:bodyPr wrap="none">
            <a:prstTxWarp prst="textNoShape">
              <a:avLst/>
            </a:prstTxWarp>
            <a:spAutoFit/>
          </a:bodyPr>
          <a:lstStyle/>
          <a:p>
            <a:r>
              <a:rPr lang="en-US" sz="2400" b="1" dirty="0" smtClean="0">
                <a:solidFill>
                  <a:srgbClr val="FF0000"/>
                </a:solidFill>
                <a:latin typeface="Calibri" charset="0"/>
              </a:rPr>
              <a:t>Evidence 2 – General information about ground finches</a:t>
            </a:r>
            <a:endParaRPr lang="en-US" sz="2400" b="1" dirty="0">
              <a:solidFill>
                <a:srgbClr val="FF0000"/>
              </a:solidFill>
              <a:latin typeface="Calibri" charset="0"/>
            </a:endParaRPr>
          </a:p>
        </p:txBody>
      </p:sp>
      <p:sp>
        <p:nvSpPr>
          <p:cNvPr id="5123" name="TextBox 13"/>
          <p:cNvSpPr txBox="1">
            <a:spLocks noChangeArrowheads="1"/>
          </p:cNvSpPr>
          <p:nvPr/>
        </p:nvSpPr>
        <p:spPr bwMode="auto">
          <a:xfrm>
            <a:off x="527050" y="896938"/>
            <a:ext cx="8289925" cy="477054"/>
          </a:xfrm>
          <a:prstGeom prst="rect">
            <a:avLst/>
          </a:prstGeom>
          <a:noFill/>
          <a:ln w="9525">
            <a:noFill/>
            <a:miter lim="800000"/>
            <a:headEnd/>
            <a:tailEnd/>
          </a:ln>
        </p:spPr>
        <p:txBody>
          <a:bodyPr>
            <a:prstTxWarp prst="textNoShape">
              <a:avLst/>
            </a:prstTxWarp>
            <a:spAutoFit/>
          </a:bodyPr>
          <a:lstStyle/>
          <a:p>
            <a:r>
              <a:rPr lang="en-US" sz="2500" dirty="0" smtClean="0">
                <a:latin typeface="Calibri" charset="0"/>
              </a:rPr>
              <a:t>Below is a profile of Ground Finches:</a:t>
            </a:r>
            <a:endParaRPr lang="en-US" sz="2500" dirty="0">
              <a:latin typeface="Calibri" charset="0"/>
            </a:endParaRPr>
          </a:p>
        </p:txBody>
      </p:sp>
      <p:sp>
        <p:nvSpPr>
          <p:cNvPr id="10" name="TextBox 19">
            <a:hlinkClick r:id="" action="ppaction://hlinkshowjump?jump=firstslide"/>
          </p:cNvPr>
          <p:cNvSpPr txBox="1">
            <a:spLocks noChangeArrowheads="1"/>
          </p:cNvSpPr>
          <p:nvPr/>
        </p:nvSpPr>
        <p:spPr bwMode="auto">
          <a:xfrm>
            <a:off x="487363" y="62547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HOME</a:t>
            </a:r>
            <a:endParaRPr lang="en-US" sz="2000" b="1" dirty="0">
              <a:solidFill>
                <a:schemeClr val="bg1"/>
              </a:solidFill>
              <a:latin typeface="Calibri" pitchFamily="34" charset="0"/>
              <a:ea typeface="+mn-ea"/>
            </a:endParaRPr>
          </a:p>
        </p:txBody>
      </p:sp>
      <p:pic>
        <p:nvPicPr>
          <p:cNvPr id="11" name="Picture 10"/>
          <p:cNvPicPr>
            <a:picLocks noChangeAspect="1"/>
          </p:cNvPicPr>
          <p:nvPr/>
        </p:nvPicPr>
        <p:blipFill>
          <a:blip r:embed="rId2"/>
          <a:stretch>
            <a:fillRect/>
          </a:stretch>
        </p:blipFill>
        <p:spPr>
          <a:xfrm>
            <a:off x="307373" y="1938464"/>
            <a:ext cx="3608345" cy="3608345"/>
          </a:xfrm>
          <a:prstGeom prst="rect">
            <a:avLst/>
          </a:prstGeom>
        </p:spPr>
      </p:pic>
      <p:sp>
        <p:nvSpPr>
          <p:cNvPr id="12" name="TextBox 11"/>
          <p:cNvSpPr txBox="1"/>
          <p:nvPr/>
        </p:nvSpPr>
        <p:spPr>
          <a:xfrm>
            <a:off x="4180703" y="2000250"/>
            <a:ext cx="4777975" cy="3970318"/>
          </a:xfrm>
          <a:prstGeom prst="rect">
            <a:avLst/>
          </a:prstGeom>
          <a:noFill/>
        </p:spPr>
        <p:txBody>
          <a:bodyPr wrap="none" rtlCol="0">
            <a:spAutoFit/>
          </a:bodyPr>
          <a:lstStyle/>
          <a:p>
            <a:r>
              <a:rPr lang="en-US" u="sng" dirty="0"/>
              <a:t>Where they live</a:t>
            </a:r>
            <a:r>
              <a:rPr lang="en-US" dirty="0"/>
              <a:t>: Galapagos Islands</a:t>
            </a:r>
          </a:p>
          <a:p>
            <a:endParaRPr lang="en-US" dirty="0"/>
          </a:p>
          <a:p>
            <a:r>
              <a:rPr lang="en-US" u="sng" dirty="0"/>
              <a:t>Food source</a:t>
            </a:r>
            <a:r>
              <a:rPr lang="en-US" dirty="0"/>
              <a:t>:  They eat a variety of seeds.</a:t>
            </a:r>
          </a:p>
          <a:p>
            <a:endParaRPr lang="en-US" dirty="0"/>
          </a:p>
          <a:p>
            <a:r>
              <a:rPr lang="en-US" u="sng" dirty="0"/>
              <a:t>Flight</a:t>
            </a:r>
            <a:r>
              <a:rPr lang="en-US" dirty="0"/>
              <a:t>:  They fly around Daphne Major but do not</a:t>
            </a:r>
          </a:p>
          <a:p>
            <a:r>
              <a:rPr lang="en-US" dirty="0"/>
              <a:t>        fly to other islands </a:t>
            </a:r>
            <a:r>
              <a:rPr lang="en-US" dirty="0" smtClean="0"/>
              <a:t>.</a:t>
            </a:r>
            <a:endParaRPr lang="en-US" dirty="0"/>
          </a:p>
          <a:p>
            <a:endParaRPr lang="en-US" dirty="0"/>
          </a:p>
          <a:p>
            <a:r>
              <a:rPr lang="en-US" u="sng" dirty="0"/>
              <a:t>Lifespan</a:t>
            </a:r>
            <a:r>
              <a:rPr lang="en-US" dirty="0"/>
              <a:t>:  They typically live for 2 </a:t>
            </a:r>
            <a:r>
              <a:rPr lang="en-US" dirty="0" smtClean="0"/>
              <a:t>years.</a:t>
            </a:r>
            <a:endParaRPr lang="en-US" dirty="0"/>
          </a:p>
          <a:p>
            <a:endParaRPr lang="en-US" dirty="0"/>
          </a:p>
          <a:p>
            <a:r>
              <a:rPr lang="en-US" u="sng" dirty="0"/>
              <a:t>Breeding</a:t>
            </a:r>
            <a:r>
              <a:rPr lang="en-US" dirty="0"/>
              <a:t>:  They typically lay 3 eggs per </a:t>
            </a:r>
            <a:r>
              <a:rPr lang="en-US" dirty="0" smtClean="0"/>
              <a:t>month.</a:t>
            </a:r>
            <a:endParaRPr lang="en-US" dirty="0"/>
          </a:p>
          <a:p>
            <a:endParaRPr lang="en-US" dirty="0"/>
          </a:p>
          <a:p>
            <a:r>
              <a:rPr lang="en-US" u="sng" dirty="0"/>
              <a:t>Some of their genetic traits</a:t>
            </a:r>
            <a:r>
              <a:rPr lang="en-US" dirty="0"/>
              <a:t>:  </a:t>
            </a:r>
          </a:p>
          <a:p>
            <a:r>
              <a:rPr lang="en-US" dirty="0"/>
              <a:t>	beak size, wing span, foot length,</a:t>
            </a:r>
          </a:p>
          <a:p>
            <a:r>
              <a:rPr lang="en-US" dirty="0"/>
              <a:t>         body color, beak color</a:t>
            </a:r>
          </a:p>
        </p:txBody>
      </p:sp>
      <p:sp>
        <p:nvSpPr>
          <p:cNvPr id="7" name="TextBox 19">
            <a:hlinkClick r:id="" action="ppaction://hlinkshowjump?jump=nextslide"/>
          </p:cNvPr>
          <p:cNvSpPr txBox="1">
            <a:spLocks noChangeArrowheads="1"/>
          </p:cNvSpPr>
          <p:nvPr/>
        </p:nvSpPr>
        <p:spPr bwMode="auto">
          <a:xfrm>
            <a:off x="7793355" y="626647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NEXT</a:t>
            </a:r>
            <a:endParaRPr lang="en-US" sz="2000" b="1" dirty="0">
              <a:solidFill>
                <a:schemeClr val="bg1"/>
              </a:solidFill>
              <a:latin typeface="Calibri" pitchFamily="34" charset="0"/>
              <a:ea typeface="+mn-ea"/>
            </a:endParaRPr>
          </a:p>
        </p:txBody>
      </p:sp>
    </p:spTree>
    <p:extLst>
      <p:ext uri="{BB962C8B-B14F-4D97-AF65-F5344CB8AC3E}">
        <p14:creationId xmlns:p14="http://schemas.microsoft.com/office/powerpoint/2010/main" val="1832035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0" y="0"/>
            <a:ext cx="9144000" cy="1417638"/>
          </a:xfrm>
        </p:spPr>
        <p:txBody>
          <a:bodyPr>
            <a:normAutofit/>
          </a:bodyPr>
          <a:lstStyle/>
          <a:p>
            <a:r>
              <a:rPr lang="en-US" sz="3600" b="1" dirty="0" smtClean="0">
                <a:solidFill>
                  <a:srgbClr val="FF0000"/>
                </a:solidFill>
              </a:rPr>
              <a:t>Evidence 2 – General information about ground finches</a:t>
            </a:r>
            <a:endParaRPr lang="en-US" sz="3600" b="1" dirty="0">
              <a:solidFill>
                <a:srgbClr val="FF0000"/>
              </a:solidFill>
            </a:endParaRPr>
          </a:p>
        </p:txBody>
      </p:sp>
      <p:sp>
        <p:nvSpPr>
          <p:cNvPr id="5" name="Content Placeholder 2"/>
          <p:cNvSpPr>
            <a:spLocks noGrp="1"/>
          </p:cNvSpPr>
          <p:nvPr>
            <p:ph idx="1"/>
          </p:nvPr>
        </p:nvSpPr>
        <p:spPr>
          <a:xfrm>
            <a:off x="457200" y="1600200"/>
            <a:ext cx="8229600" cy="4525963"/>
          </a:xfrm>
        </p:spPr>
        <p:txBody>
          <a:bodyPr/>
          <a:lstStyle/>
          <a:p>
            <a:pPr marL="0" indent="0">
              <a:buNone/>
            </a:pPr>
            <a:r>
              <a:rPr lang="en-US" dirty="0"/>
              <a:t>What important information did you learn from Evidence </a:t>
            </a:r>
            <a:r>
              <a:rPr lang="en-US" dirty="0" smtClean="0"/>
              <a:t>2? </a:t>
            </a:r>
            <a:endParaRPr lang="en-US" dirty="0"/>
          </a:p>
          <a:p>
            <a:pPr marL="0" indent="0">
              <a:buNone/>
            </a:pPr>
            <a:endParaRPr lang="en-US" dirty="0"/>
          </a:p>
          <a:p>
            <a:pPr marL="0" indent="0">
              <a:buNone/>
            </a:pPr>
            <a:r>
              <a:rPr lang="en-US" sz="2000" dirty="0"/>
              <a:t>(Each of you state what you have learned and why it is important before clicking “home”). </a:t>
            </a:r>
          </a:p>
        </p:txBody>
      </p:sp>
      <p:sp>
        <p:nvSpPr>
          <p:cNvPr id="6" name="TextBox 19">
            <a:hlinkClick r:id="" action="ppaction://hlinkshowjump?jump=firstslide"/>
          </p:cNvPr>
          <p:cNvSpPr txBox="1">
            <a:spLocks noChangeArrowheads="1"/>
          </p:cNvSpPr>
          <p:nvPr/>
        </p:nvSpPr>
        <p:spPr bwMode="auto">
          <a:xfrm>
            <a:off x="7979716" y="62547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HOME</a:t>
            </a:r>
            <a:endParaRPr lang="en-US" sz="2000" b="1" dirty="0">
              <a:solidFill>
                <a:schemeClr val="bg1"/>
              </a:solidFill>
              <a:latin typeface="Calibri" pitchFamily="34" charset="0"/>
              <a:ea typeface="+mn-ea"/>
            </a:endParaRPr>
          </a:p>
        </p:txBody>
      </p:sp>
      <p:sp>
        <p:nvSpPr>
          <p:cNvPr id="7" name="TextBox 19">
            <a:hlinkClick r:id="" action="ppaction://hlinkshowjump?jump=previousslide"/>
          </p:cNvPr>
          <p:cNvSpPr txBox="1">
            <a:spLocks noChangeArrowheads="1"/>
          </p:cNvSpPr>
          <p:nvPr/>
        </p:nvSpPr>
        <p:spPr bwMode="auto">
          <a:xfrm>
            <a:off x="294640" y="62547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BACK</a:t>
            </a:r>
            <a:endParaRPr lang="en-US" sz="2000" b="1" dirty="0">
              <a:solidFill>
                <a:schemeClr val="bg1"/>
              </a:solidFill>
              <a:latin typeface="Calibri" pitchFamily="34" charset="0"/>
              <a:ea typeface="+mn-ea"/>
            </a:endParaRPr>
          </a:p>
        </p:txBody>
      </p:sp>
    </p:spTree>
    <p:extLst>
      <p:ext uri="{BB962C8B-B14F-4D97-AF65-F5344CB8AC3E}">
        <p14:creationId xmlns:p14="http://schemas.microsoft.com/office/powerpoint/2010/main" val="10199342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Box 3"/>
          <p:cNvSpPr txBox="1">
            <a:spLocks noChangeArrowheads="1"/>
          </p:cNvSpPr>
          <p:nvPr/>
        </p:nvSpPr>
        <p:spPr bwMode="auto">
          <a:xfrm>
            <a:off x="266847" y="242888"/>
            <a:ext cx="8656216" cy="461665"/>
          </a:xfrm>
          <a:prstGeom prst="rect">
            <a:avLst/>
          </a:prstGeom>
          <a:noFill/>
          <a:ln w="9525">
            <a:noFill/>
            <a:miter lim="800000"/>
            <a:headEnd/>
            <a:tailEnd/>
          </a:ln>
        </p:spPr>
        <p:txBody>
          <a:bodyPr wrap="none">
            <a:prstTxWarp prst="textNoShape">
              <a:avLst/>
            </a:prstTxWarp>
            <a:spAutoFit/>
          </a:bodyPr>
          <a:lstStyle/>
          <a:p>
            <a:r>
              <a:rPr lang="en-US" sz="2400" b="1" dirty="0" smtClean="0">
                <a:solidFill>
                  <a:srgbClr val="FF0000"/>
                </a:solidFill>
                <a:latin typeface="Calibri" charset="0"/>
              </a:rPr>
              <a:t>Evidence 3 – Predators on the island before and during the drought</a:t>
            </a:r>
            <a:endParaRPr lang="en-US" sz="2400" b="1" dirty="0">
              <a:solidFill>
                <a:srgbClr val="FF0000"/>
              </a:solidFill>
              <a:latin typeface="Calibri" charset="0"/>
            </a:endParaRPr>
          </a:p>
        </p:txBody>
      </p:sp>
      <p:sp>
        <p:nvSpPr>
          <p:cNvPr id="5123" name="TextBox 13"/>
          <p:cNvSpPr txBox="1">
            <a:spLocks noChangeArrowheads="1"/>
          </p:cNvSpPr>
          <p:nvPr/>
        </p:nvSpPr>
        <p:spPr bwMode="auto">
          <a:xfrm>
            <a:off x="527050" y="896938"/>
            <a:ext cx="8289925" cy="1190625"/>
          </a:xfrm>
          <a:prstGeom prst="rect">
            <a:avLst/>
          </a:prstGeom>
          <a:noFill/>
          <a:ln w="9525">
            <a:noFill/>
            <a:miter lim="800000"/>
            <a:headEnd/>
            <a:tailEnd/>
          </a:ln>
        </p:spPr>
        <p:txBody>
          <a:bodyPr>
            <a:prstTxWarp prst="textNoShape">
              <a:avLst/>
            </a:prstTxWarp>
            <a:spAutoFit/>
          </a:bodyPr>
          <a:lstStyle/>
          <a:p>
            <a:r>
              <a:rPr lang="en-US" dirty="0">
                <a:latin typeface="Calibri" charset="0"/>
              </a:rPr>
              <a:t>A scientist took detailed field notes during a month-long summer visit to the island in 1975, before the drought. There are 2 predators that eat ground finches: hawks and short-eared owls. The scientist counted how many hawks and owls she could find. She repeated this in the summer of 1978, during the drought. This is what she reported:</a:t>
            </a:r>
          </a:p>
        </p:txBody>
      </p:sp>
      <p:graphicFrame>
        <p:nvGraphicFramePr>
          <p:cNvPr id="17433" name="Group 25"/>
          <p:cNvGraphicFramePr>
            <a:graphicFrameLocks noGrp="1"/>
          </p:cNvGraphicFramePr>
          <p:nvPr>
            <p:extLst>
              <p:ext uri="{D42A27DB-BD31-4B8C-83A1-F6EECF244321}">
                <p14:modId xmlns:p14="http://schemas.microsoft.com/office/powerpoint/2010/main" val="4109915392"/>
              </p:ext>
            </p:extLst>
          </p:nvPr>
        </p:nvGraphicFramePr>
        <p:xfrm>
          <a:off x="774700" y="2362200"/>
          <a:ext cx="7621588" cy="3749676"/>
        </p:xfrm>
        <a:graphic>
          <a:graphicData uri="http://schemas.openxmlformats.org/drawingml/2006/table">
            <a:tbl>
              <a:tblPr/>
              <a:tblGrid>
                <a:gridCol w="2540000"/>
                <a:gridCol w="2541588"/>
                <a:gridCol w="2540000"/>
              </a:tblGrid>
              <a:tr h="6762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Calibri" charset="0"/>
                          <a:ea typeface="Arial" charset="0"/>
                          <a:cs typeface="Arial" charset="0"/>
                        </a:rPr>
                        <a:t>Predator Type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Calibri" charset="0"/>
                          <a:ea typeface="Arial" charset="0"/>
                          <a:cs typeface="Arial" charset="0"/>
                        </a:rPr>
                        <a:t>Total number seen </a:t>
                      </a:r>
                      <a:r>
                        <a:rPr kumimoji="0" lang="en-US" sz="1800" b="0" i="0" u="none" strike="noStrike" cap="none" normalizeH="0" baseline="0" dirty="0" smtClean="0">
                          <a:ln>
                            <a:noFill/>
                          </a:ln>
                          <a:solidFill>
                            <a:schemeClr val="tx1"/>
                          </a:solidFill>
                          <a:effectLst/>
                          <a:latin typeface="Calibri" charset="0"/>
                          <a:ea typeface="Arial" charset="0"/>
                          <a:cs typeface="Arial" charset="0"/>
                        </a:rPr>
                        <a:t>in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charset="0"/>
                          <a:ea typeface="Arial" charset="0"/>
                          <a:cs typeface="Arial" charset="0"/>
                        </a:rPr>
                        <a:t>1975</a:t>
                      </a:r>
                      <a:endParaRPr kumimoji="0" lang="en-US" sz="1800" b="0" i="0" u="none" strike="noStrike" cap="none" normalizeH="0" baseline="0" dirty="0">
                        <a:ln>
                          <a:noFill/>
                        </a:ln>
                        <a:solidFill>
                          <a:schemeClr val="tx1"/>
                        </a:solidFill>
                        <a:effectLst/>
                        <a:latin typeface="Calibri" charset="0"/>
                        <a:ea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Calibri" charset="0"/>
                          <a:ea typeface="Arial" charset="0"/>
                          <a:cs typeface="Arial" charset="0"/>
                        </a:rPr>
                        <a:t>Total number seen </a:t>
                      </a:r>
                      <a:r>
                        <a:rPr kumimoji="0" lang="en-US" sz="1800" b="0" i="0" u="none" strike="noStrike" cap="none" normalizeH="0" baseline="0" dirty="0" smtClean="0">
                          <a:ln>
                            <a:noFill/>
                          </a:ln>
                          <a:solidFill>
                            <a:schemeClr val="tx1"/>
                          </a:solidFill>
                          <a:effectLst/>
                          <a:latin typeface="Calibri" charset="0"/>
                          <a:ea typeface="Arial" charset="0"/>
                          <a:cs typeface="Arial" charset="0"/>
                        </a:rPr>
                        <a:t>in</a:t>
                      </a:r>
                      <a:endParaRPr kumimoji="0" lang="en-US" sz="1800" b="0" i="0" u="none" strike="noStrike" cap="none" normalizeH="0" baseline="0" dirty="0">
                        <a:ln>
                          <a:noFill/>
                        </a:ln>
                        <a:solidFill>
                          <a:schemeClr val="tx1"/>
                        </a:solidFill>
                        <a:effectLst/>
                        <a:latin typeface="Calibri" charset="0"/>
                        <a:ea typeface="Arial"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Calibri" charset="0"/>
                          <a:ea typeface="Arial" charset="0"/>
                          <a:cs typeface="Arial" charset="0"/>
                        </a:rPr>
                        <a:t>                  </a:t>
                      </a:r>
                      <a:r>
                        <a:rPr kumimoji="0" lang="en-US" sz="1800" b="0" i="0" u="none" strike="noStrike" cap="none" normalizeH="0" baseline="0" dirty="0" smtClean="0">
                          <a:ln>
                            <a:noFill/>
                          </a:ln>
                          <a:solidFill>
                            <a:schemeClr val="tx1"/>
                          </a:solidFill>
                          <a:effectLst/>
                          <a:latin typeface="Calibri" charset="0"/>
                          <a:ea typeface="Arial" charset="0"/>
                          <a:cs typeface="Arial" charset="0"/>
                        </a:rPr>
                        <a:t>1978</a:t>
                      </a:r>
                      <a:endParaRPr kumimoji="0" lang="en-US" sz="1800" b="0" i="0" u="none" strike="noStrike" cap="none" normalizeH="0" baseline="0" dirty="0">
                        <a:ln>
                          <a:noFill/>
                        </a:ln>
                        <a:solidFill>
                          <a:schemeClr val="tx1"/>
                        </a:solidFill>
                        <a:effectLst/>
                        <a:latin typeface="Calibri" charset="0"/>
                        <a:ea typeface="Arial"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Calibri" charset="0"/>
                        <a:ea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417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charset="0"/>
                        <a:ea typeface="Arial"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charset="0"/>
                        <a:ea typeface="Arial"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Calibri" charset="0"/>
                          <a:ea typeface="Arial" charset="0"/>
                          <a:cs typeface="Arial" charset="0"/>
                        </a:rPr>
                        <a:t>                              Hawks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Calibri" charset="0"/>
                          <a:ea typeface="Arial" charset="0"/>
                          <a:cs typeface="Arial" charset="0"/>
                        </a:rPr>
                        <a:t>22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Calibri" charset="0"/>
                          <a:ea typeface="Arial" charset="0"/>
                          <a:cs typeface="Arial" charset="0"/>
                        </a:rPr>
                        <a:t>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417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Calibri" charset="0"/>
                        <a:ea typeface="Arial"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Calibri" charset="0"/>
                          <a:ea typeface="Arial" charset="0"/>
                          <a:cs typeface="Arial" charset="0"/>
                        </a:rPr>
                        <a:t>                             </a:t>
                      </a:r>
                      <a:r>
                        <a:rPr kumimoji="0" lang="en-US" sz="1800" b="0" i="0" u="none" strike="noStrike" cap="none" normalizeH="0" baseline="0" dirty="0" smtClean="0">
                          <a:ln>
                            <a:noFill/>
                          </a:ln>
                          <a:solidFill>
                            <a:schemeClr val="tx1"/>
                          </a:solidFill>
                          <a:effectLst/>
                          <a:latin typeface="Calibri" charset="0"/>
                          <a:ea typeface="Arial" charset="0"/>
                          <a:cs typeface="Arial" charset="0"/>
                        </a:rPr>
                        <a:t>Short-</a:t>
                      </a:r>
                      <a:endParaRPr kumimoji="0" lang="en-US" sz="1800" b="0" i="0" u="none" strike="noStrike" cap="none" normalizeH="0" baseline="0" dirty="0">
                        <a:ln>
                          <a:noFill/>
                        </a:ln>
                        <a:solidFill>
                          <a:schemeClr val="tx1"/>
                        </a:solidFill>
                        <a:effectLst/>
                        <a:latin typeface="Calibri" charset="0"/>
                        <a:ea typeface="Arial"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Calibri" charset="0"/>
                          <a:ea typeface="Arial" charset="0"/>
                          <a:cs typeface="Arial" charset="0"/>
                        </a:rPr>
                        <a:t>                             Eared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Calibri" charset="0"/>
                          <a:ea typeface="Arial" charset="0"/>
                          <a:cs typeface="Arial" charset="0"/>
                        </a:rPr>
                        <a:t>                             Owls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Calibri" charset="0"/>
                          <a:ea typeface="Arial" charset="0"/>
                          <a:cs typeface="Arial" charset="0"/>
                        </a:rPr>
                        <a:t>18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Calibri" charset="0"/>
                          <a:ea typeface="Arial" charset="0"/>
                          <a:cs typeface="Arial" charset="0"/>
                        </a:rPr>
                        <a:t>16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5143" name="Picture 6"/>
          <p:cNvPicPr>
            <a:picLocks noChangeAspect="1"/>
          </p:cNvPicPr>
          <p:nvPr/>
        </p:nvPicPr>
        <p:blipFill>
          <a:blip r:embed="rId2"/>
          <a:srcRect/>
          <a:stretch>
            <a:fillRect/>
          </a:stretch>
        </p:blipFill>
        <p:spPr bwMode="auto">
          <a:xfrm>
            <a:off x="935038" y="3373438"/>
            <a:ext cx="1219200" cy="1219200"/>
          </a:xfrm>
          <a:prstGeom prst="rect">
            <a:avLst/>
          </a:prstGeom>
          <a:noFill/>
          <a:ln w="9525">
            <a:noFill/>
            <a:miter lim="800000"/>
            <a:headEnd/>
            <a:tailEnd/>
          </a:ln>
        </p:spPr>
      </p:pic>
      <p:pic>
        <p:nvPicPr>
          <p:cNvPr id="5144" name="Picture 8"/>
          <p:cNvPicPr>
            <a:picLocks noChangeAspect="1"/>
          </p:cNvPicPr>
          <p:nvPr/>
        </p:nvPicPr>
        <p:blipFill>
          <a:blip r:embed="rId3"/>
          <a:srcRect/>
          <a:stretch>
            <a:fillRect/>
          </a:stretch>
        </p:blipFill>
        <p:spPr bwMode="auto">
          <a:xfrm>
            <a:off x="895350" y="4768850"/>
            <a:ext cx="1270000" cy="1270000"/>
          </a:xfrm>
          <a:prstGeom prst="rect">
            <a:avLst/>
          </a:prstGeom>
          <a:noFill/>
          <a:ln w="9525">
            <a:noFill/>
            <a:miter lim="800000"/>
            <a:headEnd/>
            <a:tailEnd/>
          </a:ln>
        </p:spPr>
      </p:pic>
      <p:sp>
        <p:nvSpPr>
          <p:cNvPr id="8" name="TextBox 19">
            <a:hlinkClick r:id="" action="ppaction://hlinkshowjump?jump=firstslide"/>
          </p:cNvPr>
          <p:cNvSpPr txBox="1">
            <a:spLocks noChangeArrowheads="1"/>
          </p:cNvSpPr>
          <p:nvPr/>
        </p:nvSpPr>
        <p:spPr bwMode="auto">
          <a:xfrm>
            <a:off x="487363" y="62547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HOME</a:t>
            </a:r>
            <a:endParaRPr lang="en-US" sz="2000" b="1" dirty="0">
              <a:solidFill>
                <a:schemeClr val="bg1"/>
              </a:solidFill>
              <a:latin typeface="Calibri" pitchFamily="34" charset="0"/>
              <a:ea typeface="+mn-ea"/>
            </a:endParaRPr>
          </a:p>
        </p:txBody>
      </p:sp>
      <p:sp>
        <p:nvSpPr>
          <p:cNvPr id="9" name="TextBox 19">
            <a:hlinkClick r:id="" action="ppaction://hlinkshowjump?jump=nextslide"/>
          </p:cNvPr>
          <p:cNvSpPr txBox="1">
            <a:spLocks noChangeArrowheads="1"/>
          </p:cNvSpPr>
          <p:nvPr/>
        </p:nvSpPr>
        <p:spPr bwMode="auto">
          <a:xfrm>
            <a:off x="7793355" y="626647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NEXT</a:t>
            </a:r>
            <a:endParaRPr lang="en-US" sz="2000" b="1" dirty="0">
              <a:solidFill>
                <a:schemeClr val="bg1"/>
              </a:solidFill>
              <a:latin typeface="Calibri" pitchFamily="34" charset="0"/>
              <a:ea typeface="+mn-ea"/>
            </a:endParaRPr>
          </a:p>
        </p:txBody>
      </p:sp>
    </p:spTree>
    <p:extLst>
      <p:ext uri="{BB962C8B-B14F-4D97-AF65-F5344CB8AC3E}">
        <p14:creationId xmlns:p14="http://schemas.microsoft.com/office/powerpoint/2010/main" val="7384005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457200" y="1600200"/>
            <a:ext cx="8229600" cy="4525963"/>
          </a:xfrm>
        </p:spPr>
        <p:txBody>
          <a:bodyPr/>
          <a:lstStyle/>
          <a:p>
            <a:pPr marL="0" indent="0">
              <a:buNone/>
            </a:pPr>
            <a:r>
              <a:rPr lang="en-US" dirty="0" smtClean="0"/>
              <a:t>What do you conclude from the study in Evidence 3?</a:t>
            </a:r>
          </a:p>
          <a:p>
            <a:pPr marL="0" indent="0">
              <a:buNone/>
            </a:pPr>
            <a:endParaRPr lang="en-US" dirty="0"/>
          </a:p>
          <a:p>
            <a:pPr marL="0" indent="0">
              <a:buNone/>
            </a:pPr>
            <a:r>
              <a:rPr lang="en-US" sz="2000" dirty="0" smtClean="0"/>
              <a:t>(Each of you state your conclusion and why you came to that conclusion before clicking “home”). </a:t>
            </a:r>
            <a:endParaRPr lang="en-US" sz="2000" dirty="0"/>
          </a:p>
        </p:txBody>
      </p:sp>
      <p:sp>
        <p:nvSpPr>
          <p:cNvPr id="6" name="TextBox 19">
            <a:hlinkClick r:id="" action="ppaction://hlinkshowjump?jump=firstslide"/>
          </p:cNvPr>
          <p:cNvSpPr txBox="1">
            <a:spLocks noChangeArrowheads="1"/>
          </p:cNvSpPr>
          <p:nvPr/>
        </p:nvSpPr>
        <p:spPr bwMode="auto">
          <a:xfrm>
            <a:off x="7979716" y="62547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HOME</a:t>
            </a:r>
            <a:endParaRPr lang="en-US" sz="2000" b="1" dirty="0">
              <a:solidFill>
                <a:schemeClr val="bg1"/>
              </a:solidFill>
              <a:latin typeface="Calibri" pitchFamily="34" charset="0"/>
              <a:ea typeface="+mn-ea"/>
            </a:endParaRPr>
          </a:p>
        </p:txBody>
      </p:sp>
      <p:sp>
        <p:nvSpPr>
          <p:cNvPr id="7" name="TextBox 19">
            <a:hlinkClick r:id="" action="ppaction://hlinkshowjump?jump=previousslide"/>
          </p:cNvPr>
          <p:cNvSpPr txBox="1">
            <a:spLocks noChangeArrowheads="1"/>
          </p:cNvSpPr>
          <p:nvPr/>
        </p:nvSpPr>
        <p:spPr bwMode="auto">
          <a:xfrm>
            <a:off x="294640" y="62547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BACK</a:t>
            </a:r>
            <a:endParaRPr lang="en-US" sz="2000" b="1" dirty="0">
              <a:solidFill>
                <a:schemeClr val="bg1"/>
              </a:solidFill>
              <a:latin typeface="Calibri" pitchFamily="34" charset="0"/>
              <a:ea typeface="+mn-ea"/>
            </a:endParaRPr>
          </a:p>
        </p:txBody>
      </p:sp>
      <p:sp>
        <p:nvSpPr>
          <p:cNvPr id="8" name="TextBox 3"/>
          <p:cNvSpPr txBox="1">
            <a:spLocks noChangeArrowheads="1"/>
          </p:cNvSpPr>
          <p:nvPr/>
        </p:nvSpPr>
        <p:spPr bwMode="auto">
          <a:xfrm>
            <a:off x="997497" y="242888"/>
            <a:ext cx="7139845" cy="1200329"/>
          </a:xfrm>
          <a:prstGeom prst="rect">
            <a:avLst/>
          </a:prstGeom>
          <a:noFill/>
          <a:ln w="9525">
            <a:noFill/>
            <a:miter lim="800000"/>
            <a:headEnd/>
            <a:tailEnd/>
          </a:ln>
        </p:spPr>
        <p:txBody>
          <a:bodyPr wrap="none">
            <a:prstTxWarp prst="textNoShape">
              <a:avLst/>
            </a:prstTxWarp>
            <a:spAutoFit/>
          </a:bodyPr>
          <a:lstStyle/>
          <a:p>
            <a:pPr algn="ctr"/>
            <a:r>
              <a:rPr lang="en-US" sz="3600" b="1" dirty="0" smtClean="0">
                <a:solidFill>
                  <a:srgbClr val="FF0000"/>
                </a:solidFill>
                <a:latin typeface="Calibri" charset="0"/>
              </a:rPr>
              <a:t>Evidence 3 – Predators on the island </a:t>
            </a:r>
          </a:p>
          <a:p>
            <a:pPr algn="ctr"/>
            <a:r>
              <a:rPr lang="en-US" sz="3600" b="1" dirty="0" smtClean="0">
                <a:solidFill>
                  <a:srgbClr val="FF0000"/>
                </a:solidFill>
                <a:latin typeface="Calibri" charset="0"/>
              </a:rPr>
              <a:t>before and during the drought</a:t>
            </a:r>
            <a:endParaRPr lang="en-US" sz="3600" b="1" dirty="0">
              <a:solidFill>
                <a:srgbClr val="FF0000"/>
              </a:solidFill>
              <a:latin typeface="Calibri" charset="0"/>
            </a:endParaRPr>
          </a:p>
        </p:txBody>
      </p:sp>
    </p:spTree>
    <p:extLst>
      <p:ext uri="{BB962C8B-B14F-4D97-AF65-F5344CB8AC3E}">
        <p14:creationId xmlns:p14="http://schemas.microsoft.com/office/powerpoint/2010/main" val="9061541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Box 3"/>
          <p:cNvSpPr txBox="1">
            <a:spLocks noChangeArrowheads="1"/>
          </p:cNvSpPr>
          <p:nvPr/>
        </p:nvSpPr>
        <p:spPr bwMode="auto">
          <a:xfrm>
            <a:off x="1661222" y="80228"/>
            <a:ext cx="5744932" cy="830997"/>
          </a:xfrm>
          <a:prstGeom prst="rect">
            <a:avLst/>
          </a:prstGeom>
          <a:noFill/>
          <a:ln w="9525">
            <a:noFill/>
            <a:miter lim="800000"/>
            <a:headEnd/>
            <a:tailEnd/>
          </a:ln>
        </p:spPr>
        <p:txBody>
          <a:bodyPr wrap="none">
            <a:prstTxWarp prst="textNoShape">
              <a:avLst/>
            </a:prstTxWarp>
            <a:spAutoFit/>
          </a:bodyPr>
          <a:lstStyle/>
          <a:p>
            <a:pPr algn="ctr"/>
            <a:r>
              <a:rPr lang="en-US" sz="2400" b="1" dirty="0" smtClean="0">
                <a:solidFill>
                  <a:srgbClr val="FF0000"/>
                </a:solidFill>
                <a:latin typeface="Calibri" charset="0"/>
              </a:rPr>
              <a:t>Evidence 4 </a:t>
            </a:r>
            <a:r>
              <a:rPr lang="en-US" sz="2400" b="1" dirty="0">
                <a:solidFill>
                  <a:srgbClr val="FF0000"/>
                </a:solidFill>
                <a:latin typeface="Calibri" charset="0"/>
              </a:rPr>
              <a:t>–</a:t>
            </a:r>
            <a:r>
              <a:rPr lang="en-US" sz="2400" b="1" dirty="0" smtClean="0">
                <a:solidFill>
                  <a:srgbClr val="FF0000"/>
                </a:solidFill>
                <a:latin typeface="Calibri" charset="0"/>
              </a:rPr>
              <a:t> The seeds on the island before </a:t>
            </a:r>
          </a:p>
          <a:p>
            <a:pPr algn="ctr"/>
            <a:r>
              <a:rPr lang="en-US" sz="2400" b="1" dirty="0">
                <a:solidFill>
                  <a:srgbClr val="FF0000"/>
                </a:solidFill>
                <a:latin typeface="Calibri" charset="0"/>
              </a:rPr>
              <a:t>a</a:t>
            </a:r>
            <a:r>
              <a:rPr lang="en-US" sz="2400" b="1" dirty="0" smtClean="0">
                <a:solidFill>
                  <a:srgbClr val="FF0000"/>
                </a:solidFill>
                <a:latin typeface="Calibri" charset="0"/>
              </a:rPr>
              <a:t>nd during the drought</a:t>
            </a:r>
            <a:endParaRPr lang="en-US" sz="2400" b="1" dirty="0">
              <a:solidFill>
                <a:srgbClr val="FF0000"/>
              </a:solidFill>
              <a:latin typeface="Calibri" charset="0"/>
            </a:endParaRPr>
          </a:p>
        </p:txBody>
      </p:sp>
      <p:sp>
        <p:nvSpPr>
          <p:cNvPr id="4100" name="TextBox 13"/>
          <p:cNvSpPr txBox="1">
            <a:spLocks noChangeArrowheads="1"/>
          </p:cNvSpPr>
          <p:nvPr/>
        </p:nvSpPr>
        <p:spPr bwMode="auto">
          <a:xfrm>
            <a:off x="522288" y="911225"/>
            <a:ext cx="8261350" cy="1477328"/>
          </a:xfrm>
          <a:prstGeom prst="rect">
            <a:avLst/>
          </a:prstGeom>
          <a:noFill/>
          <a:ln w="9525">
            <a:noFill/>
            <a:miter lim="800000"/>
            <a:headEnd/>
            <a:tailEnd/>
          </a:ln>
        </p:spPr>
        <p:txBody>
          <a:bodyPr>
            <a:prstTxWarp prst="textNoShape">
              <a:avLst/>
            </a:prstTxWarp>
            <a:spAutoFit/>
          </a:bodyPr>
          <a:lstStyle/>
          <a:p>
            <a:r>
              <a:rPr lang="en-US" dirty="0">
                <a:latin typeface="Calibri" charset="0"/>
              </a:rPr>
              <a:t>Plant scientists studied seeds on the island </a:t>
            </a:r>
            <a:r>
              <a:rPr lang="en-US" dirty="0" smtClean="0">
                <a:latin typeface="Calibri" charset="0"/>
              </a:rPr>
              <a:t>before the drought (1976)  </a:t>
            </a:r>
            <a:r>
              <a:rPr lang="en-US" dirty="0">
                <a:latin typeface="Calibri" charset="0"/>
              </a:rPr>
              <a:t>and </a:t>
            </a:r>
            <a:r>
              <a:rPr lang="en-US" dirty="0" smtClean="0">
                <a:latin typeface="Calibri" charset="0"/>
              </a:rPr>
              <a:t>during the drought (1977 and 1978). </a:t>
            </a:r>
            <a:r>
              <a:rPr lang="en-US" dirty="0">
                <a:latin typeface="Calibri" charset="0"/>
              </a:rPr>
              <a:t>Before the drought the finches mostly ate small, soft seeds.  </a:t>
            </a:r>
          </a:p>
          <a:p>
            <a:endParaRPr lang="en-US" dirty="0">
              <a:latin typeface="Calibri" charset="0"/>
            </a:endParaRPr>
          </a:p>
          <a:p>
            <a:r>
              <a:rPr lang="en-US" dirty="0">
                <a:latin typeface="Calibri" charset="0"/>
              </a:rPr>
              <a:t>The </a:t>
            </a:r>
            <a:r>
              <a:rPr lang="en-US" b="1" dirty="0">
                <a:latin typeface="Calibri" charset="0"/>
              </a:rPr>
              <a:t>first graph </a:t>
            </a:r>
            <a:r>
              <a:rPr lang="en-US" dirty="0">
                <a:latin typeface="Calibri" charset="0"/>
              </a:rPr>
              <a:t>shows the abundance (amount of seeds available) of small, soft seeds </a:t>
            </a:r>
            <a:r>
              <a:rPr lang="en-US" dirty="0" smtClean="0">
                <a:latin typeface="Calibri" charset="0"/>
              </a:rPr>
              <a:t>before the drought and during the drought.</a:t>
            </a:r>
            <a:endParaRPr lang="en-US" dirty="0">
              <a:latin typeface="Calibri" charset="0"/>
            </a:endParaRPr>
          </a:p>
        </p:txBody>
      </p:sp>
      <p:sp>
        <p:nvSpPr>
          <p:cNvPr id="7" name="TextBox 19">
            <a:hlinkClick r:id="" action="ppaction://hlinkshowjump?jump=firstslide"/>
          </p:cNvPr>
          <p:cNvSpPr txBox="1">
            <a:spLocks noChangeArrowheads="1"/>
          </p:cNvSpPr>
          <p:nvPr/>
        </p:nvSpPr>
        <p:spPr bwMode="auto">
          <a:xfrm>
            <a:off x="487363" y="625475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HOME</a:t>
            </a:r>
            <a:endParaRPr lang="en-US" sz="2000" b="1" dirty="0">
              <a:solidFill>
                <a:schemeClr val="bg1"/>
              </a:solidFill>
              <a:latin typeface="Calibri" pitchFamily="34" charset="0"/>
              <a:ea typeface="+mn-ea"/>
            </a:endParaRPr>
          </a:p>
        </p:txBody>
      </p:sp>
      <p:sp>
        <p:nvSpPr>
          <p:cNvPr id="8" name="TextBox 7"/>
          <p:cNvSpPr txBox="1"/>
          <p:nvPr/>
        </p:nvSpPr>
        <p:spPr>
          <a:xfrm>
            <a:off x="2206855" y="5997119"/>
            <a:ext cx="4932184" cy="769441"/>
          </a:xfrm>
          <a:prstGeom prst="rect">
            <a:avLst/>
          </a:prstGeom>
          <a:noFill/>
        </p:spPr>
        <p:txBody>
          <a:bodyPr wrap="none" rtlCol="0">
            <a:spAutoFit/>
          </a:bodyPr>
          <a:lstStyle/>
          <a:p>
            <a:pPr algn="ctr"/>
            <a:r>
              <a:rPr lang="en-US" sz="2200" dirty="0">
                <a:solidFill>
                  <a:srgbClr val="660066"/>
                </a:solidFill>
              </a:rPr>
              <a:t>What has happened to the abundance of </a:t>
            </a:r>
          </a:p>
          <a:p>
            <a:pPr algn="ctr"/>
            <a:r>
              <a:rPr lang="en-US" sz="2200" dirty="0">
                <a:solidFill>
                  <a:srgbClr val="660066"/>
                </a:solidFill>
              </a:rPr>
              <a:t>soft shell seeds because of the drought?</a:t>
            </a:r>
          </a:p>
        </p:txBody>
      </p:sp>
      <p:sp>
        <p:nvSpPr>
          <p:cNvPr id="10" name="TextBox 19">
            <a:hlinkClick r:id="" action="ppaction://hlinkshowjump?jump=nextslide"/>
          </p:cNvPr>
          <p:cNvSpPr txBox="1">
            <a:spLocks noChangeArrowheads="1"/>
          </p:cNvSpPr>
          <p:nvPr/>
        </p:nvSpPr>
        <p:spPr bwMode="auto">
          <a:xfrm>
            <a:off x="7793355" y="6266470"/>
            <a:ext cx="974725" cy="400050"/>
          </a:xfrm>
          <a:prstGeom prst="rect">
            <a:avLst/>
          </a:prstGeom>
          <a:solidFill>
            <a:schemeClr val="accent5">
              <a:lumMod val="75000"/>
            </a:schemeClr>
          </a:solidFill>
          <a:ln w="9525">
            <a:solidFill>
              <a:schemeClr val="accent5">
                <a:lumMod val="60000"/>
                <a:lumOff val="40000"/>
              </a:schemeClr>
            </a:solidFill>
            <a:miter lim="800000"/>
            <a:headEnd/>
            <a:tailEnd/>
          </a:ln>
        </p:spPr>
        <p:txBody>
          <a:bodyPr>
            <a:spAutoFit/>
          </a:bodyPr>
          <a:lstStyle/>
          <a:p>
            <a:pPr algn="ctr">
              <a:defRPr/>
            </a:pPr>
            <a:r>
              <a:rPr lang="en-US" sz="2000" b="1" dirty="0" smtClean="0">
                <a:solidFill>
                  <a:schemeClr val="bg1"/>
                </a:solidFill>
                <a:latin typeface="Calibri" pitchFamily="34" charset="0"/>
                <a:ea typeface="+mn-ea"/>
              </a:rPr>
              <a:t>NEXT</a:t>
            </a:r>
            <a:endParaRPr lang="en-US" sz="2000" b="1" dirty="0">
              <a:solidFill>
                <a:schemeClr val="bg1"/>
              </a:solidFill>
              <a:latin typeface="Calibri" pitchFamily="34" charset="0"/>
              <a:ea typeface="+mn-ea"/>
            </a:endParaRPr>
          </a:p>
        </p:txBody>
      </p:sp>
      <p:graphicFrame>
        <p:nvGraphicFramePr>
          <p:cNvPr id="9" name="Chart 8"/>
          <p:cNvGraphicFramePr/>
          <p:nvPr>
            <p:extLst>
              <p:ext uri="{D42A27DB-BD31-4B8C-83A1-F6EECF244321}">
                <p14:modId xmlns:p14="http://schemas.microsoft.com/office/powerpoint/2010/main" val="341277919"/>
              </p:ext>
            </p:extLst>
          </p:nvPr>
        </p:nvGraphicFramePr>
        <p:xfrm>
          <a:off x="1837577" y="2480935"/>
          <a:ext cx="5679440" cy="325628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11410232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682</TotalTime>
  <Words>1595</Words>
  <Application>Microsoft Office PowerPoint</Application>
  <PresentationFormat>On-screen Show (4:3)</PresentationFormat>
  <Paragraphs>275</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PowerPoint Presentation</vt:lpstr>
      <vt:lpstr>PowerPoint Presentation</vt:lpstr>
      <vt:lpstr>PowerPoint Presentation</vt:lpstr>
      <vt:lpstr>Evidence 1 – What is their island like? </vt:lpstr>
      <vt:lpstr>PowerPoint Presentation</vt:lpstr>
      <vt:lpstr>Evidence 2 – General information about ground finches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Mike Dianovsky</dc:creator>
  <cp:lastModifiedBy>Praccis</cp:lastModifiedBy>
  <cp:revision>83</cp:revision>
  <dcterms:created xsi:type="dcterms:W3CDTF">2013-05-15T23:09:27Z</dcterms:created>
  <dcterms:modified xsi:type="dcterms:W3CDTF">2014-06-03T22:36:24Z</dcterms:modified>
</cp:coreProperties>
</file>