
<file path=[Content_Types].xml><?xml version="1.0" encoding="utf-8"?>
<Types xmlns="http://schemas.openxmlformats.org/package/2006/content-types">
  <Default Extension="xml" ContentType="application/xml"/>
  <Default Extension="wmv" ContentType="video/unknown"/>
  <Default Extension="wmf" ContentType="image/x-wmf"/>
  <Default Extension="jpeg" ContentType="image/jpeg"/>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64"/>
  </p:notesMasterIdLst>
  <p:handoutMasterIdLst>
    <p:handoutMasterId r:id="rId65"/>
  </p:handoutMasterIdLst>
  <p:sldIdLst>
    <p:sldId id="256" r:id="rId2"/>
    <p:sldId id="276" r:id="rId3"/>
    <p:sldId id="277" r:id="rId4"/>
    <p:sldId id="285" r:id="rId5"/>
    <p:sldId id="278" r:id="rId6"/>
    <p:sldId id="279" r:id="rId7"/>
    <p:sldId id="280" r:id="rId8"/>
    <p:sldId id="281" r:id="rId9"/>
    <p:sldId id="282" r:id="rId10"/>
    <p:sldId id="283" r:id="rId11"/>
    <p:sldId id="284" r:id="rId12"/>
    <p:sldId id="287" r:id="rId13"/>
    <p:sldId id="288" r:id="rId14"/>
    <p:sldId id="289" r:id="rId15"/>
    <p:sldId id="291" r:id="rId16"/>
    <p:sldId id="290" r:id="rId17"/>
    <p:sldId id="292" r:id="rId18"/>
    <p:sldId id="293" r:id="rId19"/>
    <p:sldId id="294" r:id="rId20"/>
    <p:sldId id="295" r:id="rId21"/>
    <p:sldId id="258" r:id="rId22"/>
    <p:sldId id="270" r:id="rId23"/>
    <p:sldId id="286" r:id="rId24"/>
    <p:sldId id="259" r:id="rId25"/>
    <p:sldId id="303" r:id="rId26"/>
    <p:sldId id="271" r:id="rId27"/>
    <p:sldId id="304" r:id="rId28"/>
    <p:sldId id="305" r:id="rId29"/>
    <p:sldId id="306" r:id="rId30"/>
    <p:sldId id="307" r:id="rId31"/>
    <p:sldId id="308" r:id="rId32"/>
    <p:sldId id="309" r:id="rId33"/>
    <p:sldId id="310" r:id="rId34"/>
    <p:sldId id="311" r:id="rId35"/>
    <p:sldId id="312" r:id="rId36"/>
    <p:sldId id="296" r:id="rId37"/>
    <p:sldId id="260" r:id="rId38"/>
    <p:sldId id="273" r:id="rId39"/>
    <p:sldId id="315" r:id="rId40"/>
    <p:sldId id="316" r:id="rId41"/>
    <p:sldId id="317" r:id="rId42"/>
    <p:sldId id="318" r:id="rId43"/>
    <p:sldId id="319" r:id="rId44"/>
    <p:sldId id="320" r:id="rId45"/>
    <p:sldId id="297" r:id="rId46"/>
    <p:sldId id="301" r:id="rId47"/>
    <p:sldId id="302" r:id="rId48"/>
    <p:sldId id="261" r:id="rId49"/>
    <p:sldId id="272" r:id="rId50"/>
    <p:sldId id="313" r:id="rId51"/>
    <p:sldId id="314" r:id="rId52"/>
    <p:sldId id="262" r:id="rId53"/>
    <p:sldId id="274" r:id="rId54"/>
    <p:sldId id="325" r:id="rId55"/>
    <p:sldId id="299" r:id="rId56"/>
    <p:sldId id="263" r:id="rId57"/>
    <p:sldId id="275" r:id="rId58"/>
    <p:sldId id="264" r:id="rId59"/>
    <p:sldId id="322" r:id="rId60"/>
    <p:sldId id="323" r:id="rId61"/>
    <p:sldId id="324" r:id="rId62"/>
    <p:sldId id="300" r:id="rId6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220" autoAdjust="0"/>
  </p:normalViewPr>
  <p:slideViewPr>
    <p:cSldViewPr>
      <p:cViewPr varScale="1">
        <p:scale>
          <a:sx n="78" d="100"/>
          <a:sy n="78" d="100"/>
        </p:scale>
        <p:origin x="-112" y="-2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notesMaster" Target="notesMasters/notesMaster1.xml"/><Relationship Id="rId65" Type="http://schemas.openxmlformats.org/officeDocument/2006/relationships/handoutMaster" Target="handoutMasters/handoutMaster1.xml"/><Relationship Id="rId66" Type="http://schemas.openxmlformats.org/officeDocument/2006/relationships/printerSettings" Target="printerSettings/printerSettings1.bin"/><Relationship Id="rId67" Type="http://schemas.openxmlformats.org/officeDocument/2006/relationships/presProps" Target="presProps.xml"/><Relationship Id="rId68" Type="http://schemas.openxmlformats.org/officeDocument/2006/relationships/viewProps" Target="viewProps.xml"/><Relationship Id="rId69" Type="http://schemas.openxmlformats.org/officeDocument/2006/relationships/theme" Target="theme/theme1.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69DCD01-EFE3-0342-8134-DBE6927B86C7}" type="datetime1">
              <a:rPr lang="en-US" smtClean="0"/>
              <a:pPr/>
              <a:t>4/30/13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EC6AA5D-5875-43A5-916E-47C838914E46}" type="slidenum">
              <a:rPr lang="en-US" smtClean="0"/>
              <a:pPr/>
              <a:t>‹#›</a:t>
            </a:fld>
            <a:endParaRPr lang="en-US"/>
          </a:p>
        </p:txBody>
      </p:sp>
    </p:spTree>
    <p:extLst>
      <p:ext uri="{BB962C8B-B14F-4D97-AF65-F5344CB8AC3E}">
        <p14:creationId xmlns:p14="http://schemas.microsoft.com/office/powerpoint/2010/main" val="265817663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1EA11F-E84A-D04F-BE93-07E3AC2EBCC6}" type="datetime1">
              <a:rPr lang="en-US" smtClean="0"/>
              <a:pPr/>
              <a:t>4/30/13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70D97EE-97E0-4867-BF68-1E47EFF19356}" type="slidenum">
              <a:rPr lang="en-US" smtClean="0"/>
              <a:pPr/>
              <a:t>‹#›</a:t>
            </a:fld>
            <a:endParaRPr lang="en-US"/>
          </a:p>
        </p:txBody>
      </p:sp>
    </p:spTree>
    <p:extLst>
      <p:ext uri="{BB962C8B-B14F-4D97-AF65-F5344CB8AC3E}">
        <p14:creationId xmlns:p14="http://schemas.microsoft.com/office/powerpoint/2010/main" val="315420388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0D97EE-97E0-4867-BF68-1E47EFF19356}" type="slidenum">
              <a:rPr lang="en-US" smtClean="0"/>
              <a:pPr/>
              <a:t>1</a:t>
            </a:fld>
            <a:endParaRPr lang="en-US"/>
          </a:p>
        </p:txBody>
      </p:sp>
    </p:spTree>
    <p:extLst>
      <p:ext uri="{BB962C8B-B14F-4D97-AF65-F5344CB8AC3E}">
        <p14:creationId xmlns:p14="http://schemas.microsoft.com/office/powerpoint/2010/main" val="30030899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70D97EE-97E0-4867-BF68-1E47EFF19356}"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29057" indent="-280406" eaLnBrk="0" hangingPunct="0">
              <a:defRPr>
                <a:solidFill>
                  <a:schemeClr val="tx1"/>
                </a:solidFill>
                <a:latin typeface="Arial" charset="0"/>
                <a:cs typeface="Arial" charset="0"/>
              </a:defRPr>
            </a:lvl2pPr>
            <a:lvl3pPr marL="1121626" indent="-224325" eaLnBrk="0" hangingPunct="0">
              <a:defRPr>
                <a:solidFill>
                  <a:schemeClr val="tx1"/>
                </a:solidFill>
                <a:latin typeface="Arial" charset="0"/>
                <a:cs typeface="Arial" charset="0"/>
              </a:defRPr>
            </a:lvl3pPr>
            <a:lvl4pPr marL="1570276" indent="-224325" eaLnBrk="0" hangingPunct="0">
              <a:defRPr>
                <a:solidFill>
                  <a:schemeClr val="tx1"/>
                </a:solidFill>
                <a:latin typeface="Arial" charset="0"/>
                <a:cs typeface="Arial" charset="0"/>
              </a:defRPr>
            </a:lvl4pPr>
            <a:lvl5pPr marL="2018927" indent="-224325" eaLnBrk="0" hangingPunct="0">
              <a:defRPr>
                <a:solidFill>
                  <a:schemeClr val="tx1"/>
                </a:solidFill>
                <a:latin typeface="Arial" charset="0"/>
                <a:cs typeface="Arial" charset="0"/>
              </a:defRPr>
            </a:lvl5pPr>
            <a:lvl6pPr marL="2467577" indent="-224325" eaLnBrk="0" fontAlgn="base" hangingPunct="0">
              <a:spcBef>
                <a:spcPct val="0"/>
              </a:spcBef>
              <a:spcAft>
                <a:spcPct val="0"/>
              </a:spcAft>
              <a:defRPr>
                <a:solidFill>
                  <a:schemeClr val="tx1"/>
                </a:solidFill>
                <a:latin typeface="Arial" charset="0"/>
                <a:cs typeface="Arial" charset="0"/>
              </a:defRPr>
            </a:lvl6pPr>
            <a:lvl7pPr marL="2916227" indent="-224325" eaLnBrk="0" fontAlgn="base" hangingPunct="0">
              <a:spcBef>
                <a:spcPct val="0"/>
              </a:spcBef>
              <a:spcAft>
                <a:spcPct val="0"/>
              </a:spcAft>
              <a:defRPr>
                <a:solidFill>
                  <a:schemeClr val="tx1"/>
                </a:solidFill>
                <a:latin typeface="Arial" charset="0"/>
                <a:cs typeface="Arial" charset="0"/>
              </a:defRPr>
            </a:lvl7pPr>
            <a:lvl8pPr marL="3364878" indent="-224325" eaLnBrk="0" fontAlgn="base" hangingPunct="0">
              <a:spcBef>
                <a:spcPct val="0"/>
              </a:spcBef>
              <a:spcAft>
                <a:spcPct val="0"/>
              </a:spcAft>
              <a:defRPr>
                <a:solidFill>
                  <a:schemeClr val="tx1"/>
                </a:solidFill>
                <a:latin typeface="Arial" charset="0"/>
                <a:cs typeface="Arial" charset="0"/>
              </a:defRPr>
            </a:lvl8pPr>
            <a:lvl9pPr marL="3813528" indent="-224325" eaLnBrk="0" fontAlgn="base" hangingPunct="0">
              <a:spcBef>
                <a:spcPct val="0"/>
              </a:spcBef>
              <a:spcAft>
                <a:spcPct val="0"/>
              </a:spcAft>
              <a:defRPr>
                <a:solidFill>
                  <a:schemeClr val="tx1"/>
                </a:solidFill>
                <a:latin typeface="Arial" charset="0"/>
                <a:cs typeface="Arial" charset="0"/>
              </a:defRPr>
            </a:lvl9pPr>
          </a:lstStyle>
          <a:p>
            <a:pPr eaLnBrk="1" hangingPunct="1"/>
            <a:fld id="{ED475E58-F0CE-4C1C-B637-CBBB90EF1F38}" type="slidenum">
              <a:rPr lang="en-US" smtClean="0"/>
              <a:pPr eaLnBrk="1" hangingPunct="1"/>
              <a:t>39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71217E6-2744-D24A-82C7-6DB0EDE71891}" type="datetime1">
              <a:rPr lang="en-US" smtClean="0"/>
              <a:pPr/>
              <a:t>4/30/13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2712C8-26FE-4CEC-B7C9-3ABEB00CBB4C}" type="slidenum">
              <a:rPr lang="en-US" smtClean="0"/>
              <a:pPr/>
              <a:t>‹#›</a:t>
            </a:fld>
            <a:endParaRPr lang="en-US"/>
          </a:p>
        </p:txBody>
      </p:sp>
    </p:spTree>
    <p:extLst>
      <p:ext uri="{BB962C8B-B14F-4D97-AF65-F5344CB8AC3E}">
        <p14:creationId xmlns:p14="http://schemas.microsoft.com/office/powerpoint/2010/main" val="7455489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4811C7-16DE-9A42-A5A4-2F8AEE11288D}" type="datetime1">
              <a:rPr lang="en-US" smtClean="0"/>
              <a:pPr/>
              <a:t>4/30/13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2712C8-26FE-4CEC-B7C9-3ABEB00CBB4C}" type="slidenum">
              <a:rPr lang="en-US" smtClean="0"/>
              <a:pPr/>
              <a:t>‹#›</a:t>
            </a:fld>
            <a:endParaRPr lang="en-US"/>
          </a:p>
        </p:txBody>
      </p:sp>
    </p:spTree>
    <p:extLst>
      <p:ext uri="{BB962C8B-B14F-4D97-AF65-F5344CB8AC3E}">
        <p14:creationId xmlns:p14="http://schemas.microsoft.com/office/powerpoint/2010/main" val="27886945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0CE38A5-DCB6-8B4F-B583-D23BE2EFF2BA}" type="datetime1">
              <a:rPr lang="en-US" smtClean="0"/>
              <a:pPr/>
              <a:t>4/30/13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2712C8-26FE-4CEC-B7C9-3ABEB00CBB4C}" type="slidenum">
              <a:rPr lang="en-US" smtClean="0"/>
              <a:pPr/>
              <a:t>‹#›</a:t>
            </a:fld>
            <a:endParaRPr lang="en-US"/>
          </a:p>
        </p:txBody>
      </p:sp>
    </p:spTree>
    <p:extLst>
      <p:ext uri="{BB962C8B-B14F-4D97-AF65-F5344CB8AC3E}">
        <p14:creationId xmlns:p14="http://schemas.microsoft.com/office/powerpoint/2010/main" val="20028040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A67D307-EAE8-CF41-8F85-0C1F622849F1}" type="datetime1">
              <a:rPr lang="en-US" smtClean="0"/>
              <a:pPr/>
              <a:t>4/30/13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2712C8-26FE-4CEC-B7C9-3ABEB00CBB4C}" type="slidenum">
              <a:rPr lang="en-US" smtClean="0"/>
              <a:pPr/>
              <a:t>‹#›</a:t>
            </a:fld>
            <a:endParaRPr lang="en-US"/>
          </a:p>
        </p:txBody>
      </p:sp>
    </p:spTree>
    <p:extLst>
      <p:ext uri="{BB962C8B-B14F-4D97-AF65-F5344CB8AC3E}">
        <p14:creationId xmlns:p14="http://schemas.microsoft.com/office/powerpoint/2010/main" val="24691392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E6F811C-FBE3-DA47-BF1C-8B1DD54908FA}" type="datetime1">
              <a:rPr lang="en-US" smtClean="0"/>
              <a:pPr/>
              <a:t>4/30/13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2712C8-26FE-4CEC-B7C9-3ABEB00CBB4C}" type="slidenum">
              <a:rPr lang="en-US" smtClean="0"/>
              <a:pPr/>
              <a:t>‹#›</a:t>
            </a:fld>
            <a:endParaRPr lang="en-US"/>
          </a:p>
        </p:txBody>
      </p:sp>
    </p:spTree>
    <p:extLst>
      <p:ext uri="{BB962C8B-B14F-4D97-AF65-F5344CB8AC3E}">
        <p14:creationId xmlns:p14="http://schemas.microsoft.com/office/powerpoint/2010/main" val="1103099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A12F63E-FB50-FE4D-A8EA-61C566C33C89}" type="datetime1">
              <a:rPr lang="en-US" smtClean="0"/>
              <a:pPr/>
              <a:t>4/30/13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52712C8-26FE-4CEC-B7C9-3ABEB00CBB4C}" type="slidenum">
              <a:rPr lang="en-US" smtClean="0"/>
              <a:pPr/>
              <a:t>‹#›</a:t>
            </a:fld>
            <a:endParaRPr lang="en-US"/>
          </a:p>
        </p:txBody>
      </p:sp>
    </p:spTree>
    <p:extLst>
      <p:ext uri="{BB962C8B-B14F-4D97-AF65-F5344CB8AC3E}">
        <p14:creationId xmlns:p14="http://schemas.microsoft.com/office/powerpoint/2010/main" val="13287765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778566B-5BB2-9B46-A5E8-A771AA7A15A9}" type="datetime1">
              <a:rPr lang="en-US" smtClean="0"/>
              <a:pPr/>
              <a:t>4/30/13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52712C8-26FE-4CEC-B7C9-3ABEB00CBB4C}" type="slidenum">
              <a:rPr lang="en-US" smtClean="0"/>
              <a:pPr/>
              <a:t>‹#›</a:t>
            </a:fld>
            <a:endParaRPr lang="en-US"/>
          </a:p>
        </p:txBody>
      </p:sp>
    </p:spTree>
    <p:extLst>
      <p:ext uri="{BB962C8B-B14F-4D97-AF65-F5344CB8AC3E}">
        <p14:creationId xmlns:p14="http://schemas.microsoft.com/office/powerpoint/2010/main" val="7449861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FE0463B-ACA4-9E4A-864C-58C6C68B15D0}" type="datetime1">
              <a:rPr lang="en-US" smtClean="0"/>
              <a:pPr/>
              <a:t>4/30/13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52712C8-26FE-4CEC-B7C9-3ABEB00CBB4C}" type="slidenum">
              <a:rPr lang="en-US" smtClean="0"/>
              <a:pPr/>
              <a:t>‹#›</a:t>
            </a:fld>
            <a:endParaRPr lang="en-US"/>
          </a:p>
        </p:txBody>
      </p:sp>
    </p:spTree>
    <p:extLst>
      <p:ext uri="{BB962C8B-B14F-4D97-AF65-F5344CB8AC3E}">
        <p14:creationId xmlns:p14="http://schemas.microsoft.com/office/powerpoint/2010/main" val="1258633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68A4B3-8855-F145-9DFF-FD7F26536EAE}" type="datetime1">
              <a:rPr lang="en-US" smtClean="0"/>
              <a:pPr/>
              <a:t>4/30/13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52712C8-26FE-4CEC-B7C9-3ABEB00CBB4C}" type="slidenum">
              <a:rPr lang="en-US" smtClean="0"/>
              <a:pPr/>
              <a:t>‹#›</a:t>
            </a:fld>
            <a:endParaRPr lang="en-US"/>
          </a:p>
        </p:txBody>
      </p:sp>
    </p:spTree>
    <p:extLst>
      <p:ext uri="{BB962C8B-B14F-4D97-AF65-F5344CB8AC3E}">
        <p14:creationId xmlns:p14="http://schemas.microsoft.com/office/powerpoint/2010/main" val="17045841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3D747E-0876-AD40-AD0E-789B32DB47AB}" type="datetime1">
              <a:rPr lang="en-US" smtClean="0"/>
              <a:pPr/>
              <a:t>4/30/13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52712C8-26FE-4CEC-B7C9-3ABEB00CBB4C}" type="slidenum">
              <a:rPr lang="en-US" smtClean="0"/>
              <a:pPr/>
              <a:t>‹#›</a:t>
            </a:fld>
            <a:endParaRPr lang="en-US"/>
          </a:p>
        </p:txBody>
      </p:sp>
    </p:spTree>
    <p:extLst>
      <p:ext uri="{BB962C8B-B14F-4D97-AF65-F5344CB8AC3E}">
        <p14:creationId xmlns:p14="http://schemas.microsoft.com/office/powerpoint/2010/main" val="25547384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876262-F7B2-6148-9279-BC83763E1429}" type="datetime1">
              <a:rPr lang="en-US" smtClean="0"/>
              <a:pPr/>
              <a:t>4/30/13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52712C8-26FE-4CEC-B7C9-3ABEB00CBB4C}" type="slidenum">
              <a:rPr lang="en-US" smtClean="0"/>
              <a:pPr/>
              <a:t>‹#›</a:t>
            </a:fld>
            <a:endParaRPr lang="en-US"/>
          </a:p>
        </p:txBody>
      </p:sp>
    </p:spTree>
    <p:extLst>
      <p:ext uri="{BB962C8B-B14F-4D97-AF65-F5344CB8AC3E}">
        <p14:creationId xmlns:p14="http://schemas.microsoft.com/office/powerpoint/2010/main" val="32457737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E1BF67-DAE3-384E-8048-E93AB48C5EB7}" type="datetime1">
              <a:rPr lang="en-US" smtClean="0"/>
              <a:pPr/>
              <a:t>4/30/13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2712C8-26FE-4CEC-B7C9-3ABEB00CBB4C}" type="slidenum">
              <a:rPr lang="en-US" smtClean="0"/>
              <a:pPr/>
              <a:t>‹#›</a:t>
            </a:fld>
            <a:endParaRPr lang="en-US"/>
          </a:p>
        </p:txBody>
      </p:sp>
    </p:spTree>
    <p:extLst>
      <p:ext uri="{BB962C8B-B14F-4D97-AF65-F5344CB8AC3E}">
        <p14:creationId xmlns:p14="http://schemas.microsoft.com/office/powerpoint/2010/main" val="16743380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 Id="rId3" Type="http://schemas.openxmlformats.org/officeDocument/2006/relationships/image" Target="../media/image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30.xml"/><Relationship Id="rId4" Type="http://schemas.openxmlformats.org/officeDocument/2006/relationships/slide" Target="slide32.xml"/><Relationship Id="rId5" Type="http://schemas.openxmlformats.org/officeDocument/2006/relationships/slide" Target="slide34.xml"/><Relationship Id="rId6" Type="http://schemas.openxmlformats.org/officeDocument/2006/relationships/slide" Target="slide28.xml"/><Relationship Id="rId7" Type="http://schemas.openxmlformats.org/officeDocument/2006/relationships/slide" Target="slide56.xml"/><Relationship Id="rId8" Type="http://schemas.openxmlformats.org/officeDocument/2006/relationships/slide" Target="slide58.xml"/><Relationship Id="rId9" Type="http://schemas.openxmlformats.org/officeDocument/2006/relationships/slide" Target="slide8.xml"/><Relationship Id="rId10" Type="http://schemas.openxmlformats.org/officeDocument/2006/relationships/slide" Target="slide10.xml"/><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 Id="rId3" Type="http://schemas.openxmlformats.org/officeDocument/2006/relationships/image" Target="../media/image8.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w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wm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image" Target="../media/image17.png"/><Relationship Id="rId1" Type="http://schemas.microsoft.com/office/2007/relationships/media" Target="../media/media1.wmv"/><Relationship Id="rId2" Type="http://schemas.openxmlformats.org/officeDocument/2006/relationships/video" Target="../media/media1.wmv"/></Relationships>
</file>

<file path=ppt/slides/_rels/slide59.xml.rels><?xml version="1.0" encoding="UTF-8" standalone="yes"?>
<Relationships xmlns="http://schemas.openxmlformats.org/package/2006/relationships"><Relationship Id="rId3" Type="http://schemas.openxmlformats.org/officeDocument/2006/relationships/image" Target="../media/image19.jpeg"/><Relationship Id="rId4" Type="http://schemas.openxmlformats.org/officeDocument/2006/relationships/image" Target="../media/image20.jpeg"/><Relationship Id="rId5" Type="http://schemas.openxmlformats.org/officeDocument/2006/relationships/image" Target="../media/image21.png"/><Relationship Id="rId6" Type="http://schemas.openxmlformats.org/officeDocument/2006/relationships/image" Target="../media/image22.jpeg"/><Relationship Id="rId7" Type="http://schemas.openxmlformats.org/officeDocument/2006/relationships/image" Target="../media/image23.png"/><Relationship Id="rId1" Type="http://schemas.openxmlformats.org/officeDocument/2006/relationships/slideLayout" Target="../slideLayouts/slideLayout7.xml"/><Relationship Id="rId2" Type="http://schemas.openxmlformats.org/officeDocument/2006/relationships/image" Target="../media/image18.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9.jpeg"/><Relationship Id="rId4" Type="http://schemas.openxmlformats.org/officeDocument/2006/relationships/image" Target="../media/image20.jpeg"/><Relationship Id="rId5" Type="http://schemas.openxmlformats.org/officeDocument/2006/relationships/image" Target="../media/image21.png"/><Relationship Id="rId6" Type="http://schemas.openxmlformats.org/officeDocument/2006/relationships/image" Target="../media/image22.jpeg"/><Relationship Id="rId1" Type="http://schemas.openxmlformats.org/officeDocument/2006/relationships/slideLayout" Target="../slideLayouts/slideLayout7.xml"/><Relationship Id="rId2" Type="http://schemas.openxmlformats.org/officeDocument/2006/relationships/image" Target="../media/image18.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295400"/>
            <a:ext cx="7772400" cy="1470025"/>
          </a:xfrm>
        </p:spPr>
        <p:txBody>
          <a:bodyPr/>
          <a:lstStyle/>
          <a:p>
            <a:r>
              <a:rPr lang="en-US" b="1" dirty="0" smtClean="0">
                <a:solidFill>
                  <a:srgbClr val="800000"/>
                </a:solidFill>
              </a:rPr>
              <a:t>Lesson 8</a:t>
            </a:r>
            <a:endParaRPr lang="en-US" b="1" dirty="0">
              <a:solidFill>
                <a:srgbClr val="800000"/>
              </a:solidFill>
            </a:endParaRPr>
          </a:p>
        </p:txBody>
      </p:sp>
      <p:sp>
        <p:nvSpPr>
          <p:cNvPr id="3" name="Subtitle 2"/>
          <p:cNvSpPr>
            <a:spLocks noGrp="1"/>
          </p:cNvSpPr>
          <p:nvPr>
            <p:ph type="subTitle" idx="1"/>
          </p:nvPr>
        </p:nvSpPr>
        <p:spPr>
          <a:xfrm>
            <a:off x="1371600" y="3051175"/>
            <a:ext cx="6400800" cy="1752600"/>
          </a:xfrm>
        </p:spPr>
        <p:txBody>
          <a:bodyPr/>
          <a:lstStyle/>
          <a:p>
            <a:r>
              <a:rPr lang="en-US" dirty="0" smtClean="0">
                <a:solidFill>
                  <a:schemeClr val="tx1"/>
                </a:solidFill>
              </a:rPr>
              <a:t>Applying the General</a:t>
            </a:r>
          </a:p>
          <a:p>
            <a:r>
              <a:rPr lang="en-US" dirty="0" smtClean="0">
                <a:solidFill>
                  <a:schemeClr val="tx1"/>
                </a:solidFill>
              </a:rPr>
              <a:t>Natural Selection Model</a:t>
            </a:r>
            <a:endParaRPr lang="en-US" dirty="0">
              <a:solidFill>
                <a:schemeClr val="tx1"/>
              </a:solidFill>
            </a:endParaRPr>
          </a:p>
        </p:txBody>
      </p:sp>
    </p:spTree>
    <p:extLst>
      <p:ext uri="{BB962C8B-B14F-4D97-AF65-F5344CB8AC3E}">
        <p14:creationId xmlns:p14="http://schemas.microsoft.com/office/powerpoint/2010/main" val="3650187995"/>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03"/>
            <a:ext cx="8229600" cy="1143000"/>
          </a:xfrm>
        </p:spPr>
        <p:txBody>
          <a:bodyPr>
            <a:normAutofit/>
          </a:bodyPr>
          <a:lstStyle/>
          <a:p>
            <a:r>
              <a:rPr lang="en-US" sz="2800" dirty="0" smtClean="0"/>
              <a:t>Step 2</a:t>
            </a:r>
            <a:endParaRPr lang="en-US" sz="2800" dirty="0"/>
          </a:p>
        </p:txBody>
      </p:sp>
      <p:sp>
        <p:nvSpPr>
          <p:cNvPr id="4" name="Slide Number Placeholder 3"/>
          <p:cNvSpPr>
            <a:spLocks noGrp="1"/>
          </p:cNvSpPr>
          <p:nvPr>
            <p:ph type="sldNum" sz="quarter" idx="12"/>
          </p:nvPr>
        </p:nvSpPr>
        <p:spPr/>
        <p:txBody>
          <a:bodyPr/>
          <a:lstStyle/>
          <a:p>
            <a:fld id="{252712C8-26FE-4CEC-B7C9-3ABEB00CBB4C}" type="slidenum">
              <a:rPr lang="en-US" smtClean="0"/>
              <a:pPr/>
              <a:t>10</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707531040"/>
              </p:ext>
            </p:extLst>
          </p:nvPr>
        </p:nvGraphicFramePr>
        <p:xfrm>
          <a:off x="457200" y="1676400"/>
          <a:ext cx="8153400" cy="914399"/>
        </p:xfrm>
        <a:graphic>
          <a:graphicData uri="http://schemas.openxmlformats.org/drawingml/2006/table">
            <a:tbl>
              <a:tblPr firstRow="1" bandRow="1">
                <a:tableStyleId>{5C22544A-7EE6-4342-B048-85BDC9FD1C3A}</a:tableStyleId>
              </a:tblPr>
              <a:tblGrid>
                <a:gridCol w="2955608"/>
                <a:gridCol w="5197792"/>
              </a:tblGrid>
              <a:tr h="457200">
                <a:tc>
                  <a:txBody>
                    <a:bodyPr/>
                    <a:lstStyle/>
                    <a:p>
                      <a:r>
                        <a:rPr lang="en-US" b="1" dirty="0" smtClean="0">
                          <a:solidFill>
                            <a:schemeClr val="tx1"/>
                          </a:solidFill>
                        </a:rPr>
                        <a:t>Environmental</a:t>
                      </a:r>
                      <a:r>
                        <a:rPr lang="en-US" b="1" baseline="0" dirty="0" smtClean="0">
                          <a:solidFill>
                            <a:schemeClr val="tx1"/>
                          </a:solidFill>
                        </a:rPr>
                        <a:t> change</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chemeClr val="tx1"/>
                          </a:solidFill>
                        </a:rPr>
                        <a:t>2. An</a:t>
                      </a:r>
                      <a:r>
                        <a:rPr lang="en-US" b="1" baseline="0" dirty="0" smtClean="0">
                          <a:solidFill>
                            <a:schemeClr val="tx1"/>
                          </a:solidFill>
                        </a:rPr>
                        <a:t> environmental change occurs:  </a:t>
                      </a:r>
                      <a:r>
                        <a:rPr lang="en-US" b="1" u="sng" dirty="0" smtClean="0">
                          <a:solidFill>
                            <a:srgbClr val="FF0000"/>
                          </a:solidFill>
                        </a:rPr>
                        <a:t>Hunters start hunting sheep for trophies.</a:t>
                      </a:r>
                    </a:p>
                    <a:p>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32" name="TextBox 31"/>
          <p:cNvSpPr txBox="1"/>
          <p:nvPr/>
        </p:nvSpPr>
        <p:spPr>
          <a:xfrm>
            <a:off x="6400800" y="589001"/>
            <a:ext cx="1981200" cy="923330"/>
          </a:xfrm>
          <a:prstGeom prst="rect">
            <a:avLst/>
          </a:prstGeom>
          <a:noFill/>
        </p:spPr>
        <p:txBody>
          <a:bodyPr wrap="square" rtlCol="0">
            <a:spAutoFit/>
          </a:bodyPr>
          <a:lstStyle/>
          <a:p>
            <a:r>
              <a:rPr lang="en-US" b="1" dirty="0" smtClean="0">
                <a:solidFill>
                  <a:srgbClr val="FF0000"/>
                </a:solidFill>
              </a:rPr>
              <a:t>Hunters start hunting sheep for trophies.</a:t>
            </a:r>
            <a:endParaRPr lang="en-US" b="1" dirty="0">
              <a:solidFill>
                <a:srgbClr val="FF0000"/>
              </a:solidFill>
            </a:endParaRPr>
          </a:p>
        </p:txBody>
      </p:sp>
    </p:spTree>
    <p:extLst>
      <p:ext uri="{BB962C8B-B14F-4D97-AF65-F5344CB8AC3E}">
        <p14:creationId xmlns:p14="http://schemas.microsoft.com/office/powerpoint/2010/main" val="61789230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03"/>
            <a:ext cx="8229600" cy="1143000"/>
          </a:xfrm>
        </p:spPr>
        <p:txBody>
          <a:bodyPr>
            <a:normAutofit/>
          </a:bodyPr>
          <a:lstStyle/>
          <a:p>
            <a:r>
              <a:rPr lang="en-US" sz="2800" dirty="0" smtClean="0"/>
              <a:t>Step 2</a:t>
            </a:r>
            <a:endParaRPr lang="en-US" sz="2800" dirty="0"/>
          </a:p>
        </p:txBody>
      </p:sp>
      <p:sp>
        <p:nvSpPr>
          <p:cNvPr id="4" name="Slide Number Placeholder 3"/>
          <p:cNvSpPr>
            <a:spLocks noGrp="1"/>
          </p:cNvSpPr>
          <p:nvPr>
            <p:ph type="sldNum" sz="quarter" idx="12"/>
          </p:nvPr>
        </p:nvSpPr>
        <p:spPr/>
        <p:txBody>
          <a:bodyPr/>
          <a:lstStyle/>
          <a:p>
            <a:fld id="{252712C8-26FE-4CEC-B7C9-3ABEB00CBB4C}" type="slidenum">
              <a:rPr lang="en-US" smtClean="0"/>
              <a:pPr/>
              <a:t>11</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873096720"/>
              </p:ext>
            </p:extLst>
          </p:nvPr>
        </p:nvGraphicFramePr>
        <p:xfrm>
          <a:off x="457200" y="1676400"/>
          <a:ext cx="8153400" cy="914399"/>
        </p:xfrm>
        <a:graphic>
          <a:graphicData uri="http://schemas.openxmlformats.org/drawingml/2006/table">
            <a:tbl>
              <a:tblPr firstRow="1" bandRow="1">
                <a:tableStyleId>{5C22544A-7EE6-4342-B048-85BDC9FD1C3A}</a:tableStyleId>
              </a:tblPr>
              <a:tblGrid>
                <a:gridCol w="2955608"/>
                <a:gridCol w="5197792"/>
              </a:tblGrid>
              <a:tr h="457200">
                <a:tc>
                  <a:txBody>
                    <a:bodyPr/>
                    <a:lstStyle/>
                    <a:p>
                      <a:r>
                        <a:rPr lang="en-US" b="1" dirty="0" smtClean="0">
                          <a:solidFill>
                            <a:schemeClr val="tx1"/>
                          </a:solidFill>
                        </a:rPr>
                        <a:t>Environmental</a:t>
                      </a:r>
                      <a:r>
                        <a:rPr lang="en-US" b="1" baseline="0" dirty="0" smtClean="0">
                          <a:solidFill>
                            <a:schemeClr val="tx1"/>
                          </a:solidFill>
                        </a:rPr>
                        <a:t> change</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chemeClr val="tx1"/>
                          </a:solidFill>
                        </a:rPr>
                        <a:t>2. An</a:t>
                      </a:r>
                      <a:r>
                        <a:rPr lang="en-US" b="1" baseline="0" dirty="0" smtClean="0">
                          <a:solidFill>
                            <a:schemeClr val="tx1"/>
                          </a:solidFill>
                        </a:rPr>
                        <a:t> environmental change occurs:  </a:t>
                      </a:r>
                      <a:r>
                        <a:rPr lang="en-US" b="1" u="sng" dirty="0" smtClean="0">
                          <a:solidFill>
                            <a:srgbClr val="FF0000"/>
                          </a:solidFill>
                        </a:rPr>
                        <a:t>_______________________________________.</a:t>
                      </a:r>
                    </a:p>
                    <a:p>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374047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03"/>
            <a:ext cx="8229600" cy="1143000"/>
          </a:xfrm>
        </p:spPr>
        <p:txBody>
          <a:bodyPr>
            <a:normAutofit/>
          </a:bodyPr>
          <a:lstStyle/>
          <a:p>
            <a:r>
              <a:rPr lang="en-US" sz="2800" dirty="0" smtClean="0"/>
              <a:t>Step 3</a:t>
            </a:r>
            <a:endParaRPr lang="en-US" sz="2800" dirty="0"/>
          </a:p>
        </p:txBody>
      </p:sp>
      <p:sp>
        <p:nvSpPr>
          <p:cNvPr id="4" name="Slide Number Placeholder 3"/>
          <p:cNvSpPr>
            <a:spLocks noGrp="1"/>
          </p:cNvSpPr>
          <p:nvPr>
            <p:ph type="sldNum" sz="quarter" idx="12"/>
          </p:nvPr>
        </p:nvSpPr>
        <p:spPr/>
        <p:txBody>
          <a:bodyPr/>
          <a:lstStyle/>
          <a:p>
            <a:fld id="{252712C8-26FE-4CEC-B7C9-3ABEB00CBB4C}" type="slidenum">
              <a:rPr lang="en-US" smtClean="0"/>
              <a:pPr/>
              <a:t>12</a:t>
            </a:fld>
            <a:endParaRPr lang="en-US"/>
          </a:p>
        </p:txBody>
      </p:sp>
      <p:graphicFrame>
        <p:nvGraphicFramePr>
          <p:cNvPr id="6" name="Table 5"/>
          <p:cNvGraphicFramePr>
            <a:graphicFrameLocks noGrp="1"/>
          </p:cNvGraphicFramePr>
          <p:nvPr>
            <p:extLst>
              <p:ext uri="{D42A27DB-BD31-4B8C-83A1-F6EECF244321}">
                <p14:modId xmlns:p14="http://schemas.microsoft.com/office/powerpoint/2010/main" val="3627931948"/>
              </p:ext>
            </p:extLst>
          </p:nvPr>
        </p:nvGraphicFramePr>
        <p:xfrm>
          <a:off x="533400" y="1965961"/>
          <a:ext cx="8153400" cy="1463039"/>
        </p:xfrm>
        <a:graphic>
          <a:graphicData uri="http://schemas.openxmlformats.org/drawingml/2006/table">
            <a:tbl>
              <a:tblPr firstRow="1" bandRow="1">
                <a:tableStyleId>{5C22544A-7EE6-4342-B048-85BDC9FD1C3A}</a:tableStyleId>
              </a:tblPr>
              <a:tblGrid>
                <a:gridCol w="2955608"/>
                <a:gridCol w="5197792"/>
              </a:tblGrid>
              <a:tr h="423011">
                <a:tc>
                  <a:txBody>
                    <a:bodyPr/>
                    <a:lstStyle/>
                    <a:p>
                      <a:r>
                        <a:rPr lang="en-US" b="1" dirty="0" smtClean="0">
                          <a:solidFill>
                            <a:schemeClr val="tx1"/>
                          </a:solidFill>
                        </a:rPr>
                        <a:t>Some</a:t>
                      </a:r>
                      <a:r>
                        <a:rPr lang="en-US" b="1" baseline="0" dirty="0" smtClean="0">
                          <a:solidFill>
                            <a:schemeClr val="tx1"/>
                          </a:solidFill>
                        </a:rPr>
                        <a:t> traits help individuals survive</a:t>
                      </a:r>
                    </a:p>
                    <a:p>
                      <a:endParaRPr lang="en-US" b="1" baseline="0" dirty="0" smtClean="0">
                        <a:solidFill>
                          <a:schemeClr val="tx1"/>
                        </a:solidFill>
                      </a:endParaRPr>
                    </a:p>
                    <a:p>
                      <a:endParaRPr lang="en-US" b="1" baseline="0" dirty="0" smtClean="0">
                        <a:solidFill>
                          <a:schemeClr val="tx1"/>
                        </a:solidFill>
                      </a:endParaRPr>
                    </a:p>
                    <a:p>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b="1" dirty="0" smtClean="0">
                          <a:solidFill>
                            <a:schemeClr val="tx1"/>
                          </a:solidFill>
                        </a:rPr>
                        <a:t>3.</a:t>
                      </a:r>
                      <a:r>
                        <a:rPr lang="en-US" b="1" baseline="0" dirty="0" smtClean="0">
                          <a:solidFill>
                            <a:schemeClr val="tx1"/>
                          </a:solidFill>
                        </a:rPr>
                        <a:t> </a:t>
                      </a:r>
                      <a:r>
                        <a:rPr lang="en-US" b="1" dirty="0" smtClean="0">
                          <a:solidFill>
                            <a:schemeClr val="tx1"/>
                          </a:solidFill>
                        </a:rPr>
                        <a:t>Individuals</a:t>
                      </a:r>
                      <a:r>
                        <a:rPr lang="en-US" b="1" baseline="0" dirty="0" smtClean="0">
                          <a:solidFill>
                            <a:schemeClr val="tx1"/>
                          </a:solidFill>
                        </a:rPr>
                        <a:t> with one version of a trait are more likely to survive after the environmental change.  This version of the trait is advantageous in the new environment.</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Isosceles Triangle 6"/>
          <p:cNvSpPr/>
          <p:nvPr/>
        </p:nvSpPr>
        <p:spPr>
          <a:xfrm>
            <a:off x="1095962" y="2731706"/>
            <a:ext cx="381000" cy="4572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sosceles Triangle 7"/>
          <p:cNvSpPr/>
          <p:nvPr/>
        </p:nvSpPr>
        <p:spPr>
          <a:xfrm>
            <a:off x="1629362" y="2834182"/>
            <a:ext cx="295603" cy="354724"/>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ross 8"/>
          <p:cNvSpPr/>
          <p:nvPr/>
        </p:nvSpPr>
        <p:spPr>
          <a:xfrm rot="2531682">
            <a:off x="1033672" y="2723375"/>
            <a:ext cx="573088" cy="576263"/>
          </a:xfrm>
          <a:prstGeom prst="plus">
            <a:avLst>
              <a:gd name="adj" fmla="val 4889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10" name="Cross 9"/>
          <p:cNvSpPr/>
          <p:nvPr/>
        </p:nvSpPr>
        <p:spPr>
          <a:xfrm rot="2531682">
            <a:off x="1490619" y="2811143"/>
            <a:ext cx="573088" cy="576263"/>
          </a:xfrm>
          <a:prstGeom prst="plus">
            <a:avLst>
              <a:gd name="adj" fmla="val 4889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11" name="Isosceles Triangle 10"/>
          <p:cNvSpPr/>
          <p:nvPr/>
        </p:nvSpPr>
        <p:spPr>
          <a:xfrm>
            <a:off x="2769475" y="2983332"/>
            <a:ext cx="168172" cy="231884"/>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p:cNvSpPr/>
          <p:nvPr/>
        </p:nvSpPr>
        <p:spPr>
          <a:xfrm>
            <a:off x="2093368" y="2655010"/>
            <a:ext cx="484021" cy="610592"/>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p:nvPr/>
        </p:nvCxnSpPr>
        <p:spPr>
          <a:xfrm flipV="1">
            <a:off x="7010400" y="1600200"/>
            <a:ext cx="457200" cy="476093"/>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7086600" y="1219200"/>
            <a:ext cx="1250124" cy="369332"/>
          </a:xfrm>
          <a:prstGeom prst="rect">
            <a:avLst/>
          </a:prstGeom>
          <a:noFill/>
        </p:spPr>
        <p:txBody>
          <a:bodyPr wrap="none" rtlCol="0">
            <a:spAutoFit/>
          </a:bodyPr>
          <a:lstStyle/>
          <a:p>
            <a:r>
              <a:rPr lang="en-US" dirty="0" smtClean="0">
                <a:solidFill>
                  <a:srgbClr val="FF0000"/>
                </a:solidFill>
              </a:rPr>
              <a:t>What trait?</a:t>
            </a:r>
            <a:endParaRPr lang="en-US" dirty="0">
              <a:solidFill>
                <a:srgbClr val="FF0000"/>
              </a:solidFill>
            </a:endParaRPr>
          </a:p>
        </p:txBody>
      </p:sp>
      <p:cxnSp>
        <p:nvCxnSpPr>
          <p:cNvPr id="15" name="Straight Arrow Connector 14"/>
          <p:cNvCxnSpPr/>
          <p:nvPr/>
        </p:nvCxnSpPr>
        <p:spPr>
          <a:xfrm rot="16200000" flipH="1">
            <a:off x="5076747" y="3171747"/>
            <a:ext cx="1276506" cy="609600"/>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4953000" y="4191000"/>
            <a:ext cx="3024536" cy="646331"/>
          </a:xfrm>
          <a:prstGeom prst="rect">
            <a:avLst/>
          </a:prstGeom>
          <a:noFill/>
        </p:spPr>
        <p:txBody>
          <a:bodyPr wrap="none" rtlCol="0">
            <a:spAutoFit/>
          </a:bodyPr>
          <a:lstStyle/>
          <a:p>
            <a:r>
              <a:rPr lang="en-US" dirty="0" smtClean="0">
                <a:solidFill>
                  <a:srgbClr val="FF0000"/>
                </a:solidFill>
              </a:rPr>
              <a:t>What trait helps the individual</a:t>
            </a:r>
          </a:p>
          <a:p>
            <a:r>
              <a:rPr lang="en-US" dirty="0" smtClean="0">
                <a:solidFill>
                  <a:srgbClr val="FF0000"/>
                </a:solidFill>
              </a:rPr>
              <a:t>in the new environment?</a:t>
            </a:r>
            <a:endParaRPr lang="en-US" dirty="0">
              <a:solidFill>
                <a:srgbClr val="FF0000"/>
              </a:solidFill>
            </a:endParaRPr>
          </a:p>
        </p:txBody>
      </p:sp>
    </p:spTree>
    <p:extLst>
      <p:ext uri="{BB962C8B-B14F-4D97-AF65-F5344CB8AC3E}">
        <p14:creationId xmlns:p14="http://schemas.microsoft.com/office/powerpoint/2010/main" val="2374047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03"/>
            <a:ext cx="8229600" cy="1143000"/>
          </a:xfrm>
        </p:spPr>
        <p:txBody>
          <a:bodyPr>
            <a:normAutofit/>
          </a:bodyPr>
          <a:lstStyle/>
          <a:p>
            <a:r>
              <a:rPr lang="en-US" sz="2800" dirty="0" smtClean="0"/>
              <a:t>Step 3</a:t>
            </a:r>
            <a:endParaRPr lang="en-US" sz="2800" dirty="0"/>
          </a:p>
        </p:txBody>
      </p:sp>
      <p:sp>
        <p:nvSpPr>
          <p:cNvPr id="4" name="Slide Number Placeholder 3"/>
          <p:cNvSpPr>
            <a:spLocks noGrp="1"/>
          </p:cNvSpPr>
          <p:nvPr>
            <p:ph type="sldNum" sz="quarter" idx="12"/>
          </p:nvPr>
        </p:nvSpPr>
        <p:spPr/>
        <p:txBody>
          <a:bodyPr/>
          <a:lstStyle/>
          <a:p>
            <a:fld id="{252712C8-26FE-4CEC-B7C9-3ABEB00CBB4C}" type="slidenum">
              <a:rPr lang="en-US" smtClean="0"/>
              <a:pPr/>
              <a:t>13</a:t>
            </a:fld>
            <a:endParaRPr lang="en-US"/>
          </a:p>
        </p:txBody>
      </p:sp>
      <p:graphicFrame>
        <p:nvGraphicFramePr>
          <p:cNvPr id="6" name="Table 5"/>
          <p:cNvGraphicFramePr>
            <a:graphicFrameLocks noGrp="1"/>
          </p:cNvGraphicFramePr>
          <p:nvPr>
            <p:extLst>
              <p:ext uri="{D42A27DB-BD31-4B8C-83A1-F6EECF244321}">
                <p14:modId xmlns:p14="http://schemas.microsoft.com/office/powerpoint/2010/main" val="3050458932"/>
              </p:ext>
            </p:extLst>
          </p:nvPr>
        </p:nvGraphicFramePr>
        <p:xfrm>
          <a:off x="533400" y="1661161"/>
          <a:ext cx="8153400" cy="1463039"/>
        </p:xfrm>
        <a:graphic>
          <a:graphicData uri="http://schemas.openxmlformats.org/drawingml/2006/table">
            <a:tbl>
              <a:tblPr firstRow="1" bandRow="1">
                <a:tableStyleId>{5C22544A-7EE6-4342-B048-85BDC9FD1C3A}</a:tableStyleId>
              </a:tblPr>
              <a:tblGrid>
                <a:gridCol w="2955608"/>
                <a:gridCol w="5197792"/>
              </a:tblGrid>
              <a:tr h="423011">
                <a:tc>
                  <a:txBody>
                    <a:bodyPr/>
                    <a:lstStyle/>
                    <a:p>
                      <a:r>
                        <a:rPr lang="en-US" b="1" dirty="0" smtClean="0">
                          <a:solidFill>
                            <a:schemeClr val="tx1"/>
                          </a:solidFill>
                        </a:rPr>
                        <a:t>Some</a:t>
                      </a:r>
                      <a:r>
                        <a:rPr lang="en-US" b="1" baseline="0" dirty="0" smtClean="0">
                          <a:solidFill>
                            <a:schemeClr val="tx1"/>
                          </a:solidFill>
                        </a:rPr>
                        <a:t> traits help individuals survive.</a:t>
                      </a:r>
                    </a:p>
                    <a:p>
                      <a:endParaRPr lang="en-US" b="1" baseline="0" dirty="0" smtClean="0">
                        <a:solidFill>
                          <a:schemeClr val="tx1"/>
                        </a:solidFill>
                      </a:endParaRPr>
                    </a:p>
                    <a:p>
                      <a:endParaRPr lang="en-US" b="1" baseline="0" dirty="0" smtClean="0">
                        <a:solidFill>
                          <a:schemeClr val="tx1"/>
                        </a:solidFill>
                      </a:endParaRPr>
                    </a:p>
                    <a:p>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b="1" dirty="0" smtClean="0">
                          <a:solidFill>
                            <a:schemeClr val="tx1"/>
                          </a:solidFill>
                        </a:rPr>
                        <a:t>3.</a:t>
                      </a:r>
                      <a:r>
                        <a:rPr lang="en-US" b="1" baseline="0" dirty="0" smtClean="0">
                          <a:solidFill>
                            <a:schemeClr val="tx1"/>
                          </a:solidFill>
                        </a:rPr>
                        <a:t> </a:t>
                      </a:r>
                      <a:r>
                        <a:rPr lang="en-US" b="1" dirty="0" smtClean="0">
                          <a:solidFill>
                            <a:schemeClr val="tx1"/>
                          </a:solidFill>
                        </a:rPr>
                        <a:t>Individuals</a:t>
                      </a:r>
                      <a:r>
                        <a:rPr lang="en-US" b="1" baseline="0" dirty="0" smtClean="0">
                          <a:solidFill>
                            <a:schemeClr val="tx1"/>
                          </a:solidFill>
                        </a:rPr>
                        <a:t> with one version of a trait </a:t>
                      </a:r>
                      <a:r>
                        <a:rPr lang="en-US" b="1" u="sng" baseline="0" dirty="0" smtClean="0">
                          <a:solidFill>
                            <a:srgbClr val="FF0000"/>
                          </a:solidFill>
                        </a:rPr>
                        <a:t>small horns </a:t>
                      </a:r>
                      <a:r>
                        <a:rPr lang="en-US" b="1" baseline="0" dirty="0" smtClean="0">
                          <a:solidFill>
                            <a:schemeClr val="tx1"/>
                          </a:solidFill>
                        </a:rPr>
                        <a:t>are more likely to survive after the environmental change.  This version of the  trait is advantageous because </a:t>
                      </a:r>
                      <a:r>
                        <a:rPr lang="en-US" b="1" u="sng" baseline="0" dirty="0" smtClean="0">
                          <a:solidFill>
                            <a:srgbClr val="FF0000"/>
                          </a:solidFill>
                        </a:rPr>
                        <a:t>hunters kill sheep with big horns for trophies</a:t>
                      </a:r>
                      <a:r>
                        <a:rPr lang="en-US" b="1" baseline="0" dirty="0" smtClean="0">
                          <a:solidFill>
                            <a:srgbClr val="FF0000"/>
                          </a:solidFill>
                        </a:rPr>
                        <a:t>.</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Isosceles Triangle 6"/>
          <p:cNvSpPr/>
          <p:nvPr/>
        </p:nvSpPr>
        <p:spPr>
          <a:xfrm>
            <a:off x="1095962" y="2426906"/>
            <a:ext cx="381000" cy="4572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sosceles Triangle 7"/>
          <p:cNvSpPr/>
          <p:nvPr/>
        </p:nvSpPr>
        <p:spPr>
          <a:xfrm>
            <a:off x="1629362" y="2529382"/>
            <a:ext cx="295603" cy="354724"/>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ross 8"/>
          <p:cNvSpPr/>
          <p:nvPr/>
        </p:nvSpPr>
        <p:spPr>
          <a:xfrm rot="2531682">
            <a:off x="1033672" y="2418575"/>
            <a:ext cx="573088" cy="576263"/>
          </a:xfrm>
          <a:prstGeom prst="plus">
            <a:avLst>
              <a:gd name="adj" fmla="val 4889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10" name="Cross 9"/>
          <p:cNvSpPr/>
          <p:nvPr/>
        </p:nvSpPr>
        <p:spPr>
          <a:xfrm rot="2531682">
            <a:off x="1490619" y="2506343"/>
            <a:ext cx="573088" cy="576263"/>
          </a:xfrm>
          <a:prstGeom prst="plus">
            <a:avLst>
              <a:gd name="adj" fmla="val 4889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11" name="Isosceles Triangle 10"/>
          <p:cNvSpPr/>
          <p:nvPr/>
        </p:nvSpPr>
        <p:spPr>
          <a:xfrm>
            <a:off x="2769475" y="2678532"/>
            <a:ext cx="168172" cy="231884"/>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p:cNvSpPr/>
          <p:nvPr/>
        </p:nvSpPr>
        <p:spPr>
          <a:xfrm>
            <a:off x="2093368" y="2350210"/>
            <a:ext cx="484021" cy="610592"/>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p:nvPr/>
        </p:nvCxnSpPr>
        <p:spPr>
          <a:xfrm flipV="1">
            <a:off x="7543800" y="1276507"/>
            <a:ext cx="457200" cy="476093"/>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7620000" y="895507"/>
            <a:ext cx="1250124" cy="369332"/>
          </a:xfrm>
          <a:prstGeom prst="rect">
            <a:avLst/>
          </a:prstGeom>
          <a:noFill/>
        </p:spPr>
        <p:txBody>
          <a:bodyPr wrap="none" rtlCol="0">
            <a:spAutoFit/>
          </a:bodyPr>
          <a:lstStyle/>
          <a:p>
            <a:r>
              <a:rPr lang="en-US" dirty="0" smtClean="0">
                <a:solidFill>
                  <a:srgbClr val="FF0000"/>
                </a:solidFill>
              </a:rPr>
              <a:t>What trait?</a:t>
            </a:r>
            <a:endParaRPr lang="en-US" dirty="0">
              <a:solidFill>
                <a:srgbClr val="FF0000"/>
              </a:solidFill>
            </a:endParaRPr>
          </a:p>
        </p:txBody>
      </p:sp>
      <p:cxnSp>
        <p:nvCxnSpPr>
          <p:cNvPr id="15" name="Straight Arrow Connector 14"/>
          <p:cNvCxnSpPr/>
          <p:nvPr/>
        </p:nvCxnSpPr>
        <p:spPr>
          <a:xfrm rot="16200000" flipH="1">
            <a:off x="5076747" y="3171747"/>
            <a:ext cx="1276506" cy="609600"/>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953000" y="4191000"/>
            <a:ext cx="3024536" cy="646331"/>
          </a:xfrm>
          <a:prstGeom prst="rect">
            <a:avLst/>
          </a:prstGeom>
          <a:noFill/>
        </p:spPr>
        <p:txBody>
          <a:bodyPr wrap="none" rtlCol="0">
            <a:spAutoFit/>
          </a:bodyPr>
          <a:lstStyle/>
          <a:p>
            <a:r>
              <a:rPr lang="en-US" dirty="0" smtClean="0">
                <a:solidFill>
                  <a:srgbClr val="FF0000"/>
                </a:solidFill>
              </a:rPr>
              <a:t>What trait helps the individual</a:t>
            </a:r>
          </a:p>
          <a:p>
            <a:r>
              <a:rPr lang="en-US" dirty="0" smtClean="0">
                <a:solidFill>
                  <a:srgbClr val="FF0000"/>
                </a:solidFill>
              </a:rPr>
              <a:t>in the new environment?</a:t>
            </a:r>
            <a:endParaRPr lang="en-US" dirty="0">
              <a:solidFill>
                <a:srgbClr val="FF0000"/>
              </a:solidFill>
            </a:endParaRPr>
          </a:p>
        </p:txBody>
      </p:sp>
    </p:spTree>
    <p:extLst>
      <p:ext uri="{BB962C8B-B14F-4D97-AF65-F5344CB8AC3E}">
        <p14:creationId xmlns:p14="http://schemas.microsoft.com/office/powerpoint/2010/main" val="23740471"/>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03"/>
            <a:ext cx="8229600" cy="1143000"/>
          </a:xfrm>
        </p:spPr>
        <p:txBody>
          <a:bodyPr>
            <a:normAutofit/>
          </a:bodyPr>
          <a:lstStyle/>
          <a:p>
            <a:r>
              <a:rPr lang="en-US" sz="2800" dirty="0" smtClean="0"/>
              <a:t>Step 3</a:t>
            </a:r>
            <a:endParaRPr lang="en-US" sz="2800" dirty="0"/>
          </a:p>
        </p:txBody>
      </p:sp>
      <p:sp>
        <p:nvSpPr>
          <p:cNvPr id="4" name="Slide Number Placeholder 3"/>
          <p:cNvSpPr>
            <a:spLocks noGrp="1"/>
          </p:cNvSpPr>
          <p:nvPr>
            <p:ph type="sldNum" sz="quarter" idx="12"/>
          </p:nvPr>
        </p:nvSpPr>
        <p:spPr/>
        <p:txBody>
          <a:bodyPr/>
          <a:lstStyle/>
          <a:p>
            <a:fld id="{252712C8-26FE-4CEC-B7C9-3ABEB00CBB4C}" type="slidenum">
              <a:rPr lang="en-US" smtClean="0"/>
              <a:pPr/>
              <a:t>14</a:t>
            </a:fld>
            <a:endParaRPr lang="en-US"/>
          </a:p>
        </p:txBody>
      </p:sp>
      <p:graphicFrame>
        <p:nvGraphicFramePr>
          <p:cNvPr id="6" name="Table 5"/>
          <p:cNvGraphicFramePr>
            <a:graphicFrameLocks noGrp="1"/>
          </p:cNvGraphicFramePr>
          <p:nvPr>
            <p:extLst>
              <p:ext uri="{D42A27DB-BD31-4B8C-83A1-F6EECF244321}">
                <p14:modId xmlns:p14="http://schemas.microsoft.com/office/powerpoint/2010/main" val="822790464"/>
              </p:ext>
            </p:extLst>
          </p:nvPr>
        </p:nvGraphicFramePr>
        <p:xfrm>
          <a:off x="533400" y="1661161"/>
          <a:ext cx="8153400" cy="1463039"/>
        </p:xfrm>
        <a:graphic>
          <a:graphicData uri="http://schemas.openxmlformats.org/drawingml/2006/table">
            <a:tbl>
              <a:tblPr firstRow="1" bandRow="1">
                <a:tableStyleId>{5C22544A-7EE6-4342-B048-85BDC9FD1C3A}</a:tableStyleId>
              </a:tblPr>
              <a:tblGrid>
                <a:gridCol w="2955608"/>
                <a:gridCol w="5197792"/>
              </a:tblGrid>
              <a:tr h="423011">
                <a:tc>
                  <a:txBody>
                    <a:bodyPr/>
                    <a:lstStyle/>
                    <a:p>
                      <a:r>
                        <a:rPr lang="en-US" b="1" dirty="0" smtClean="0">
                          <a:solidFill>
                            <a:schemeClr val="tx1"/>
                          </a:solidFill>
                        </a:rPr>
                        <a:t>Some</a:t>
                      </a:r>
                      <a:r>
                        <a:rPr lang="en-US" b="1" baseline="0" dirty="0" smtClean="0">
                          <a:solidFill>
                            <a:schemeClr val="tx1"/>
                          </a:solidFill>
                        </a:rPr>
                        <a:t> traits help individuals survive.</a:t>
                      </a:r>
                    </a:p>
                    <a:p>
                      <a:endParaRPr lang="en-US" b="1" baseline="0" dirty="0" smtClean="0">
                        <a:solidFill>
                          <a:schemeClr val="tx1"/>
                        </a:solidFill>
                      </a:endParaRPr>
                    </a:p>
                    <a:p>
                      <a:endParaRPr lang="en-US" b="1" baseline="0" dirty="0" smtClean="0">
                        <a:solidFill>
                          <a:schemeClr val="tx1"/>
                        </a:solidFill>
                      </a:endParaRPr>
                    </a:p>
                    <a:p>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b="1" dirty="0" smtClean="0">
                          <a:solidFill>
                            <a:schemeClr val="tx1"/>
                          </a:solidFill>
                        </a:rPr>
                        <a:t>3.</a:t>
                      </a:r>
                      <a:r>
                        <a:rPr lang="en-US" b="1" baseline="0" dirty="0" smtClean="0">
                          <a:solidFill>
                            <a:schemeClr val="tx1"/>
                          </a:solidFill>
                        </a:rPr>
                        <a:t> </a:t>
                      </a:r>
                      <a:r>
                        <a:rPr lang="en-US" b="1" dirty="0" smtClean="0">
                          <a:solidFill>
                            <a:schemeClr val="tx1"/>
                          </a:solidFill>
                        </a:rPr>
                        <a:t>Individuals</a:t>
                      </a:r>
                      <a:r>
                        <a:rPr lang="en-US" b="1" baseline="0" dirty="0" smtClean="0">
                          <a:solidFill>
                            <a:schemeClr val="tx1"/>
                          </a:solidFill>
                        </a:rPr>
                        <a:t> with one version of a trait </a:t>
                      </a:r>
                      <a:r>
                        <a:rPr lang="en-US" b="1" baseline="0" dirty="0" smtClean="0">
                          <a:solidFill>
                            <a:srgbClr val="FF0000"/>
                          </a:solidFill>
                        </a:rPr>
                        <a:t>__________ </a:t>
                      </a:r>
                      <a:r>
                        <a:rPr lang="en-US" b="1" baseline="0" dirty="0" smtClean="0">
                          <a:solidFill>
                            <a:schemeClr val="tx1"/>
                          </a:solidFill>
                        </a:rPr>
                        <a:t>are more likely to survive after the environmental change.  This version of the trait is advantageous because </a:t>
                      </a:r>
                      <a:r>
                        <a:rPr lang="en-US" b="1" baseline="0" dirty="0" smtClean="0">
                          <a:solidFill>
                            <a:srgbClr val="FF0000"/>
                          </a:solidFill>
                        </a:rPr>
                        <a:t>__________________________________</a:t>
                      </a:r>
                      <a:r>
                        <a:rPr lang="en-US" b="1" baseline="0" dirty="0" smtClean="0">
                          <a:solidFill>
                            <a:schemeClr val="tx1"/>
                          </a:solidFill>
                        </a:rPr>
                        <a:t>.</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Isosceles Triangle 6"/>
          <p:cNvSpPr/>
          <p:nvPr/>
        </p:nvSpPr>
        <p:spPr>
          <a:xfrm>
            <a:off x="1095962" y="2426906"/>
            <a:ext cx="381000" cy="4572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sosceles Triangle 7"/>
          <p:cNvSpPr/>
          <p:nvPr/>
        </p:nvSpPr>
        <p:spPr>
          <a:xfrm>
            <a:off x="1629362" y="2529382"/>
            <a:ext cx="295603" cy="354724"/>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ross 8"/>
          <p:cNvSpPr/>
          <p:nvPr/>
        </p:nvSpPr>
        <p:spPr>
          <a:xfrm rot="2531682">
            <a:off x="1033672" y="2418575"/>
            <a:ext cx="573088" cy="576263"/>
          </a:xfrm>
          <a:prstGeom prst="plus">
            <a:avLst>
              <a:gd name="adj" fmla="val 4889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10" name="Cross 9"/>
          <p:cNvSpPr/>
          <p:nvPr/>
        </p:nvSpPr>
        <p:spPr>
          <a:xfrm rot="2531682">
            <a:off x="1490619" y="2506343"/>
            <a:ext cx="573088" cy="576263"/>
          </a:xfrm>
          <a:prstGeom prst="plus">
            <a:avLst>
              <a:gd name="adj" fmla="val 4889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11" name="Isosceles Triangle 10"/>
          <p:cNvSpPr/>
          <p:nvPr/>
        </p:nvSpPr>
        <p:spPr>
          <a:xfrm>
            <a:off x="2769475" y="2678532"/>
            <a:ext cx="168172" cy="231884"/>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p:cNvSpPr/>
          <p:nvPr/>
        </p:nvSpPr>
        <p:spPr>
          <a:xfrm>
            <a:off x="2093368" y="2350210"/>
            <a:ext cx="484021" cy="610592"/>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740471"/>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03"/>
            <a:ext cx="8229600" cy="1143000"/>
          </a:xfrm>
        </p:spPr>
        <p:txBody>
          <a:bodyPr>
            <a:normAutofit/>
          </a:bodyPr>
          <a:lstStyle/>
          <a:p>
            <a:r>
              <a:rPr lang="en-US" sz="2800" dirty="0" smtClean="0"/>
              <a:t>Step 4</a:t>
            </a:r>
            <a:endParaRPr lang="en-US" sz="2800" dirty="0"/>
          </a:p>
        </p:txBody>
      </p:sp>
      <p:sp>
        <p:nvSpPr>
          <p:cNvPr id="4" name="Slide Number Placeholder 3"/>
          <p:cNvSpPr>
            <a:spLocks noGrp="1"/>
          </p:cNvSpPr>
          <p:nvPr>
            <p:ph type="sldNum" sz="quarter" idx="12"/>
          </p:nvPr>
        </p:nvSpPr>
        <p:spPr/>
        <p:txBody>
          <a:bodyPr/>
          <a:lstStyle/>
          <a:p>
            <a:fld id="{252712C8-26FE-4CEC-B7C9-3ABEB00CBB4C}" type="slidenum">
              <a:rPr lang="en-US" smtClean="0"/>
              <a:pPr/>
              <a:t>15</a:t>
            </a:fld>
            <a:endParaRPr lang="en-US"/>
          </a:p>
        </p:txBody>
      </p:sp>
      <p:graphicFrame>
        <p:nvGraphicFramePr>
          <p:cNvPr id="13" name="Table 12"/>
          <p:cNvGraphicFramePr>
            <a:graphicFrameLocks noGrp="1"/>
          </p:cNvGraphicFramePr>
          <p:nvPr>
            <p:extLst>
              <p:ext uri="{D42A27DB-BD31-4B8C-83A1-F6EECF244321}">
                <p14:modId xmlns:p14="http://schemas.microsoft.com/office/powerpoint/2010/main" val="2925433179"/>
              </p:ext>
            </p:extLst>
          </p:nvPr>
        </p:nvGraphicFramePr>
        <p:xfrm>
          <a:off x="533400" y="2240280"/>
          <a:ext cx="8153400" cy="1188720"/>
        </p:xfrm>
        <a:graphic>
          <a:graphicData uri="http://schemas.openxmlformats.org/drawingml/2006/table">
            <a:tbl>
              <a:tblPr firstRow="1" bandRow="1">
                <a:tableStyleId>{5C22544A-7EE6-4342-B048-85BDC9FD1C3A}</a:tableStyleId>
              </a:tblPr>
              <a:tblGrid>
                <a:gridCol w="2955608"/>
                <a:gridCol w="5197792"/>
              </a:tblGrid>
              <a:tr h="423011">
                <a:tc>
                  <a:txBody>
                    <a:bodyPr/>
                    <a:lstStyle/>
                    <a:p>
                      <a:r>
                        <a:rPr lang="en-US" b="1" dirty="0" smtClean="0">
                          <a:solidFill>
                            <a:schemeClr val="tx1"/>
                          </a:solidFill>
                        </a:rPr>
                        <a:t>Offspring</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800" b="1" kern="1200" dirty="0" smtClean="0">
                          <a:solidFill>
                            <a:schemeClr val="dk1"/>
                          </a:solidFill>
                          <a:effectLst/>
                          <a:latin typeface="+mn-lt"/>
                          <a:ea typeface="+mn-ea"/>
                          <a:cs typeface="+mn-cs"/>
                        </a:rPr>
                        <a:t>4. The individuals that survive reproduce more. Their offspring vary but are similar to them.  </a:t>
                      </a:r>
                      <a:r>
                        <a:rPr lang="en-US" sz="1800" b="1" kern="1200" dirty="0" smtClean="0">
                          <a:solidFill>
                            <a:schemeClr val="dk1"/>
                          </a:solidFill>
                          <a:effectLst/>
                          <a:latin typeface="+mn-lt"/>
                          <a:ea typeface="+mn-ea"/>
                          <a:cs typeface="+mn-cs"/>
                        </a:rPr>
                        <a:t>So, </a:t>
                      </a:r>
                      <a:r>
                        <a:rPr lang="en-US" sz="1800" b="1" kern="1200" dirty="0" smtClean="0">
                          <a:solidFill>
                            <a:schemeClr val="dk1"/>
                          </a:solidFill>
                          <a:effectLst/>
                          <a:latin typeface="+mn-lt"/>
                          <a:ea typeface="+mn-ea"/>
                          <a:cs typeface="+mn-cs"/>
                        </a:rPr>
                        <a:t>more offspring have the</a:t>
                      </a:r>
                      <a:r>
                        <a:rPr lang="en-US" sz="1800" b="1" kern="1200" baseline="0" dirty="0" smtClean="0">
                          <a:solidFill>
                            <a:schemeClr val="dk1"/>
                          </a:solidFill>
                          <a:effectLst/>
                          <a:latin typeface="+mn-lt"/>
                          <a:ea typeface="+mn-ea"/>
                          <a:cs typeface="+mn-cs"/>
                        </a:rPr>
                        <a:t> advantageous version of the trait.</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4" name="Isosceles Triangle 13"/>
          <p:cNvSpPr/>
          <p:nvPr/>
        </p:nvSpPr>
        <p:spPr>
          <a:xfrm>
            <a:off x="1653135" y="2316480"/>
            <a:ext cx="168172" cy="231884"/>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p:cNvSpPr/>
          <p:nvPr/>
        </p:nvSpPr>
        <p:spPr>
          <a:xfrm>
            <a:off x="1429790" y="2685488"/>
            <a:ext cx="484021" cy="610592"/>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p:cNvSpPr/>
          <p:nvPr/>
        </p:nvSpPr>
        <p:spPr>
          <a:xfrm>
            <a:off x="1917373" y="2411894"/>
            <a:ext cx="531209" cy="1159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17" name="Isosceles Triangle 16"/>
          <p:cNvSpPr/>
          <p:nvPr/>
        </p:nvSpPr>
        <p:spPr>
          <a:xfrm>
            <a:off x="2543890" y="2352938"/>
            <a:ext cx="168172" cy="231884"/>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p:cNvSpPr/>
          <p:nvPr/>
        </p:nvSpPr>
        <p:spPr>
          <a:xfrm>
            <a:off x="2867092" y="2352938"/>
            <a:ext cx="257108" cy="249127"/>
          </a:xfrm>
          <a:prstGeom prst="triangle">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ight Arrow 18"/>
          <p:cNvSpPr/>
          <p:nvPr/>
        </p:nvSpPr>
        <p:spPr>
          <a:xfrm>
            <a:off x="1917373" y="2990784"/>
            <a:ext cx="531209" cy="1159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20" name="Isosceles Triangle 19"/>
          <p:cNvSpPr/>
          <p:nvPr/>
        </p:nvSpPr>
        <p:spPr>
          <a:xfrm>
            <a:off x="2472682" y="2803897"/>
            <a:ext cx="394410" cy="485124"/>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Isosceles Triangle 20"/>
          <p:cNvSpPr/>
          <p:nvPr/>
        </p:nvSpPr>
        <p:spPr>
          <a:xfrm>
            <a:off x="2869333" y="2685488"/>
            <a:ext cx="559667" cy="610592"/>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Arrow Connector 21"/>
          <p:cNvCxnSpPr/>
          <p:nvPr/>
        </p:nvCxnSpPr>
        <p:spPr>
          <a:xfrm rot="16200000" flipH="1">
            <a:off x="3857547" y="3781347"/>
            <a:ext cx="1276506" cy="609600"/>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523833" y="4876800"/>
            <a:ext cx="2800767" cy="369332"/>
          </a:xfrm>
          <a:prstGeom prst="rect">
            <a:avLst/>
          </a:prstGeom>
          <a:noFill/>
        </p:spPr>
        <p:txBody>
          <a:bodyPr wrap="none" rtlCol="0">
            <a:spAutoFit/>
          </a:bodyPr>
          <a:lstStyle/>
          <a:p>
            <a:r>
              <a:rPr lang="en-US" dirty="0" smtClean="0">
                <a:solidFill>
                  <a:srgbClr val="FF0000"/>
                </a:solidFill>
              </a:rPr>
              <a:t>What trait is advantageous?</a:t>
            </a:r>
            <a:endParaRPr lang="en-US" dirty="0">
              <a:solidFill>
                <a:srgbClr val="FF0000"/>
              </a:solidFill>
            </a:endParaRPr>
          </a:p>
        </p:txBody>
      </p:sp>
    </p:spTree>
    <p:extLst>
      <p:ext uri="{BB962C8B-B14F-4D97-AF65-F5344CB8AC3E}">
        <p14:creationId xmlns:p14="http://schemas.microsoft.com/office/powerpoint/2010/main" val="2374047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03"/>
            <a:ext cx="8229600" cy="1143000"/>
          </a:xfrm>
        </p:spPr>
        <p:txBody>
          <a:bodyPr>
            <a:normAutofit/>
          </a:bodyPr>
          <a:lstStyle/>
          <a:p>
            <a:r>
              <a:rPr lang="en-US" sz="2800" dirty="0" smtClean="0"/>
              <a:t>Step 4</a:t>
            </a:r>
            <a:endParaRPr lang="en-US" sz="2800" dirty="0"/>
          </a:p>
        </p:txBody>
      </p:sp>
      <p:sp>
        <p:nvSpPr>
          <p:cNvPr id="4" name="Slide Number Placeholder 3"/>
          <p:cNvSpPr>
            <a:spLocks noGrp="1"/>
          </p:cNvSpPr>
          <p:nvPr>
            <p:ph type="sldNum" sz="quarter" idx="12"/>
          </p:nvPr>
        </p:nvSpPr>
        <p:spPr/>
        <p:txBody>
          <a:bodyPr/>
          <a:lstStyle/>
          <a:p>
            <a:fld id="{252712C8-26FE-4CEC-B7C9-3ABEB00CBB4C}" type="slidenum">
              <a:rPr lang="en-US" smtClean="0"/>
              <a:pPr/>
              <a:t>16</a:t>
            </a:fld>
            <a:endParaRPr lang="en-US"/>
          </a:p>
        </p:txBody>
      </p:sp>
      <p:graphicFrame>
        <p:nvGraphicFramePr>
          <p:cNvPr id="13" name="Table 12"/>
          <p:cNvGraphicFramePr>
            <a:graphicFrameLocks noGrp="1"/>
          </p:cNvGraphicFramePr>
          <p:nvPr>
            <p:extLst>
              <p:ext uri="{D42A27DB-BD31-4B8C-83A1-F6EECF244321}">
                <p14:modId xmlns:p14="http://schemas.microsoft.com/office/powerpoint/2010/main" val="3762060888"/>
              </p:ext>
            </p:extLst>
          </p:nvPr>
        </p:nvGraphicFramePr>
        <p:xfrm>
          <a:off x="533400" y="2240280"/>
          <a:ext cx="8153400" cy="1188720"/>
        </p:xfrm>
        <a:graphic>
          <a:graphicData uri="http://schemas.openxmlformats.org/drawingml/2006/table">
            <a:tbl>
              <a:tblPr firstRow="1" bandRow="1">
                <a:tableStyleId>{5C22544A-7EE6-4342-B048-85BDC9FD1C3A}</a:tableStyleId>
              </a:tblPr>
              <a:tblGrid>
                <a:gridCol w="2955608"/>
                <a:gridCol w="5197792"/>
              </a:tblGrid>
              <a:tr h="423011">
                <a:tc>
                  <a:txBody>
                    <a:bodyPr/>
                    <a:lstStyle/>
                    <a:p>
                      <a:r>
                        <a:rPr lang="en-US" b="1" dirty="0" smtClean="0">
                          <a:solidFill>
                            <a:schemeClr val="tx1"/>
                          </a:solidFill>
                        </a:rPr>
                        <a:t>Offspring</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800" b="1" kern="1200" dirty="0" smtClean="0">
                          <a:solidFill>
                            <a:schemeClr val="dk1"/>
                          </a:solidFill>
                          <a:effectLst/>
                          <a:latin typeface="+mn-lt"/>
                          <a:ea typeface="+mn-ea"/>
                          <a:cs typeface="+mn-cs"/>
                        </a:rPr>
                        <a:t>4. The individuals that survive reproduce more. Their offspring vary but are similar to them.  </a:t>
                      </a:r>
                      <a:r>
                        <a:rPr lang="en-US" sz="1800" b="1" kern="1200" dirty="0" smtClean="0">
                          <a:solidFill>
                            <a:schemeClr val="dk1"/>
                          </a:solidFill>
                          <a:effectLst/>
                          <a:latin typeface="+mn-lt"/>
                          <a:ea typeface="+mn-ea"/>
                          <a:cs typeface="+mn-cs"/>
                        </a:rPr>
                        <a:t>So, </a:t>
                      </a:r>
                      <a:r>
                        <a:rPr lang="en-US" sz="1800" b="1" kern="1200" dirty="0" smtClean="0">
                          <a:solidFill>
                            <a:schemeClr val="dk1"/>
                          </a:solidFill>
                          <a:effectLst/>
                          <a:latin typeface="+mn-lt"/>
                          <a:ea typeface="+mn-ea"/>
                          <a:cs typeface="+mn-cs"/>
                        </a:rPr>
                        <a:t>more offspring have the</a:t>
                      </a:r>
                      <a:r>
                        <a:rPr lang="en-US" sz="1800" b="1" kern="1200" baseline="0" dirty="0" smtClean="0">
                          <a:solidFill>
                            <a:schemeClr val="dk1"/>
                          </a:solidFill>
                          <a:effectLst/>
                          <a:latin typeface="+mn-lt"/>
                          <a:ea typeface="+mn-ea"/>
                          <a:cs typeface="+mn-cs"/>
                        </a:rPr>
                        <a:t> advantageous version of the trait </a:t>
                      </a:r>
                      <a:r>
                        <a:rPr lang="en-US" sz="1800" b="1" u="sng" kern="1200" baseline="0" dirty="0" smtClean="0">
                          <a:solidFill>
                            <a:srgbClr val="FF0000"/>
                          </a:solidFill>
                          <a:effectLst/>
                          <a:latin typeface="+mn-lt"/>
                          <a:ea typeface="+mn-ea"/>
                          <a:cs typeface="+mn-cs"/>
                        </a:rPr>
                        <a:t>small horns</a:t>
                      </a:r>
                      <a:r>
                        <a:rPr lang="en-US" sz="1800" b="1" kern="1200" baseline="0" dirty="0" smtClean="0">
                          <a:solidFill>
                            <a:schemeClr val="dk1"/>
                          </a:solidFill>
                          <a:effectLst/>
                          <a:latin typeface="+mn-lt"/>
                          <a:ea typeface="+mn-ea"/>
                          <a:cs typeface="+mn-cs"/>
                        </a:rPr>
                        <a:t>.</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4" name="Isosceles Triangle 13"/>
          <p:cNvSpPr/>
          <p:nvPr/>
        </p:nvSpPr>
        <p:spPr>
          <a:xfrm>
            <a:off x="1653135" y="2316480"/>
            <a:ext cx="168172" cy="231884"/>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p:cNvSpPr/>
          <p:nvPr/>
        </p:nvSpPr>
        <p:spPr>
          <a:xfrm>
            <a:off x="1429790" y="2685488"/>
            <a:ext cx="484021" cy="610592"/>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p:cNvSpPr/>
          <p:nvPr/>
        </p:nvSpPr>
        <p:spPr>
          <a:xfrm>
            <a:off x="1917373" y="2411894"/>
            <a:ext cx="531209" cy="1159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17" name="Isosceles Triangle 16"/>
          <p:cNvSpPr/>
          <p:nvPr/>
        </p:nvSpPr>
        <p:spPr>
          <a:xfrm>
            <a:off x="2543890" y="2352938"/>
            <a:ext cx="168172" cy="231884"/>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p:cNvSpPr/>
          <p:nvPr/>
        </p:nvSpPr>
        <p:spPr>
          <a:xfrm>
            <a:off x="2867092" y="2352938"/>
            <a:ext cx="257108" cy="249127"/>
          </a:xfrm>
          <a:prstGeom prst="triangle">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ight Arrow 18"/>
          <p:cNvSpPr/>
          <p:nvPr/>
        </p:nvSpPr>
        <p:spPr>
          <a:xfrm>
            <a:off x="1917373" y="2990784"/>
            <a:ext cx="531209" cy="1159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20" name="Isosceles Triangle 19"/>
          <p:cNvSpPr/>
          <p:nvPr/>
        </p:nvSpPr>
        <p:spPr>
          <a:xfrm>
            <a:off x="2472682" y="2803897"/>
            <a:ext cx="394410" cy="485124"/>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Isosceles Triangle 20"/>
          <p:cNvSpPr/>
          <p:nvPr/>
        </p:nvSpPr>
        <p:spPr>
          <a:xfrm>
            <a:off x="2869333" y="2685488"/>
            <a:ext cx="559667" cy="610592"/>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Arrow Connector 23"/>
          <p:cNvCxnSpPr/>
          <p:nvPr/>
        </p:nvCxnSpPr>
        <p:spPr>
          <a:xfrm rot="16200000" flipH="1">
            <a:off x="4390947" y="3781347"/>
            <a:ext cx="1276506" cy="609600"/>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057233" y="4876800"/>
            <a:ext cx="2800767" cy="369332"/>
          </a:xfrm>
          <a:prstGeom prst="rect">
            <a:avLst/>
          </a:prstGeom>
          <a:noFill/>
        </p:spPr>
        <p:txBody>
          <a:bodyPr wrap="none" rtlCol="0">
            <a:spAutoFit/>
          </a:bodyPr>
          <a:lstStyle/>
          <a:p>
            <a:r>
              <a:rPr lang="en-US" dirty="0" smtClean="0">
                <a:solidFill>
                  <a:srgbClr val="FF0000"/>
                </a:solidFill>
              </a:rPr>
              <a:t>What trait is advantageous?</a:t>
            </a:r>
            <a:endParaRPr lang="en-US" dirty="0">
              <a:solidFill>
                <a:srgbClr val="FF0000"/>
              </a:solidFill>
            </a:endParaRPr>
          </a:p>
        </p:txBody>
      </p:sp>
    </p:spTree>
    <p:extLst>
      <p:ext uri="{BB962C8B-B14F-4D97-AF65-F5344CB8AC3E}">
        <p14:creationId xmlns:p14="http://schemas.microsoft.com/office/powerpoint/2010/main" val="23740471"/>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03"/>
            <a:ext cx="8229600" cy="1143000"/>
          </a:xfrm>
        </p:spPr>
        <p:txBody>
          <a:bodyPr>
            <a:normAutofit/>
          </a:bodyPr>
          <a:lstStyle/>
          <a:p>
            <a:r>
              <a:rPr lang="en-US" sz="2800" dirty="0" smtClean="0"/>
              <a:t>Step 4</a:t>
            </a:r>
            <a:endParaRPr lang="en-US" sz="2800" dirty="0"/>
          </a:p>
        </p:txBody>
      </p:sp>
      <p:sp>
        <p:nvSpPr>
          <p:cNvPr id="4" name="Slide Number Placeholder 3"/>
          <p:cNvSpPr>
            <a:spLocks noGrp="1"/>
          </p:cNvSpPr>
          <p:nvPr>
            <p:ph type="sldNum" sz="quarter" idx="12"/>
          </p:nvPr>
        </p:nvSpPr>
        <p:spPr/>
        <p:txBody>
          <a:bodyPr/>
          <a:lstStyle/>
          <a:p>
            <a:fld id="{252712C8-26FE-4CEC-B7C9-3ABEB00CBB4C}" type="slidenum">
              <a:rPr lang="en-US" smtClean="0"/>
              <a:pPr/>
              <a:t>17</a:t>
            </a:fld>
            <a:endParaRPr lang="en-US"/>
          </a:p>
        </p:txBody>
      </p:sp>
      <p:graphicFrame>
        <p:nvGraphicFramePr>
          <p:cNvPr id="13" name="Table 12"/>
          <p:cNvGraphicFramePr>
            <a:graphicFrameLocks noGrp="1"/>
          </p:cNvGraphicFramePr>
          <p:nvPr>
            <p:extLst>
              <p:ext uri="{D42A27DB-BD31-4B8C-83A1-F6EECF244321}">
                <p14:modId xmlns:p14="http://schemas.microsoft.com/office/powerpoint/2010/main" val="2943983705"/>
              </p:ext>
            </p:extLst>
          </p:nvPr>
        </p:nvGraphicFramePr>
        <p:xfrm>
          <a:off x="533400" y="2240280"/>
          <a:ext cx="8153400" cy="1188720"/>
        </p:xfrm>
        <a:graphic>
          <a:graphicData uri="http://schemas.openxmlformats.org/drawingml/2006/table">
            <a:tbl>
              <a:tblPr firstRow="1" bandRow="1">
                <a:tableStyleId>{5C22544A-7EE6-4342-B048-85BDC9FD1C3A}</a:tableStyleId>
              </a:tblPr>
              <a:tblGrid>
                <a:gridCol w="2955608"/>
                <a:gridCol w="5197792"/>
              </a:tblGrid>
              <a:tr h="423011">
                <a:tc>
                  <a:txBody>
                    <a:bodyPr/>
                    <a:lstStyle/>
                    <a:p>
                      <a:r>
                        <a:rPr lang="en-US" b="1" dirty="0" smtClean="0">
                          <a:solidFill>
                            <a:schemeClr val="tx1"/>
                          </a:solidFill>
                        </a:rPr>
                        <a:t>Offspring</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800" b="1" kern="1200" dirty="0" smtClean="0">
                          <a:solidFill>
                            <a:schemeClr val="dk1"/>
                          </a:solidFill>
                          <a:effectLst/>
                          <a:latin typeface="+mn-lt"/>
                          <a:ea typeface="+mn-ea"/>
                          <a:cs typeface="+mn-cs"/>
                        </a:rPr>
                        <a:t>4. The individuals that survive  reproduce more. Their offspring vary but are similar to them.  </a:t>
                      </a:r>
                      <a:r>
                        <a:rPr lang="en-US" sz="1800" b="1" kern="1200" dirty="0" smtClean="0">
                          <a:solidFill>
                            <a:schemeClr val="dk1"/>
                          </a:solidFill>
                          <a:effectLst/>
                          <a:latin typeface="+mn-lt"/>
                          <a:ea typeface="+mn-ea"/>
                          <a:cs typeface="+mn-cs"/>
                        </a:rPr>
                        <a:t>So, </a:t>
                      </a:r>
                      <a:r>
                        <a:rPr lang="en-US" sz="1800" b="1" kern="1200" dirty="0" smtClean="0">
                          <a:solidFill>
                            <a:schemeClr val="dk1"/>
                          </a:solidFill>
                          <a:effectLst/>
                          <a:latin typeface="+mn-lt"/>
                          <a:ea typeface="+mn-ea"/>
                          <a:cs typeface="+mn-cs"/>
                        </a:rPr>
                        <a:t>more offspring have the</a:t>
                      </a:r>
                      <a:r>
                        <a:rPr lang="en-US" sz="1800" b="1" kern="1200" baseline="0" dirty="0" smtClean="0">
                          <a:solidFill>
                            <a:schemeClr val="dk1"/>
                          </a:solidFill>
                          <a:effectLst/>
                          <a:latin typeface="+mn-lt"/>
                          <a:ea typeface="+mn-ea"/>
                          <a:cs typeface="+mn-cs"/>
                        </a:rPr>
                        <a:t> advantageous version of the trait </a:t>
                      </a:r>
                      <a:r>
                        <a:rPr lang="en-US" sz="1800" b="1" u="sng" kern="1200" baseline="0" dirty="0" smtClean="0">
                          <a:solidFill>
                            <a:srgbClr val="FF0000"/>
                          </a:solidFill>
                          <a:effectLst/>
                          <a:latin typeface="+mn-lt"/>
                          <a:ea typeface="+mn-ea"/>
                          <a:cs typeface="+mn-cs"/>
                        </a:rPr>
                        <a:t>_____________</a:t>
                      </a:r>
                      <a:r>
                        <a:rPr lang="en-US" sz="1800" b="1" kern="1200" baseline="0" dirty="0" smtClean="0">
                          <a:solidFill>
                            <a:schemeClr val="dk1"/>
                          </a:solidFill>
                          <a:effectLst/>
                          <a:latin typeface="+mn-lt"/>
                          <a:ea typeface="+mn-ea"/>
                          <a:cs typeface="+mn-cs"/>
                        </a:rPr>
                        <a:t>.</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4" name="Isosceles Triangle 13"/>
          <p:cNvSpPr/>
          <p:nvPr/>
        </p:nvSpPr>
        <p:spPr>
          <a:xfrm>
            <a:off x="1653135" y="2316480"/>
            <a:ext cx="168172" cy="231884"/>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p:cNvSpPr/>
          <p:nvPr/>
        </p:nvSpPr>
        <p:spPr>
          <a:xfrm>
            <a:off x="1429790" y="2685488"/>
            <a:ext cx="484021" cy="610592"/>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p:cNvSpPr/>
          <p:nvPr/>
        </p:nvSpPr>
        <p:spPr>
          <a:xfrm>
            <a:off x="1917373" y="2411894"/>
            <a:ext cx="531209" cy="1159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17" name="Isosceles Triangle 16"/>
          <p:cNvSpPr/>
          <p:nvPr/>
        </p:nvSpPr>
        <p:spPr>
          <a:xfrm>
            <a:off x="2543890" y="2352938"/>
            <a:ext cx="168172" cy="231884"/>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p:cNvSpPr/>
          <p:nvPr/>
        </p:nvSpPr>
        <p:spPr>
          <a:xfrm>
            <a:off x="2867092" y="2352938"/>
            <a:ext cx="257108" cy="249127"/>
          </a:xfrm>
          <a:prstGeom prst="triangle">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ight Arrow 18"/>
          <p:cNvSpPr/>
          <p:nvPr/>
        </p:nvSpPr>
        <p:spPr>
          <a:xfrm>
            <a:off x="1917373" y="2990784"/>
            <a:ext cx="531209" cy="1159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20" name="Isosceles Triangle 19"/>
          <p:cNvSpPr/>
          <p:nvPr/>
        </p:nvSpPr>
        <p:spPr>
          <a:xfrm>
            <a:off x="2472682" y="2803897"/>
            <a:ext cx="394410" cy="485124"/>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Isosceles Triangle 20"/>
          <p:cNvSpPr/>
          <p:nvPr/>
        </p:nvSpPr>
        <p:spPr>
          <a:xfrm>
            <a:off x="2869333" y="2685488"/>
            <a:ext cx="559667" cy="610592"/>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74047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03"/>
            <a:ext cx="8229600" cy="1143000"/>
          </a:xfrm>
        </p:spPr>
        <p:txBody>
          <a:bodyPr>
            <a:normAutofit/>
          </a:bodyPr>
          <a:lstStyle/>
          <a:p>
            <a:r>
              <a:rPr lang="en-US" sz="2800" dirty="0" smtClean="0"/>
              <a:t>Step 5</a:t>
            </a:r>
            <a:endParaRPr lang="en-US" sz="2800" dirty="0"/>
          </a:p>
        </p:txBody>
      </p:sp>
      <p:sp>
        <p:nvSpPr>
          <p:cNvPr id="4" name="Slide Number Placeholder 3"/>
          <p:cNvSpPr>
            <a:spLocks noGrp="1"/>
          </p:cNvSpPr>
          <p:nvPr>
            <p:ph type="sldNum" sz="quarter" idx="12"/>
          </p:nvPr>
        </p:nvSpPr>
        <p:spPr/>
        <p:txBody>
          <a:bodyPr/>
          <a:lstStyle/>
          <a:p>
            <a:fld id="{252712C8-26FE-4CEC-B7C9-3ABEB00CBB4C}" type="slidenum">
              <a:rPr lang="en-US" smtClean="0"/>
              <a:pPr/>
              <a:t>18</a:t>
            </a:fld>
            <a:endParaRPr lang="en-US"/>
          </a:p>
        </p:txBody>
      </p:sp>
      <p:graphicFrame>
        <p:nvGraphicFramePr>
          <p:cNvPr id="22" name="Table 21"/>
          <p:cNvGraphicFramePr>
            <a:graphicFrameLocks noGrp="1"/>
          </p:cNvGraphicFramePr>
          <p:nvPr>
            <p:extLst>
              <p:ext uri="{D42A27DB-BD31-4B8C-83A1-F6EECF244321}">
                <p14:modId xmlns:p14="http://schemas.microsoft.com/office/powerpoint/2010/main" val="1498720996"/>
              </p:ext>
            </p:extLst>
          </p:nvPr>
        </p:nvGraphicFramePr>
        <p:xfrm>
          <a:off x="533400" y="2468880"/>
          <a:ext cx="8153400" cy="1188720"/>
        </p:xfrm>
        <a:graphic>
          <a:graphicData uri="http://schemas.openxmlformats.org/drawingml/2006/table">
            <a:tbl>
              <a:tblPr firstRow="1" bandRow="1">
                <a:tableStyleId>{5C22544A-7EE6-4342-B048-85BDC9FD1C3A}</a:tableStyleId>
              </a:tblPr>
              <a:tblGrid>
                <a:gridCol w="2955608"/>
                <a:gridCol w="5197792"/>
              </a:tblGrid>
              <a:tr h="423011">
                <a:tc>
                  <a:txBody>
                    <a:bodyPr/>
                    <a:lstStyle/>
                    <a:p>
                      <a:r>
                        <a:rPr lang="en-US" sz="1800" b="1" kern="1200" dirty="0" smtClean="0">
                          <a:solidFill>
                            <a:schemeClr val="dk1"/>
                          </a:solidFill>
                          <a:effectLst/>
                          <a:latin typeface="+mn-lt"/>
                          <a:ea typeface="+mn-ea"/>
                          <a:cs typeface="+mn-cs"/>
                        </a:rPr>
                        <a:t>Population after many generations</a:t>
                      </a:r>
                    </a:p>
                    <a:p>
                      <a:endParaRPr lang="en-US" sz="1800" b="1" kern="1200" dirty="0" smtClean="0">
                        <a:solidFill>
                          <a:schemeClr val="dk1"/>
                        </a:solidFill>
                        <a:effectLst/>
                        <a:latin typeface="+mn-lt"/>
                        <a:ea typeface="+mn-ea"/>
                        <a:cs typeface="+mn-cs"/>
                      </a:endParaRPr>
                    </a:p>
                    <a:p>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800" b="1" kern="1200" dirty="0" smtClean="0">
                          <a:solidFill>
                            <a:schemeClr val="dk1"/>
                          </a:solidFill>
                          <a:effectLst/>
                          <a:latin typeface="+mn-lt"/>
                          <a:ea typeface="+mn-ea"/>
                          <a:cs typeface="+mn-cs"/>
                        </a:rPr>
                        <a:t>5. After many generations, the population still varies, but most individuals have the advantageous</a:t>
                      </a:r>
                      <a:r>
                        <a:rPr lang="en-US" sz="1800" b="1" kern="1200" baseline="0" dirty="0" smtClean="0">
                          <a:solidFill>
                            <a:schemeClr val="dk1"/>
                          </a:solidFill>
                          <a:effectLst/>
                          <a:latin typeface="+mn-lt"/>
                          <a:ea typeface="+mn-ea"/>
                          <a:cs typeface="+mn-cs"/>
                        </a:rPr>
                        <a:t> version of the trait. </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23" name="Isosceles Triangle 22"/>
          <p:cNvSpPr/>
          <p:nvPr/>
        </p:nvSpPr>
        <p:spPr>
          <a:xfrm>
            <a:off x="2162513" y="3241130"/>
            <a:ext cx="242335" cy="298072"/>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Isosceles Triangle 23"/>
          <p:cNvSpPr/>
          <p:nvPr/>
        </p:nvSpPr>
        <p:spPr>
          <a:xfrm>
            <a:off x="2444537" y="2819400"/>
            <a:ext cx="575776" cy="708204"/>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Isosceles Triangle 24"/>
          <p:cNvSpPr/>
          <p:nvPr/>
        </p:nvSpPr>
        <p:spPr>
          <a:xfrm>
            <a:off x="1524000" y="3088897"/>
            <a:ext cx="344935" cy="431254"/>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p:cNvSpPr/>
          <p:nvPr/>
        </p:nvSpPr>
        <p:spPr>
          <a:xfrm>
            <a:off x="1030175" y="3236206"/>
            <a:ext cx="257108" cy="249127"/>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Isosceles Triangle 26"/>
          <p:cNvSpPr/>
          <p:nvPr/>
        </p:nvSpPr>
        <p:spPr>
          <a:xfrm>
            <a:off x="2796472" y="2880820"/>
            <a:ext cx="589964" cy="720621"/>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Arrow Connector 27"/>
          <p:cNvCxnSpPr/>
          <p:nvPr/>
        </p:nvCxnSpPr>
        <p:spPr>
          <a:xfrm rot="16200000" flipH="1">
            <a:off x="4390947" y="3686254"/>
            <a:ext cx="1276506" cy="609600"/>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057233" y="4781707"/>
            <a:ext cx="2800767" cy="369332"/>
          </a:xfrm>
          <a:prstGeom prst="rect">
            <a:avLst/>
          </a:prstGeom>
          <a:noFill/>
        </p:spPr>
        <p:txBody>
          <a:bodyPr wrap="none" rtlCol="0">
            <a:spAutoFit/>
          </a:bodyPr>
          <a:lstStyle/>
          <a:p>
            <a:r>
              <a:rPr lang="en-US" dirty="0" smtClean="0">
                <a:solidFill>
                  <a:srgbClr val="FF0000"/>
                </a:solidFill>
              </a:rPr>
              <a:t>What trait is advantageous?</a:t>
            </a:r>
            <a:endParaRPr lang="en-US" dirty="0">
              <a:solidFill>
                <a:srgbClr val="FF0000"/>
              </a:solidFill>
            </a:endParaRPr>
          </a:p>
        </p:txBody>
      </p:sp>
    </p:spTree>
    <p:extLst>
      <p:ext uri="{BB962C8B-B14F-4D97-AF65-F5344CB8AC3E}">
        <p14:creationId xmlns:p14="http://schemas.microsoft.com/office/powerpoint/2010/main" val="23740471"/>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03"/>
            <a:ext cx="8229600" cy="1143000"/>
          </a:xfrm>
        </p:spPr>
        <p:txBody>
          <a:bodyPr>
            <a:normAutofit/>
          </a:bodyPr>
          <a:lstStyle/>
          <a:p>
            <a:r>
              <a:rPr lang="en-US" sz="2800" dirty="0" smtClean="0"/>
              <a:t>Step 5</a:t>
            </a:r>
            <a:endParaRPr lang="en-US" sz="2800" dirty="0"/>
          </a:p>
        </p:txBody>
      </p:sp>
      <p:sp>
        <p:nvSpPr>
          <p:cNvPr id="4" name="Slide Number Placeholder 3"/>
          <p:cNvSpPr>
            <a:spLocks noGrp="1"/>
          </p:cNvSpPr>
          <p:nvPr>
            <p:ph type="sldNum" sz="quarter" idx="12"/>
          </p:nvPr>
        </p:nvSpPr>
        <p:spPr/>
        <p:txBody>
          <a:bodyPr/>
          <a:lstStyle/>
          <a:p>
            <a:fld id="{252712C8-26FE-4CEC-B7C9-3ABEB00CBB4C}" type="slidenum">
              <a:rPr lang="en-US" smtClean="0"/>
              <a:pPr/>
              <a:t>19</a:t>
            </a:fld>
            <a:endParaRPr lang="en-US"/>
          </a:p>
        </p:txBody>
      </p:sp>
      <p:graphicFrame>
        <p:nvGraphicFramePr>
          <p:cNvPr id="22" name="Table 21"/>
          <p:cNvGraphicFramePr>
            <a:graphicFrameLocks noGrp="1"/>
          </p:cNvGraphicFramePr>
          <p:nvPr>
            <p:extLst>
              <p:ext uri="{D42A27DB-BD31-4B8C-83A1-F6EECF244321}">
                <p14:modId xmlns:p14="http://schemas.microsoft.com/office/powerpoint/2010/main" val="1498720996"/>
              </p:ext>
            </p:extLst>
          </p:nvPr>
        </p:nvGraphicFramePr>
        <p:xfrm>
          <a:off x="533400" y="2468880"/>
          <a:ext cx="8153400" cy="1188720"/>
        </p:xfrm>
        <a:graphic>
          <a:graphicData uri="http://schemas.openxmlformats.org/drawingml/2006/table">
            <a:tbl>
              <a:tblPr firstRow="1" bandRow="1">
                <a:tableStyleId>{5C22544A-7EE6-4342-B048-85BDC9FD1C3A}</a:tableStyleId>
              </a:tblPr>
              <a:tblGrid>
                <a:gridCol w="2955608"/>
                <a:gridCol w="5197792"/>
              </a:tblGrid>
              <a:tr h="423011">
                <a:tc>
                  <a:txBody>
                    <a:bodyPr/>
                    <a:lstStyle/>
                    <a:p>
                      <a:r>
                        <a:rPr lang="en-US" sz="1800" b="1" kern="1200" dirty="0" smtClean="0">
                          <a:solidFill>
                            <a:schemeClr val="dk1"/>
                          </a:solidFill>
                          <a:effectLst/>
                          <a:latin typeface="+mn-lt"/>
                          <a:ea typeface="+mn-ea"/>
                          <a:cs typeface="+mn-cs"/>
                        </a:rPr>
                        <a:t>Population after many generations</a:t>
                      </a:r>
                    </a:p>
                    <a:p>
                      <a:endParaRPr lang="en-US" sz="1800" b="1" kern="1200" dirty="0" smtClean="0">
                        <a:solidFill>
                          <a:schemeClr val="dk1"/>
                        </a:solidFill>
                        <a:effectLst/>
                        <a:latin typeface="+mn-lt"/>
                        <a:ea typeface="+mn-ea"/>
                        <a:cs typeface="+mn-cs"/>
                      </a:endParaRPr>
                    </a:p>
                    <a:p>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800" b="1" kern="1200" dirty="0" smtClean="0">
                          <a:solidFill>
                            <a:schemeClr val="dk1"/>
                          </a:solidFill>
                          <a:effectLst/>
                          <a:latin typeface="+mn-lt"/>
                          <a:ea typeface="+mn-ea"/>
                          <a:cs typeface="+mn-cs"/>
                        </a:rPr>
                        <a:t>5. After many generations, the population still varies, but most individuals have the advantageous</a:t>
                      </a:r>
                      <a:r>
                        <a:rPr lang="en-US" sz="1800" b="1" kern="1200" baseline="0" dirty="0" smtClean="0">
                          <a:solidFill>
                            <a:schemeClr val="dk1"/>
                          </a:solidFill>
                          <a:effectLst/>
                          <a:latin typeface="+mn-lt"/>
                          <a:ea typeface="+mn-ea"/>
                          <a:cs typeface="+mn-cs"/>
                        </a:rPr>
                        <a:t> version of the trait </a:t>
                      </a:r>
                      <a:r>
                        <a:rPr lang="en-US" sz="1800" b="1" u="sng" kern="1200" baseline="0" dirty="0" smtClean="0">
                          <a:solidFill>
                            <a:srgbClr val="FF0000"/>
                          </a:solidFill>
                          <a:effectLst/>
                          <a:latin typeface="+mn-lt"/>
                          <a:ea typeface="+mn-ea"/>
                          <a:cs typeface="+mn-cs"/>
                        </a:rPr>
                        <a:t>small horns</a:t>
                      </a:r>
                      <a:r>
                        <a:rPr lang="en-US" sz="1800" b="1" kern="1200" baseline="0" dirty="0" smtClean="0">
                          <a:solidFill>
                            <a:schemeClr val="dk1"/>
                          </a:solidFill>
                          <a:effectLst/>
                          <a:latin typeface="+mn-lt"/>
                          <a:ea typeface="+mn-ea"/>
                          <a:cs typeface="+mn-cs"/>
                        </a:rPr>
                        <a:t>. </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23" name="Isosceles Triangle 22"/>
          <p:cNvSpPr/>
          <p:nvPr/>
        </p:nvSpPr>
        <p:spPr>
          <a:xfrm>
            <a:off x="2162513" y="3241130"/>
            <a:ext cx="242335" cy="298072"/>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Isosceles Triangle 23"/>
          <p:cNvSpPr/>
          <p:nvPr/>
        </p:nvSpPr>
        <p:spPr>
          <a:xfrm>
            <a:off x="2444537" y="2819400"/>
            <a:ext cx="575776" cy="708204"/>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Isosceles Triangle 24"/>
          <p:cNvSpPr/>
          <p:nvPr/>
        </p:nvSpPr>
        <p:spPr>
          <a:xfrm>
            <a:off x="1524000" y="3088897"/>
            <a:ext cx="344935" cy="431254"/>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p:cNvSpPr/>
          <p:nvPr/>
        </p:nvSpPr>
        <p:spPr>
          <a:xfrm>
            <a:off x="1030175" y="3236206"/>
            <a:ext cx="257108" cy="249127"/>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Isosceles Triangle 26"/>
          <p:cNvSpPr/>
          <p:nvPr/>
        </p:nvSpPr>
        <p:spPr>
          <a:xfrm>
            <a:off x="2796472" y="2880820"/>
            <a:ext cx="589964" cy="720621"/>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Arrow Connector 13"/>
          <p:cNvCxnSpPr/>
          <p:nvPr/>
        </p:nvCxnSpPr>
        <p:spPr>
          <a:xfrm rot="16200000" flipH="1">
            <a:off x="4390947" y="3686254"/>
            <a:ext cx="1276506" cy="609600"/>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057233" y="4781707"/>
            <a:ext cx="2800767" cy="369332"/>
          </a:xfrm>
          <a:prstGeom prst="rect">
            <a:avLst/>
          </a:prstGeom>
          <a:noFill/>
        </p:spPr>
        <p:txBody>
          <a:bodyPr wrap="none" rtlCol="0">
            <a:spAutoFit/>
          </a:bodyPr>
          <a:lstStyle/>
          <a:p>
            <a:r>
              <a:rPr lang="en-US" dirty="0" smtClean="0">
                <a:solidFill>
                  <a:srgbClr val="FF0000"/>
                </a:solidFill>
              </a:rPr>
              <a:t>What trait is advantageous?</a:t>
            </a:r>
            <a:endParaRPr lang="en-US" dirty="0">
              <a:solidFill>
                <a:srgbClr val="FF0000"/>
              </a:solidFill>
            </a:endParaRPr>
          </a:p>
        </p:txBody>
      </p:sp>
    </p:spTree>
    <p:extLst>
      <p:ext uri="{BB962C8B-B14F-4D97-AF65-F5344CB8AC3E}">
        <p14:creationId xmlns:p14="http://schemas.microsoft.com/office/powerpoint/2010/main" val="2374047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03"/>
            <a:ext cx="8229600" cy="1143000"/>
          </a:xfrm>
        </p:spPr>
        <p:txBody>
          <a:bodyPr>
            <a:normAutofit/>
          </a:bodyPr>
          <a:lstStyle/>
          <a:p>
            <a:r>
              <a:rPr lang="en-US" sz="2800" dirty="0" smtClean="0"/>
              <a:t>We have now developed</a:t>
            </a:r>
            <a:br>
              <a:rPr lang="en-US" sz="2800" dirty="0" smtClean="0"/>
            </a:br>
            <a:r>
              <a:rPr lang="en-US" sz="2800" dirty="0" smtClean="0"/>
              <a:t>a general natural selection model.</a:t>
            </a:r>
            <a:endParaRPr lang="en-US" sz="2800" dirty="0"/>
          </a:p>
        </p:txBody>
      </p:sp>
      <p:sp>
        <p:nvSpPr>
          <p:cNvPr id="4" name="Slide Number Placeholder 3"/>
          <p:cNvSpPr>
            <a:spLocks noGrp="1"/>
          </p:cNvSpPr>
          <p:nvPr>
            <p:ph type="sldNum" sz="quarter" idx="12"/>
          </p:nvPr>
        </p:nvSpPr>
        <p:spPr/>
        <p:txBody>
          <a:bodyPr/>
          <a:lstStyle/>
          <a:p>
            <a:fld id="{252712C8-26FE-4CEC-B7C9-3ABEB00CBB4C}" type="slidenum">
              <a:rPr lang="en-US" smtClean="0"/>
              <a:pPr/>
              <a:t>2</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3666722183"/>
              </p:ext>
            </p:extLst>
          </p:nvPr>
        </p:nvGraphicFramePr>
        <p:xfrm>
          <a:off x="609600" y="1066800"/>
          <a:ext cx="8153400" cy="5619444"/>
        </p:xfrm>
        <a:graphic>
          <a:graphicData uri="http://schemas.openxmlformats.org/drawingml/2006/table">
            <a:tbl>
              <a:tblPr firstRow="1" bandRow="1">
                <a:tableStyleId>{5C22544A-7EE6-4342-B048-85BDC9FD1C3A}</a:tableStyleId>
              </a:tblPr>
              <a:tblGrid>
                <a:gridCol w="2955608"/>
                <a:gridCol w="5197792"/>
              </a:tblGrid>
              <a:tr h="1355954">
                <a:tc>
                  <a:txBody>
                    <a:bodyPr/>
                    <a:lstStyle/>
                    <a:p>
                      <a:r>
                        <a:rPr lang="en-US" dirty="0" smtClean="0">
                          <a:solidFill>
                            <a:schemeClr val="tx1"/>
                          </a:solidFill>
                        </a:rPr>
                        <a:t>Initial population</a:t>
                      </a:r>
                    </a:p>
                    <a:p>
                      <a:endParaRPr lang="en-US" dirty="0" smtClean="0">
                        <a:solidFill>
                          <a:schemeClr val="tx1"/>
                        </a:solidFill>
                      </a:endParaRPr>
                    </a:p>
                    <a:p>
                      <a:endParaRPr lang="en-US" dirty="0" smtClean="0">
                        <a:solidFill>
                          <a:schemeClr val="tx1"/>
                        </a:solidFill>
                      </a:endParaRPr>
                    </a:p>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smtClean="0">
                          <a:solidFill>
                            <a:schemeClr val="tx1"/>
                          </a:solidFill>
                        </a:rPr>
                        <a:t>1. The initial population varies</a:t>
                      </a:r>
                      <a:r>
                        <a:rPr lang="en-US" baseline="0" dirty="0" smtClean="0">
                          <a:solidFill>
                            <a:schemeClr val="tx1"/>
                          </a:solidFill>
                        </a:rPr>
                        <a:t> in many traits.  Most individuals have one version of a specific </a:t>
                      </a:r>
                      <a:r>
                        <a:rPr lang="en-US" baseline="0" dirty="0" smtClean="0">
                          <a:solidFill>
                            <a:schemeClr val="tx1"/>
                          </a:solidFill>
                        </a:rPr>
                        <a:t>trait. </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3011">
                <a:tc>
                  <a:txBody>
                    <a:bodyPr/>
                    <a:lstStyle/>
                    <a:p>
                      <a:r>
                        <a:rPr lang="en-US" b="1" dirty="0" smtClean="0">
                          <a:solidFill>
                            <a:schemeClr val="tx1"/>
                          </a:solidFill>
                        </a:rPr>
                        <a:t>Environmental</a:t>
                      </a:r>
                      <a:r>
                        <a:rPr lang="en-US" b="1" baseline="0" dirty="0" smtClean="0">
                          <a:solidFill>
                            <a:schemeClr val="tx1"/>
                          </a:solidFill>
                        </a:rPr>
                        <a:t> change</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b="1" dirty="0" smtClean="0">
                          <a:solidFill>
                            <a:schemeClr val="tx1"/>
                          </a:solidFill>
                        </a:rPr>
                        <a:t>2. An</a:t>
                      </a:r>
                      <a:r>
                        <a:rPr lang="en-US" b="1" baseline="0" dirty="0" smtClean="0">
                          <a:solidFill>
                            <a:schemeClr val="tx1"/>
                          </a:solidFill>
                        </a:rPr>
                        <a:t> environmental change occurs.</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3011">
                <a:tc>
                  <a:txBody>
                    <a:bodyPr/>
                    <a:lstStyle/>
                    <a:p>
                      <a:r>
                        <a:rPr lang="en-US" b="1" dirty="0" smtClean="0">
                          <a:solidFill>
                            <a:schemeClr val="tx1"/>
                          </a:solidFill>
                        </a:rPr>
                        <a:t>Some</a:t>
                      </a:r>
                      <a:r>
                        <a:rPr lang="en-US" b="1" baseline="0" dirty="0" smtClean="0">
                          <a:solidFill>
                            <a:schemeClr val="tx1"/>
                          </a:solidFill>
                        </a:rPr>
                        <a:t> traits help individuals </a:t>
                      </a:r>
                      <a:r>
                        <a:rPr lang="en-US" b="1" baseline="0" dirty="0" smtClean="0">
                          <a:solidFill>
                            <a:schemeClr val="tx1"/>
                          </a:solidFill>
                        </a:rPr>
                        <a:t>survive</a:t>
                      </a:r>
                      <a:endParaRPr lang="en-US" b="1" baseline="0" dirty="0" smtClean="0">
                        <a:solidFill>
                          <a:schemeClr val="tx1"/>
                        </a:solidFill>
                      </a:endParaRPr>
                    </a:p>
                    <a:p>
                      <a:endParaRPr lang="en-US" b="1" baseline="0" dirty="0" smtClean="0">
                        <a:solidFill>
                          <a:schemeClr val="tx1"/>
                        </a:solidFill>
                      </a:endParaRPr>
                    </a:p>
                    <a:p>
                      <a:endParaRPr lang="en-US" b="1" baseline="0" dirty="0" smtClean="0">
                        <a:solidFill>
                          <a:schemeClr val="tx1"/>
                        </a:solidFill>
                      </a:endParaRPr>
                    </a:p>
                    <a:p>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b="1" dirty="0" smtClean="0">
                          <a:solidFill>
                            <a:schemeClr val="tx1"/>
                          </a:solidFill>
                        </a:rPr>
                        <a:t>3.</a:t>
                      </a:r>
                      <a:r>
                        <a:rPr lang="en-US" b="1" baseline="0" dirty="0" smtClean="0">
                          <a:solidFill>
                            <a:schemeClr val="tx1"/>
                          </a:solidFill>
                        </a:rPr>
                        <a:t> </a:t>
                      </a:r>
                      <a:r>
                        <a:rPr lang="en-US" b="1" dirty="0" smtClean="0">
                          <a:solidFill>
                            <a:schemeClr val="tx1"/>
                          </a:solidFill>
                        </a:rPr>
                        <a:t>Individuals</a:t>
                      </a:r>
                      <a:r>
                        <a:rPr lang="en-US" b="1" baseline="0" dirty="0" smtClean="0">
                          <a:solidFill>
                            <a:schemeClr val="tx1"/>
                          </a:solidFill>
                        </a:rPr>
                        <a:t> with one version of a trait are more likely to survive after the environmental change.  This version of the trait is advantageous in the new environment.</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3011">
                <a:tc>
                  <a:txBody>
                    <a:bodyPr/>
                    <a:lstStyle/>
                    <a:p>
                      <a:r>
                        <a:rPr lang="en-US" b="1" dirty="0" smtClean="0">
                          <a:solidFill>
                            <a:schemeClr val="tx1"/>
                          </a:solidFill>
                        </a:rPr>
                        <a:t>Offspring</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800" b="1" kern="1200" dirty="0" smtClean="0">
                          <a:solidFill>
                            <a:schemeClr val="dk1"/>
                          </a:solidFill>
                          <a:effectLst/>
                          <a:latin typeface="+mn-lt"/>
                          <a:ea typeface="+mn-ea"/>
                          <a:cs typeface="+mn-cs"/>
                        </a:rPr>
                        <a:t>4. The individuals that survive reproduce more. Their offspring vary but are similar to them.  </a:t>
                      </a:r>
                      <a:r>
                        <a:rPr lang="en-US" sz="1800" b="1" kern="1200" dirty="0" smtClean="0">
                          <a:solidFill>
                            <a:schemeClr val="dk1"/>
                          </a:solidFill>
                          <a:effectLst/>
                          <a:latin typeface="+mn-lt"/>
                          <a:ea typeface="+mn-ea"/>
                          <a:cs typeface="+mn-cs"/>
                        </a:rPr>
                        <a:t>So, </a:t>
                      </a:r>
                      <a:r>
                        <a:rPr lang="en-US" sz="1800" b="1" kern="1200" dirty="0" smtClean="0">
                          <a:solidFill>
                            <a:schemeClr val="dk1"/>
                          </a:solidFill>
                          <a:effectLst/>
                          <a:latin typeface="+mn-lt"/>
                          <a:ea typeface="+mn-ea"/>
                          <a:cs typeface="+mn-cs"/>
                        </a:rPr>
                        <a:t>more offspring have the</a:t>
                      </a:r>
                      <a:r>
                        <a:rPr lang="en-US" sz="1800" b="1" kern="1200" baseline="0" dirty="0" smtClean="0">
                          <a:solidFill>
                            <a:schemeClr val="dk1"/>
                          </a:solidFill>
                          <a:effectLst/>
                          <a:latin typeface="+mn-lt"/>
                          <a:ea typeface="+mn-ea"/>
                          <a:cs typeface="+mn-cs"/>
                        </a:rPr>
                        <a:t> advantageous version of the trait.</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3011">
                <a:tc>
                  <a:txBody>
                    <a:bodyPr/>
                    <a:lstStyle/>
                    <a:p>
                      <a:r>
                        <a:rPr lang="en-US" sz="1800" b="1" kern="1200" dirty="0" smtClean="0">
                          <a:solidFill>
                            <a:schemeClr val="dk1"/>
                          </a:solidFill>
                          <a:effectLst/>
                          <a:latin typeface="+mn-lt"/>
                          <a:ea typeface="+mn-ea"/>
                          <a:cs typeface="+mn-cs"/>
                        </a:rPr>
                        <a:t>Population after many generations</a:t>
                      </a:r>
                    </a:p>
                    <a:p>
                      <a:endParaRPr lang="en-US" sz="1800" b="1" kern="1200" dirty="0" smtClean="0">
                        <a:solidFill>
                          <a:schemeClr val="dk1"/>
                        </a:solidFill>
                        <a:effectLst/>
                        <a:latin typeface="+mn-lt"/>
                        <a:ea typeface="+mn-ea"/>
                        <a:cs typeface="+mn-cs"/>
                      </a:endParaRPr>
                    </a:p>
                    <a:p>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800" b="1" kern="1200" dirty="0" smtClean="0">
                          <a:solidFill>
                            <a:schemeClr val="dk1"/>
                          </a:solidFill>
                          <a:effectLst/>
                          <a:latin typeface="+mn-lt"/>
                          <a:ea typeface="+mn-ea"/>
                          <a:cs typeface="+mn-cs"/>
                        </a:rPr>
                        <a:t>5. After many generations, the population still varies, but most individuals have the advantageous</a:t>
                      </a:r>
                      <a:r>
                        <a:rPr lang="en-US" sz="1800" b="1" kern="1200" baseline="0" dirty="0" smtClean="0">
                          <a:solidFill>
                            <a:schemeClr val="dk1"/>
                          </a:solidFill>
                          <a:effectLst/>
                          <a:latin typeface="+mn-lt"/>
                          <a:ea typeface="+mn-ea"/>
                          <a:cs typeface="+mn-cs"/>
                        </a:rPr>
                        <a:t> version of the trait. </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pSp>
        <p:nvGrpSpPr>
          <p:cNvPr id="3" name="Group 2"/>
          <p:cNvGrpSpPr/>
          <p:nvPr/>
        </p:nvGrpSpPr>
        <p:grpSpPr>
          <a:xfrm>
            <a:off x="990600" y="1447800"/>
            <a:ext cx="1878733" cy="786962"/>
            <a:chOff x="990600" y="1447800"/>
            <a:chExt cx="1878733" cy="786962"/>
          </a:xfrm>
        </p:grpSpPr>
        <p:sp>
          <p:nvSpPr>
            <p:cNvPr id="6" name="Isosceles Triangle 5"/>
            <p:cNvSpPr/>
            <p:nvPr/>
          </p:nvSpPr>
          <p:spPr>
            <a:xfrm>
              <a:off x="990600" y="1447800"/>
              <a:ext cx="381000" cy="4572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Isosceles Triangle 6"/>
            <p:cNvSpPr/>
            <p:nvPr/>
          </p:nvSpPr>
          <p:spPr>
            <a:xfrm>
              <a:off x="1524000" y="1550276"/>
              <a:ext cx="295603" cy="354724"/>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sosceles Triangle 7"/>
            <p:cNvSpPr/>
            <p:nvPr/>
          </p:nvSpPr>
          <p:spPr>
            <a:xfrm>
              <a:off x="2030579" y="1624170"/>
              <a:ext cx="484021" cy="610592"/>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p:cNvSpPr/>
            <p:nvPr/>
          </p:nvSpPr>
          <p:spPr>
            <a:xfrm>
              <a:off x="2701161" y="1727638"/>
              <a:ext cx="168172" cy="231884"/>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p:cNvGrpSpPr/>
          <p:nvPr/>
        </p:nvGrpSpPr>
        <p:grpSpPr>
          <a:xfrm>
            <a:off x="881272" y="3402228"/>
            <a:ext cx="1903975" cy="732396"/>
            <a:chOff x="881272" y="3402228"/>
            <a:chExt cx="1903975" cy="732396"/>
          </a:xfrm>
        </p:grpSpPr>
        <p:sp>
          <p:nvSpPr>
            <p:cNvPr id="11" name="Isosceles Triangle 10"/>
            <p:cNvSpPr/>
            <p:nvPr/>
          </p:nvSpPr>
          <p:spPr>
            <a:xfrm>
              <a:off x="943562" y="3478924"/>
              <a:ext cx="381000" cy="4572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p:cNvSpPr/>
            <p:nvPr/>
          </p:nvSpPr>
          <p:spPr>
            <a:xfrm>
              <a:off x="1476962" y="3581400"/>
              <a:ext cx="295603" cy="354724"/>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ross 15"/>
            <p:cNvSpPr/>
            <p:nvPr/>
          </p:nvSpPr>
          <p:spPr>
            <a:xfrm rot="2531682">
              <a:off x="881272" y="3470593"/>
              <a:ext cx="573088" cy="576263"/>
            </a:xfrm>
            <a:prstGeom prst="plus">
              <a:avLst>
                <a:gd name="adj" fmla="val 4889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17" name="Cross 16"/>
            <p:cNvSpPr/>
            <p:nvPr/>
          </p:nvSpPr>
          <p:spPr>
            <a:xfrm rot="2531682">
              <a:off x="1338219" y="3558361"/>
              <a:ext cx="573088" cy="576263"/>
            </a:xfrm>
            <a:prstGeom prst="plus">
              <a:avLst>
                <a:gd name="adj" fmla="val 4889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21" name="Isosceles Triangle 20"/>
            <p:cNvSpPr/>
            <p:nvPr/>
          </p:nvSpPr>
          <p:spPr>
            <a:xfrm>
              <a:off x="2617075" y="3730550"/>
              <a:ext cx="168172" cy="231884"/>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Isosceles Triangle 22"/>
            <p:cNvSpPr/>
            <p:nvPr/>
          </p:nvSpPr>
          <p:spPr>
            <a:xfrm>
              <a:off x="1940968" y="3402228"/>
              <a:ext cx="484021" cy="610592"/>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2"/>
          <p:cNvGrpSpPr/>
          <p:nvPr/>
        </p:nvGrpSpPr>
        <p:grpSpPr>
          <a:xfrm>
            <a:off x="1253200" y="4419600"/>
            <a:ext cx="2302113" cy="787950"/>
            <a:chOff x="1253200" y="4419600"/>
            <a:chExt cx="2302113" cy="787950"/>
          </a:xfrm>
        </p:grpSpPr>
        <p:sp>
          <p:nvSpPr>
            <p:cNvPr id="22" name="Isosceles Triangle 21"/>
            <p:cNvSpPr/>
            <p:nvPr/>
          </p:nvSpPr>
          <p:spPr>
            <a:xfrm>
              <a:off x="1653135" y="4419600"/>
              <a:ext cx="168172" cy="231884"/>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Isosceles Triangle 23"/>
            <p:cNvSpPr/>
            <p:nvPr/>
          </p:nvSpPr>
          <p:spPr>
            <a:xfrm>
              <a:off x="1253200" y="4592615"/>
              <a:ext cx="484021" cy="610592"/>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ight Arrow 24"/>
            <p:cNvSpPr/>
            <p:nvPr/>
          </p:nvSpPr>
          <p:spPr>
            <a:xfrm>
              <a:off x="1917373" y="4515014"/>
              <a:ext cx="531209" cy="1159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26" name="Isosceles Triangle 25"/>
            <p:cNvSpPr/>
            <p:nvPr/>
          </p:nvSpPr>
          <p:spPr>
            <a:xfrm>
              <a:off x="2543890" y="4456058"/>
              <a:ext cx="168172" cy="231884"/>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Isosceles Triangle 26"/>
            <p:cNvSpPr/>
            <p:nvPr/>
          </p:nvSpPr>
          <p:spPr>
            <a:xfrm>
              <a:off x="2867092" y="4456058"/>
              <a:ext cx="257108" cy="249127"/>
            </a:xfrm>
            <a:prstGeom prst="triangle">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Arrow 27"/>
            <p:cNvSpPr/>
            <p:nvPr/>
          </p:nvSpPr>
          <p:spPr>
            <a:xfrm>
              <a:off x="1821357" y="4849046"/>
              <a:ext cx="531209" cy="1159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29" name="Isosceles Triangle 28"/>
            <p:cNvSpPr/>
            <p:nvPr/>
          </p:nvSpPr>
          <p:spPr>
            <a:xfrm>
              <a:off x="2400392" y="4722426"/>
              <a:ext cx="394410" cy="485124"/>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Isosceles Triangle 29"/>
            <p:cNvSpPr/>
            <p:nvPr/>
          </p:nvSpPr>
          <p:spPr>
            <a:xfrm>
              <a:off x="2995646" y="4592615"/>
              <a:ext cx="559667" cy="610592"/>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p:cNvGrpSpPr/>
          <p:nvPr/>
        </p:nvGrpSpPr>
        <p:grpSpPr>
          <a:xfrm>
            <a:off x="1005508" y="5565384"/>
            <a:ext cx="2523855" cy="794552"/>
            <a:chOff x="1005508" y="5565384"/>
            <a:chExt cx="2523855" cy="794552"/>
          </a:xfrm>
        </p:grpSpPr>
        <p:sp>
          <p:nvSpPr>
            <p:cNvPr id="33" name="Isosceles Triangle 32"/>
            <p:cNvSpPr/>
            <p:nvPr/>
          </p:nvSpPr>
          <p:spPr>
            <a:xfrm>
              <a:off x="2013667" y="5953186"/>
              <a:ext cx="242335" cy="298072"/>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Isosceles Triangle 33"/>
            <p:cNvSpPr/>
            <p:nvPr/>
          </p:nvSpPr>
          <p:spPr>
            <a:xfrm>
              <a:off x="2256002" y="5651732"/>
              <a:ext cx="575776" cy="708204"/>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Isosceles Triangle 34"/>
            <p:cNvSpPr/>
            <p:nvPr/>
          </p:nvSpPr>
          <p:spPr>
            <a:xfrm>
              <a:off x="1524000" y="5911440"/>
              <a:ext cx="344935" cy="431254"/>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Isosceles Triangle 35"/>
            <p:cNvSpPr/>
            <p:nvPr/>
          </p:nvSpPr>
          <p:spPr>
            <a:xfrm>
              <a:off x="1005508" y="6005834"/>
              <a:ext cx="257108" cy="249127"/>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Isosceles Triangle 36"/>
            <p:cNvSpPr/>
            <p:nvPr/>
          </p:nvSpPr>
          <p:spPr>
            <a:xfrm>
              <a:off x="2939399" y="5565384"/>
              <a:ext cx="589964" cy="720621"/>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8215328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03"/>
            <a:ext cx="8229600" cy="1143000"/>
          </a:xfrm>
        </p:spPr>
        <p:txBody>
          <a:bodyPr>
            <a:normAutofit/>
          </a:bodyPr>
          <a:lstStyle/>
          <a:p>
            <a:r>
              <a:rPr lang="en-US" sz="2800" dirty="0" smtClean="0"/>
              <a:t>Step 5</a:t>
            </a:r>
            <a:endParaRPr lang="en-US" sz="2800" dirty="0"/>
          </a:p>
        </p:txBody>
      </p:sp>
      <p:sp>
        <p:nvSpPr>
          <p:cNvPr id="4" name="Slide Number Placeholder 3"/>
          <p:cNvSpPr>
            <a:spLocks noGrp="1"/>
          </p:cNvSpPr>
          <p:nvPr>
            <p:ph type="sldNum" sz="quarter" idx="12"/>
          </p:nvPr>
        </p:nvSpPr>
        <p:spPr/>
        <p:txBody>
          <a:bodyPr/>
          <a:lstStyle/>
          <a:p>
            <a:fld id="{252712C8-26FE-4CEC-B7C9-3ABEB00CBB4C}" type="slidenum">
              <a:rPr lang="en-US" smtClean="0"/>
              <a:pPr/>
              <a:t>20</a:t>
            </a:fld>
            <a:endParaRPr lang="en-US"/>
          </a:p>
        </p:txBody>
      </p:sp>
      <p:graphicFrame>
        <p:nvGraphicFramePr>
          <p:cNvPr id="22" name="Table 21"/>
          <p:cNvGraphicFramePr>
            <a:graphicFrameLocks noGrp="1"/>
          </p:cNvGraphicFramePr>
          <p:nvPr>
            <p:extLst>
              <p:ext uri="{D42A27DB-BD31-4B8C-83A1-F6EECF244321}">
                <p14:modId xmlns:p14="http://schemas.microsoft.com/office/powerpoint/2010/main" val="1498720996"/>
              </p:ext>
            </p:extLst>
          </p:nvPr>
        </p:nvGraphicFramePr>
        <p:xfrm>
          <a:off x="533400" y="2468880"/>
          <a:ext cx="8153400" cy="1188720"/>
        </p:xfrm>
        <a:graphic>
          <a:graphicData uri="http://schemas.openxmlformats.org/drawingml/2006/table">
            <a:tbl>
              <a:tblPr firstRow="1" bandRow="1">
                <a:tableStyleId>{5C22544A-7EE6-4342-B048-85BDC9FD1C3A}</a:tableStyleId>
              </a:tblPr>
              <a:tblGrid>
                <a:gridCol w="2955608"/>
                <a:gridCol w="5197792"/>
              </a:tblGrid>
              <a:tr h="423011">
                <a:tc>
                  <a:txBody>
                    <a:bodyPr/>
                    <a:lstStyle/>
                    <a:p>
                      <a:r>
                        <a:rPr lang="en-US" sz="1800" b="1" kern="1200" dirty="0" smtClean="0">
                          <a:solidFill>
                            <a:schemeClr val="dk1"/>
                          </a:solidFill>
                          <a:effectLst/>
                          <a:latin typeface="+mn-lt"/>
                          <a:ea typeface="+mn-ea"/>
                          <a:cs typeface="+mn-cs"/>
                        </a:rPr>
                        <a:t>Population after many generations</a:t>
                      </a:r>
                    </a:p>
                    <a:p>
                      <a:endParaRPr lang="en-US" sz="1800" b="1" kern="1200" dirty="0" smtClean="0">
                        <a:solidFill>
                          <a:schemeClr val="dk1"/>
                        </a:solidFill>
                        <a:effectLst/>
                        <a:latin typeface="+mn-lt"/>
                        <a:ea typeface="+mn-ea"/>
                        <a:cs typeface="+mn-cs"/>
                      </a:endParaRPr>
                    </a:p>
                    <a:p>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800" b="1" kern="1200" dirty="0" smtClean="0">
                          <a:solidFill>
                            <a:schemeClr val="dk1"/>
                          </a:solidFill>
                          <a:effectLst/>
                          <a:latin typeface="+mn-lt"/>
                          <a:ea typeface="+mn-ea"/>
                          <a:cs typeface="+mn-cs"/>
                        </a:rPr>
                        <a:t>5. After many generations, the population still varies, but most individuals have the advantageous</a:t>
                      </a:r>
                      <a:r>
                        <a:rPr lang="en-US" sz="1800" b="1" kern="1200" baseline="0" dirty="0" smtClean="0">
                          <a:solidFill>
                            <a:schemeClr val="dk1"/>
                          </a:solidFill>
                          <a:effectLst/>
                          <a:latin typeface="+mn-lt"/>
                          <a:ea typeface="+mn-ea"/>
                          <a:cs typeface="+mn-cs"/>
                        </a:rPr>
                        <a:t> version of the trait </a:t>
                      </a:r>
                      <a:r>
                        <a:rPr lang="en-US" sz="1800" b="1" u="sng" kern="1200" baseline="0" dirty="0" smtClean="0">
                          <a:solidFill>
                            <a:srgbClr val="FF0000"/>
                          </a:solidFill>
                          <a:effectLst/>
                          <a:latin typeface="+mn-lt"/>
                          <a:ea typeface="+mn-ea"/>
                          <a:cs typeface="+mn-cs"/>
                        </a:rPr>
                        <a:t>_______________</a:t>
                      </a:r>
                      <a:r>
                        <a:rPr lang="en-US" sz="1800" b="1" kern="1200" baseline="0" dirty="0" smtClean="0">
                          <a:solidFill>
                            <a:schemeClr val="dk1"/>
                          </a:solidFill>
                          <a:effectLst/>
                          <a:latin typeface="+mn-lt"/>
                          <a:ea typeface="+mn-ea"/>
                          <a:cs typeface="+mn-cs"/>
                        </a:rPr>
                        <a:t>. </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23" name="Isosceles Triangle 22"/>
          <p:cNvSpPr/>
          <p:nvPr/>
        </p:nvSpPr>
        <p:spPr>
          <a:xfrm>
            <a:off x="2162513" y="3241130"/>
            <a:ext cx="242335" cy="298072"/>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Isosceles Triangle 23"/>
          <p:cNvSpPr/>
          <p:nvPr/>
        </p:nvSpPr>
        <p:spPr>
          <a:xfrm>
            <a:off x="2444537" y="2819400"/>
            <a:ext cx="575776" cy="708204"/>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Isosceles Triangle 24"/>
          <p:cNvSpPr/>
          <p:nvPr/>
        </p:nvSpPr>
        <p:spPr>
          <a:xfrm>
            <a:off x="1524000" y="3088897"/>
            <a:ext cx="344935" cy="431254"/>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p:cNvSpPr/>
          <p:nvPr/>
        </p:nvSpPr>
        <p:spPr>
          <a:xfrm>
            <a:off x="1030175" y="3236206"/>
            <a:ext cx="257108" cy="249127"/>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Isosceles Triangle 26"/>
          <p:cNvSpPr/>
          <p:nvPr/>
        </p:nvSpPr>
        <p:spPr>
          <a:xfrm>
            <a:off x="2796472" y="2880820"/>
            <a:ext cx="589964" cy="720621"/>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740471"/>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solidFill>
                  <a:srgbClr val="800000"/>
                </a:solidFill>
              </a:rPr>
              <a:t>Red-Bellied Black Snakes</a:t>
            </a:r>
            <a:endParaRPr lang="en-US" b="1" dirty="0">
              <a:solidFill>
                <a:srgbClr val="800000"/>
              </a:solidFill>
            </a:endParaRPr>
          </a:p>
        </p:txBody>
      </p:sp>
      <p:sp>
        <p:nvSpPr>
          <p:cNvPr id="3" name="Slide Number Placeholder 3"/>
          <p:cNvSpPr>
            <a:spLocks noGrp="1"/>
          </p:cNvSpPr>
          <p:nvPr>
            <p:ph type="sldNum" sz="quarter" idx="12"/>
          </p:nvPr>
        </p:nvSpPr>
        <p:spPr>
          <a:xfrm>
            <a:off x="6553200" y="6356350"/>
            <a:ext cx="2133600" cy="365125"/>
          </a:xfrm>
        </p:spPr>
        <p:txBody>
          <a:bodyPr/>
          <a:lstStyle/>
          <a:p>
            <a:fld id="{252712C8-26FE-4CEC-B7C9-3ABEB00CBB4C}" type="slidenum">
              <a:rPr lang="en-US" smtClean="0"/>
              <a:pPr/>
              <a:t>21</a:t>
            </a:fld>
            <a:endParaRPr lang="en-US"/>
          </a:p>
        </p:txBody>
      </p:sp>
    </p:spTree>
    <p:extLst>
      <p:ext uri="{BB962C8B-B14F-4D97-AF65-F5344CB8AC3E}">
        <p14:creationId xmlns:p14="http://schemas.microsoft.com/office/powerpoint/2010/main" val="1001136610"/>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Red-Bellied Black Snakes</a:t>
            </a:r>
            <a:endParaRPr lang="en-US" dirty="0"/>
          </a:p>
        </p:txBody>
      </p:sp>
      <p:sp>
        <p:nvSpPr>
          <p:cNvPr id="4" name="Slide Number Placeholder 3"/>
          <p:cNvSpPr>
            <a:spLocks noGrp="1"/>
          </p:cNvSpPr>
          <p:nvPr>
            <p:ph type="sldNum" sz="quarter" idx="12"/>
          </p:nvPr>
        </p:nvSpPr>
        <p:spPr/>
        <p:txBody>
          <a:bodyPr/>
          <a:lstStyle/>
          <a:p>
            <a:fld id="{252712C8-26FE-4CEC-B7C9-3ABEB00CBB4C}" type="slidenum">
              <a:rPr lang="en-US" smtClean="0"/>
              <a:pPr/>
              <a:t>22</a:t>
            </a:fld>
            <a:endParaRPr lang="en-US"/>
          </a:p>
        </p:txBody>
      </p:sp>
      <p:pic>
        <p:nvPicPr>
          <p:cNvPr id="5"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62500" y="1219200"/>
            <a:ext cx="4229100" cy="281940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76200" y="1066800"/>
            <a:ext cx="4724400" cy="5509200"/>
          </a:xfrm>
          <a:prstGeom prst="rect">
            <a:avLst/>
          </a:prstGeom>
          <a:noFill/>
        </p:spPr>
        <p:txBody>
          <a:bodyPr wrap="square" rtlCol="0">
            <a:spAutoFit/>
          </a:bodyPr>
          <a:lstStyle/>
          <a:p>
            <a:r>
              <a:rPr lang="en-US" sz="2200" dirty="0" smtClean="0">
                <a:latin typeface="Calibri" pitchFamily="34" charset="0"/>
              </a:rPr>
              <a:t>Red</a:t>
            </a:r>
            <a:r>
              <a:rPr lang="en-US" sz="2200" dirty="0">
                <a:latin typeface="Calibri" pitchFamily="34" charset="0"/>
              </a:rPr>
              <a:t>-Bellied Black </a:t>
            </a:r>
            <a:r>
              <a:rPr lang="en-US" sz="2200" dirty="0" smtClean="0">
                <a:latin typeface="Calibri" pitchFamily="34" charset="0"/>
              </a:rPr>
              <a:t>Snakes </a:t>
            </a:r>
            <a:r>
              <a:rPr lang="en-US" sz="2200" dirty="0">
                <a:latin typeface="Calibri" pitchFamily="34" charset="0"/>
              </a:rPr>
              <a:t>live in Australia, usually in forests or woodland areas. </a:t>
            </a:r>
            <a:r>
              <a:rPr lang="en-US" sz="2200" dirty="0" smtClean="0">
                <a:latin typeface="Calibri" pitchFamily="34" charset="0"/>
              </a:rPr>
              <a:t>Cane toads are </a:t>
            </a:r>
            <a:r>
              <a:rPr lang="en-US" sz="2200" dirty="0">
                <a:latin typeface="Calibri" pitchFamily="34" charset="0"/>
              </a:rPr>
              <a:t>also found in Australia. </a:t>
            </a:r>
            <a:r>
              <a:rPr lang="en-US" sz="2200" dirty="0" smtClean="0">
                <a:latin typeface="Calibri" pitchFamily="34" charset="0"/>
              </a:rPr>
              <a:t>These </a:t>
            </a:r>
            <a:r>
              <a:rPr lang="en-US" sz="2200" dirty="0">
                <a:latin typeface="Calibri" pitchFamily="34" charset="0"/>
              </a:rPr>
              <a:t>toads are poisonous and large in size. They were first introduced to Australia by humans in 1935</a:t>
            </a:r>
            <a:r>
              <a:rPr lang="en-US" sz="2200" dirty="0" smtClean="0">
                <a:latin typeface="Calibri" pitchFamily="34" charset="0"/>
              </a:rPr>
              <a:t>. Red-Bellied Black Snakes feed </a:t>
            </a:r>
            <a:r>
              <a:rPr lang="en-US" sz="2200" dirty="0">
                <a:latin typeface="Calibri" pitchFamily="34" charset="0"/>
              </a:rPr>
              <a:t>on frogs and </a:t>
            </a:r>
            <a:r>
              <a:rPr lang="en-US" sz="2200" dirty="0" smtClean="0">
                <a:latin typeface="Calibri" pitchFamily="34" charset="0"/>
              </a:rPr>
              <a:t>toads and eat them whole.   </a:t>
            </a:r>
          </a:p>
          <a:p>
            <a:endParaRPr lang="en-US" sz="2200" dirty="0">
              <a:latin typeface="Calibri" pitchFamily="34" charset="0"/>
            </a:endParaRPr>
          </a:p>
          <a:p>
            <a:r>
              <a:rPr lang="en-US" sz="2200" dirty="0" smtClean="0">
                <a:latin typeface="Calibri" pitchFamily="34" charset="0"/>
              </a:rPr>
              <a:t>The Red Bellied-Black Snakes</a:t>
            </a:r>
            <a:r>
              <a:rPr lang="en-US" sz="2200" dirty="0">
                <a:latin typeface="Calibri" pitchFamily="34" charset="0"/>
              </a:rPr>
              <a:t>’ head sizes </a:t>
            </a:r>
            <a:r>
              <a:rPr lang="en-US" sz="2200" dirty="0" smtClean="0">
                <a:latin typeface="Calibri" pitchFamily="34" charset="0"/>
              </a:rPr>
              <a:t>vary</a:t>
            </a:r>
            <a:r>
              <a:rPr lang="en-US" sz="2200" dirty="0">
                <a:latin typeface="Calibri" pitchFamily="34" charset="0"/>
              </a:rPr>
              <a:t> </a:t>
            </a:r>
            <a:r>
              <a:rPr lang="en-US" sz="2200" dirty="0" smtClean="0">
                <a:latin typeface="Calibri" pitchFamily="34" charset="0"/>
              </a:rPr>
              <a:t>but recently scientists have found a surprising change! In certain areas where cane toads are found, the Red-Bellied Black Snakes’ head sizes are smaller today, on average, than they were in 1935. </a:t>
            </a:r>
          </a:p>
        </p:txBody>
      </p:sp>
      <p:pic>
        <p:nvPicPr>
          <p:cNvPr id="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l="14194" t="7063" r="11829" b="12964"/>
          <a:stretch>
            <a:fillRect/>
          </a:stretch>
        </p:blipFill>
        <p:spPr bwMode="auto">
          <a:xfrm>
            <a:off x="5562600" y="4191000"/>
            <a:ext cx="2667000" cy="2282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3240957"/>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Red-Bellied Black Snakes</a:t>
            </a:r>
          </a:p>
        </p:txBody>
      </p:sp>
      <p:sp>
        <p:nvSpPr>
          <p:cNvPr id="3" name="Content Placeholder 2"/>
          <p:cNvSpPr>
            <a:spLocks noGrp="1"/>
          </p:cNvSpPr>
          <p:nvPr>
            <p:ph idx="1"/>
          </p:nvPr>
        </p:nvSpPr>
        <p:spPr>
          <a:xfrm>
            <a:off x="457200" y="1143000"/>
            <a:ext cx="8229600" cy="4525963"/>
          </a:xfrm>
        </p:spPr>
        <p:txBody>
          <a:bodyPr/>
          <a:lstStyle/>
          <a:p>
            <a:pPr marL="0" indent="0">
              <a:buNone/>
            </a:pPr>
            <a:endParaRPr lang="en-US" dirty="0" smtClean="0">
              <a:latin typeface="Calibri" pitchFamily="34" charset="0"/>
            </a:endParaRPr>
          </a:p>
          <a:p>
            <a:pPr marL="0" indent="0">
              <a:buNone/>
            </a:pPr>
            <a:r>
              <a:rPr lang="en-US" dirty="0" smtClean="0">
                <a:latin typeface="Calibri" pitchFamily="34" charset="0"/>
              </a:rPr>
              <a:t>Why </a:t>
            </a:r>
            <a:r>
              <a:rPr lang="en-US" dirty="0">
                <a:latin typeface="Calibri" pitchFamily="34" charset="0"/>
              </a:rPr>
              <a:t>are the </a:t>
            </a:r>
            <a:r>
              <a:rPr lang="en-US" dirty="0" smtClean="0">
                <a:latin typeface="Calibri" pitchFamily="34" charset="0"/>
              </a:rPr>
              <a:t>snakes’ </a:t>
            </a:r>
            <a:r>
              <a:rPr lang="en-US" dirty="0">
                <a:latin typeface="Calibri" pitchFamily="34" charset="0"/>
              </a:rPr>
              <a:t>heads </a:t>
            </a:r>
            <a:r>
              <a:rPr lang="en-US" dirty="0" smtClean="0">
                <a:latin typeface="Calibri" pitchFamily="34" charset="0"/>
              </a:rPr>
              <a:t>now smaller</a:t>
            </a:r>
            <a:r>
              <a:rPr lang="en-US" dirty="0">
                <a:latin typeface="Calibri" pitchFamily="34" charset="0"/>
              </a:rPr>
              <a:t>? </a:t>
            </a:r>
          </a:p>
          <a:p>
            <a:pPr marL="0" indent="0">
              <a:buNone/>
            </a:pPr>
            <a:endParaRPr lang="en-US" dirty="0" smtClean="0"/>
          </a:p>
          <a:p>
            <a:pPr marL="0" indent="0">
              <a:buNone/>
            </a:pPr>
            <a:r>
              <a:rPr lang="en-US" dirty="0" smtClean="0"/>
              <a:t>Fill in in the table on Page 1 of your packet for the Red-Bellied </a:t>
            </a:r>
            <a:r>
              <a:rPr lang="en-US" dirty="0"/>
              <a:t>B</a:t>
            </a:r>
            <a:r>
              <a:rPr lang="en-US" dirty="0" smtClean="0"/>
              <a:t>lack </a:t>
            </a:r>
            <a:r>
              <a:rPr lang="en-US" dirty="0"/>
              <a:t>S</a:t>
            </a:r>
            <a:r>
              <a:rPr lang="en-US" dirty="0" smtClean="0"/>
              <a:t>nakes example.</a:t>
            </a:r>
            <a:endParaRPr lang="en-US" dirty="0"/>
          </a:p>
        </p:txBody>
      </p:sp>
      <p:sp>
        <p:nvSpPr>
          <p:cNvPr id="4" name="Slide Number Placeholder 3"/>
          <p:cNvSpPr>
            <a:spLocks noGrp="1"/>
          </p:cNvSpPr>
          <p:nvPr>
            <p:ph type="sldNum" sz="quarter" idx="12"/>
          </p:nvPr>
        </p:nvSpPr>
        <p:spPr/>
        <p:txBody>
          <a:bodyPr/>
          <a:lstStyle/>
          <a:p>
            <a:fld id="{252712C8-26FE-4CEC-B7C9-3ABEB00CBB4C}" type="slidenum">
              <a:rPr lang="en-US" smtClean="0"/>
              <a:pPr/>
              <a:t>23</a:t>
            </a:fld>
            <a:endParaRPr lang="en-US"/>
          </a:p>
        </p:txBody>
      </p:sp>
    </p:spTree>
    <p:extLst>
      <p:ext uri="{BB962C8B-B14F-4D97-AF65-F5344CB8AC3E}">
        <p14:creationId xmlns:p14="http://schemas.microsoft.com/office/powerpoint/2010/main" val="1418295521"/>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solidFill>
                  <a:srgbClr val="800000"/>
                </a:solidFill>
              </a:rPr>
              <a:t>Guppies</a:t>
            </a:r>
            <a:endParaRPr lang="en-US" b="1" dirty="0">
              <a:solidFill>
                <a:srgbClr val="800000"/>
              </a:solidFill>
            </a:endParaRPr>
          </a:p>
        </p:txBody>
      </p:sp>
      <p:sp>
        <p:nvSpPr>
          <p:cNvPr id="3" name="Slide Number Placeholder 3"/>
          <p:cNvSpPr>
            <a:spLocks noGrp="1"/>
          </p:cNvSpPr>
          <p:nvPr>
            <p:ph type="sldNum" sz="quarter" idx="12"/>
          </p:nvPr>
        </p:nvSpPr>
        <p:spPr>
          <a:xfrm>
            <a:off x="6553200" y="6356350"/>
            <a:ext cx="2133600" cy="365125"/>
          </a:xfrm>
        </p:spPr>
        <p:txBody>
          <a:bodyPr/>
          <a:lstStyle/>
          <a:p>
            <a:fld id="{252712C8-26FE-4CEC-B7C9-3ABEB00CBB4C}" type="slidenum">
              <a:rPr lang="en-US" smtClean="0"/>
              <a:pPr/>
              <a:t>24</a:t>
            </a:fld>
            <a:endParaRPr lang="en-US"/>
          </a:p>
        </p:txBody>
      </p:sp>
    </p:spTree>
    <p:extLst>
      <p:ext uri="{BB962C8B-B14F-4D97-AF65-F5344CB8AC3E}">
        <p14:creationId xmlns:p14="http://schemas.microsoft.com/office/powerpoint/2010/main" val="97652988"/>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Guppies</a:t>
            </a:r>
            <a:endParaRPr lang="en-US" dirty="0"/>
          </a:p>
        </p:txBody>
      </p:sp>
      <p:sp>
        <p:nvSpPr>
          <p:cNvPr id="3" name="Content Placeholder 2"/>
          <p:cNvSpPr>
            <a:spLocks noGrp="1"/>
          </p:cNvSpPr>
          <p:nvPr>
            <p:ph idx="1"/>
          </p:nvPr>
        </p:nvSpPr>
        <p:spPr>
          <a:xfrm>
            <a:off x="457200" y="1371600"/>
            <a:ext cx="5334000" cy="4724400"/>
          </a:xfrm>
        </p:spPr>
        <p:txBody>
          <a:bodyPr>
            <a:noAutofit/>
          </a:bodyPr>
          <a:lstStyle/>
          <a:p>
            <a:r>
              <a:rPr lang="en-US" sz="2400" dirty="0" smtClean="0"/>
              <a:t>Trinidad is a tropical island in South America.</a:t>
            </a:r>
          </a:p>
          <a:p>
            <a:r>
              <a:rPr lang="en-US" sz="2400" dirty="0" smtClean="0"/>
              <a:t>It has many streams and pools through the forests with many different kinds of fish in them.</a:t>
            </a:r>
          </a:p>
          <a:p>
            <a:r>
              <a:rPr lang="en-US" sz="2400" dirty="0" smtClean="0"/>
              <a:t>One of the more interesting fish in these waters is the guppy.</a:t>
            </a:r>
          </a:p>
          <a:p>
            <a:r>
              <a:rPr lang="en-US" sz="2400" dirty="0" smtClean="0"/>
              <a:t>Trinidad’s male guppies have a highly variable pattern of colorful spots.  </a:t>
            </a:r>
          </a:p>
        </p:txBody>
      </p:sp>
      <p:pic>
        <p:nvPicPr>
          <p:cNvPr id="23556" name="Picture 4" descr="http://evolution.berkeley.edu/evosite/misconceps/images/guppies_130.jpg"/>
          <p:cNvPicPr>
            <a:picLocks noChangeAspect="1" noChangeArrowheads="1"/>
          </p:cNvPicPr>
          <p:nvPr/>
        </p:nvPicPr>
        <p:blipFill>
          <a:blip r:embed="rId2" cstate="print"/>
          <a:srcRect/>
          <a:stretch>
            <a:fillRect/>
          </a:stretch>
        </p:blipFill>
        <p:spPr bwMode="auto">
          <a:xfrm>
            <a:off x="5867400" y="2209800"/>
            <a:ext cx="3070860" cy="2362200"/>
          </a:xfrm>
          <a:prstGeom prst="rect">
            <a:avLst/>
          </a:prstGeom>
          <a:noFill/>
        </p:spPr>
      </p:pic>
      <p:sp>
        <p:nvSpPr>
          <p:cNvPr id="7" name="TextBox 6"/>
          <p:cNvSpPr txBox="1"/>
          <p:nvPr/>
        </p:nvSpPr>
        <p:spPr>
          <a:xfrm>
            <a:off x="457200" y="4983540"/>
            <a:ext cx="7848600" cy="1569660"/>
          </a:xfrm>
          <a:prstGeom prst="rect">
            <a:avLst/>
          </a:prstGeom>
          <a:noFill/>
        </p:spPr>
        <p:txBody>
          <a:bodyPr wrap="square" rtlCol="0">
            <a:spAutoFit/>
          </a:bodyPr>
          <a:lstStyle/>
          <a:p>
            <a:pPr marL="336550" lvl="1" indent="-336550">
              <a:buFont typeface="Arial" pitchFamily="34" charset="0"/>
              <a:buChar char="•"/>
            </a:pPr>
            <a:r>
              <a:rPr lang="en-US" sz="2400" dirty="0" smtClean="0"/>
              <a:t>What this means is that some guppies are bright and have many colorful spots on their tails.  Other guppies are dull in color and have very few spots on their tails.</a:t>
            </a:r>
          </a:p>
          <a:p>
            <a:pPr>
              <a:buFont typeface="Arial" pitchFamily="34" charset="0"/>
              <a:buChar char="•"/>
            </a:pPr>
            <a:endParaRPr lang="en-US" sz="2400" dirty="0"/>
          </a:p>
        </p:txBody>
      </p:sp>
      <p:sp>
        <p:nvSpPr>
          <p:cNvPr id="6" name="Slide Number Placeholder 3"/>
          <p:cNvSpPr>
            <a:spLocks noGrp="1"/>
          </p:cNvSpPr>
          <p:nvPr>
            <p:ph type="sldNum" sz="quarter" idx="12"/>
          </p:nvPr>
        </p:nvSpPr>
        <p:spPr>
          <a:xfrm>
            <a:off x="6553200" y="6356350"/>
            <a:ext cx="2133600" cy="365125"/>
          </a:xfrm>
        </p:spPr>
        <p:txBody>
          <a:bodyPr/>
          <a:lstStyle/>
          <a:p>
            <a:fld id="{252712C8-26FE-4CEC-B7C9-3ABEB00CBB4C}" type="slidenum">
              <a:rPr lang="en-US" smtClean="0"/>
              <a:pPr/>
              <a:t>25</a:t>
            </a:fld>
            <a:endParaRPr lang="en-US"/>
          </a:p>
        </p:txBody>
      </p:sp>
    </p:spTree>
    <p:extLst>
      <p:ext uri="{BB962C8B-B14F-4D97-AF65-F5344CB8AC3E}">
        <p14:creationId xmlns:p14="http://schemas.microsoft.com/office/powerpoint/2010/main" val="2864433614"/>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52712C8-26FE-4CEC-B7C9-3ABEB00CBB4C}" type="slidenum">
              <a:rPr lang="en-US" smtClean="0"/>
              <a:pPr/>
              <a:t>26</a:t>
            </a:fld>
            <a:endParaRPr lang="en-US"/>
          </a:p>
        </p:txBody>
      </p:sp>
      <p:sp>
        <p:nvSpPr>
          <p:cNvPr id="7" name="Title 1"/>
          <p:cNvSpPr txBox="1">
            <a:spLocks/>
          </p:cNvSpPr>
          <p:nvPr/>
        </p:nvSpPr>
        <p:spPr>
          <a:xfrm>
            <a:off x="457200" y="274638"/>
            <a:ext cx="8229600" cy="114300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mtClean="0"/>
              <a:t>Guppies</a:t>
            </a:r>
            <a:endParaRPr lang="en-US" dirty="0"/>
          </a:p>
        </p:txBody>
      </p:sp>
      <p:sp>
        <p:nvSpPr>
          <p:cNvPr id="8" name="TextBox 7"/>
          <p:cNvSpPr txBox="1"/>
          <p:nvPr/>
        </p:nvSpPr>
        <p:spPr>
          <a:xfrm>
            <a:off x="583531" y="1981200"/>
            <a:ext cx="7976937" cy="3046988"/>
          </a:xfrm>
          <a:prstGeom prst="rect">
            <a:avLst/>
          </a:prstGeom>
          <a:noFill/>
        </p:spPr>
        <p:txBody>
          <a:bodyPr wrap="square" rtlCol="0">
            <a:spAutoFit/>
          </a:bodyPr>
          <a:lstStyle/>
          <a:p>
            <a:r>
              <a:rPr lang="en-US" sz="2400" dirty="0" smtClean="0"/>
              <a:t>Recently, killifish and cichlids (predators of the guppy) have moved into some pools where the guppies live. Scientists have been studying several generations of guppies in these pools since the killifish were introduced to the stream. </a:t>
            </a:r>
          </a:p>
          <a:p>
            <a:endParaRPr lang="en-US" sz="2400" dirty="0" smtClean="0"/>
          </a:p>
          <a:p>
            <a:r>
              <a:rPr lang="en-US" sz="2400" dirty="0" smtClean="0"/>
              <a:t>On the next few slides, you will look at 4 different pools where guppies live. Notice what is different about guppies when killifish are present in the same pools. </a:t>
            </a:r>
          </a:p>
        </p:txBody>
      </p:sp>
    </p:spTree>
    <p:extLst>
      <p:ext uri="{BB962C8B-B14F-4D97-AF65-F5344CB8AC3E}">
        <p14:creationId xmlns:p14="http://schemas.microsoft.com/office/powerpoint/2010/main" val="665052639"/>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http://www.birds.cornell.edu/brp/elephant/media/images/field/blogpics/Canopy_clouds-72dpi-24k.jpg"/>
          <p:cNvPicPr>
            <a:picLocks noChangeAspect="1" noChangeArrowheads="1"/>
          </p:cNvPicPr>
          <p:nvPr/>
        </p:nvPicPr>
        <p:blipFill>
          <a:blip r:embed="rId2" cstate="print"/>
          <a:srcRect/>
          <a:stretch>
            <a:fillRect/>
          </a:stretch>
        </p:blipFill>
        <p:spPr bwMode="auto">
          <a:xfrm>
            <a:off x="-843423" y="-228600"/>
            <a:ext cx="9987423" cy="7493892"/>
          </a:xfrm>
          <a:prstGeom prst="rect">
            <a:avLst/>
          </a:prstGeom>
          <a:noFill/>
          <a:ln w="9525">
            <a:noFill/>
            <a:miter lim="800000"/>
            <a:headEnd/>
            <a:tailEnd/>
          </a:ln>
          <a:effectLst/>
        </p:spPr>
      </p:pic>
      <p:sp>
        <p:nvSpPr>
          <p:cNvPr id="7" name="Freeform 6"/>
          <p:cNvSpPr/>
          <p:nvPr/>
        </p:nvSpPr>
        <p:spPr>
          <a:xfrm rot="20974842">
            <a:off x="629587" y="2190899"/>
            <a:ext cx="8514413" cy="3252866"/>
          </a:xfrm>
          <a:custGeom>
            <a:avLst/>
            <a:gdLst>
              <a:gd name="connsiteX0" fmla="*/ 0 w 8514413"/>
              <a:gd name="connsiteY0" fmla="*/ 0 h 3252866"/>
              <a:gd name="connsiteX1" fmla="*/ 119922 w 8514413"/>
              <a:gd name="connsiteY1" fmla="*/ 29980 h 3252866"/>
              <a:gd name="connsiteX2" fmla="*/ 164892 w 8514413"/>
              <a:gd name="connsiteY2" fmla="*/ 59961 h 3252866"/>
              <a:gd name="connsiteX3" fmla="*/ 194873 w 8514413"/>
              <a:gd name="connsiteY3" fmla="*/ 89941 h 3252866"/>
              <a:gd name="connsiteX4" fmla="*/ 239843 w 8514413"/>
              <a:gd name="connsiteY4" fmla="*/ 104931 h 3252866"/>
              <a:gd name="connsiteX5" fmla="*/ 284813 w 8514413"/>
              <a:gd name="connsiteY5" fmla="*/ 179882 h 3252866"/>
              <a:gd name="connsiteX6" fmla="*/ 314794 w 8514413"/>
              <a:gd name="connsiteY6" fmla="*/ 209862 h 3252866"/>
              <a:gd name="connsiteX7" fmla="*/ 359764 w 8514413"/>
              <a:gd name="connsiteY7" fmla="*/ 449705 h 3252866"/>
              <a:gd name="connsiteX8" fmla="*/ 389745 w 8514413"/>
              <a:gd name="connsiteY8" fmla="*/ 554636 h 3252866"/>
              <a:gd name="connsiteX9" fmla="*/ 419725 w 8514413"/>
              <a:gd name="connsiteY9" fmla="*/ 584617 h 3252866"/>
              <a:gd name="connsiteX10" fmla="*/ 479686 w 8514413"/>
              <a:gd name="connsiteY10" fmla="*/ 719528 h 3252866"/>
              <a:gd name="connsiteX11" fmla="*/ 509666 w 8514413"/>
              <a:gd name="connsiteY11" fmla="*/ 1034321 h 3252866"/>
              <a:gd name="connsiteX12" fmla="*/ 539646 w 8514413"/>
              <a:gd name="connsiteY12" fmla="*/ 1124262 h 3252866"/>
              <a:gd name="connsiteX13" fmla="*/ 554636 w 8514413"/>
              <a:gd name="connsiteY13" fmla="*/ 1169233 h 3252866"/>
              <a:gd name="connsiteX14" fmla="*/ 584617 w 8514413"/>
              <a:gd name="connsiteY14" fmla="*/ 1199213 h 3252866"/>
              <a:gd name="connsiteX15" fmla="*/ 599607 w 8514413"/>
              <a:gd name="connsiteY15" fmla="*/ 1244184 h 3252866"/>
              <a:gd name="connsiteX16" fmla="*/ 659568 w 8514413"/>
              <a:gd name="connsiteY16" fmla="*/ 1319135 h 3252866"/>
              <a:gd name="connsiteX17" fmla="*/ 704538 w 8514413"/>
              <a:gd name="connsiteY17" fmla="*/ 1409076 h 3252866"/>
              <a:gd name="connsiteX18" fmla="*/ 794479 w 8514413"/>
              <a:gd name="connsiteY18" fmla="*/ 1439056 h 3252866"/>
              <a:gd name="connsiteX19" fmla="*/ 839450 w 8514413"/>
              <a:gd name="connsiteY19" fmla="*/ 1424066 h 3252866"/>
              <a:gd name="connsiteX20" fmla="*/ 899410 w 8514413"/>
              <a:gd name="connsiteY20" fmla="*/ 1409076 h 3252866"/>
              <a:gd name="connsiteX21" fmla="*/ 989351 w 8514413"/>
              <a:gd name="connsiteY21" fmla="*/ 1379095 h 3252866"/>
              <a:gd name="connsiteX22" fmla="*/ 1019332 w 8514413"/>
              <a:gd name="connsiteY22" fmla="*/ 1349115 h 3252866"/>
              <a:gd name="connsiteX23" fmla="*/ 1109273 w 8514413"/>
              <a:gd name="connsiteY23" fmla="*/ 1319135 h 3252866"/>
              <a:gd name="connsiteX24" fmla="*/ 1154243 w 8514413"/>
              <a:gd name="connsiteY24" fmla="*/ 1304144 h 3252866"/>
              <a:gd name="connsiteX25" fmla="*/ 1199213 w 8514413"/>
              <a:gd name="connsiteY25" fmla="*/ 1274164 h 3252866"/>
              <a:gd name="connsiteX26" fmla="*/ 1229194 w 8514413"/>
              <a:gd name="connsiteY26" fmla="*/ 1229194 h 3252866"/>
              <a:gd name="connsiteX27" fmla="*/ 1289154 w 8514413"/>
              <a:gd name="connsiteY27" fmla="*/ 1154243 h 3252866"/>
              <a:gd name="connsiteX28" fmla="*/ 1334125 w 8514413"/>
              <a:gd name="connsiteY28" fmla="*/ 989351 h 3252866"/>
              <a:gd name="connsiteX29" fmla="*/ 1424066 w 8514413"/>
              <a:gd name="connsiteY29" fmla="*/ 959371 h 3252866"/>
              <a:gd name="connsiteX30" fmla="*/ 1469036 w 8514413"/>
              <a:gd name="connsiteY30" fmla="*/ 944380 h 3252866"/>
              <a:gd name="connsiteX31" fmla="*/ 1588958 w 8514413"/>
              <a:gd name="connsiteY31" fmla="*/ 959371 h 3252866"/>
              <a:gd name="connsiteX32" fmla="*/ 1633928 w 8514413"/>
              <a:gd name="connsiteY32" fmla="*/ 989351 h 3252866"/>
              <a:gd name="connsiteX33" fmla="*/ 1678899 w 8514413"/>
              <a:gd name="connsiteY33" fmla="*/ 1004341 h 3252866"/>
              <a:gd name="connsiteX34" fmla="*/ 1798820 w 8514413"/>
              <a:gd name="connsiteY34" fmla="*/ 1109272 h 3252866"/>
              <a:gd name="connsiteX35" fmla="*/ 1903751 w 8514413"/>
              <a:gd name="connsiteY35" fmla="*/ 1199213 h 3252866"/>
              <a:gd name="connsiteX36" fmla="*/ 1933732 w 8514413"/>
              <a:gd name="connsiteY36" fmla="*/ 1229194 h 3252866"/>
              <a:gd name="connsiteX37" fmla="*/ 1978702 w 8514413"/>
              <a:gd name="connsiteY37" fmla="*/ 1244184 h 3252866"/>
              <a:gd name="connsiteX38" fmla="*/ 2068643 w 8514413"/>
              <a:gd name="connsiteY38" fmla="*/ 1304144 h 3252866"/>
              <a:gd name="connsiteX39" fmla="*/ 2113613 w 8514413"/>
              <a:gd name="connsiteY39" fmla="*/ 1334125 h 3252866"/>
              <a:gd name="connsiteX40" fmla="*/ 2263515 w 8514413"/>
              <a:gd name="connsiteY40" fmla="*/ 1379095 h 3252866"/>
              <a:gd name="connsiteX41" fmla="*/ 2428407 w 8514413"/>
              <a:gd name="connsiteY41" fmla="*/ 1424066 h 3252866"/>
              <a:gd name="connsiteX42" fmla="*/ 2653259 w 8514413"/>
              <a:gd name="connsiteY42" fmla="*/ 1439056 h 3252866"/>
              <a:gd name="connsiteX43" fmla="*/ 2803161 w 8514413"/>
              <a:gd name="connsiteY43" fmla="*/ 1424066 h 3252866"/>
              <a:gd name="connsiteX44" fmla="*/ 2818151 w 8514413"/>
              <a:gd name="connsiteY44" fmla="*/ 1379095 h 3252866"/>
              <a:gd name="connsiteX45" fmla="*/ 2833141 w 8514413"/>
              <a:gd name="connsiteY45" fmla="*/ 1304144 h 3252866"/>
              <a:gd name="connsiteX46" fmla="*/ 2848132 w 8514413"/>
              <a:gd name="connsiteY46" fmla="*/ 1259174 h 3252866"/>
              <a:gd name="connsiteX47" fmla="*/ 2893102 w 8514413"/>
              <a:gd name="connsiteY47" fmla="*/ 1244184 h 3252866"/>
              <a:gd name="connsiteX48" fmla="*/ 2938073 w 8514413"/>
              <a:gd name="connsiteY48" fmla="*/ 1214203 h 3252866"/>
              <a:gd name="connsiteX49" fmla="*/ 2968053 w 8514413"/>
              <a:gd name="connsiteY49" fmla="*/ 1124262 h 3252866"/>
              <a:gd name="connsiteX50" fmla="*/ 2983043 w 8514413"/>
              <a:gd name="connsiteY50" fmla="*/ 1079292 h 3252866"/>
              <a:gd name="connsiteX51" fmla="*/ 3057994 w 8514413"/>
              <a:gd name="connsiteY51" fmla="*/ 1004341 h 3252866"/>
              <a:gd name="connsiteX52" fmla="*/ 3192905 w 8514413"/>
              <a:gd name="connsiteY52" fmla="*/ 959371 h 3252866"/>
              <a:gd name="connsiteX53" fmla="*/ 3327817 w 8514413"/>
              <a:gd name="connsiteY53" fmla="*/ 914400 h 3252866"/>
              <a:gd name="connsiteX54" fmla="*/ 3372787 w 8514413"/>
              <a:gd name="connsiteY54" fmla="*/ 899410 h 3252866"/>
              <a:gd name="connsiteX55" fmla="*/ 3417758 w 8514413"/>
              <a:gd name="connsiteY55" fmla="*/ 869430 h 3252866"/>
              <a:gd name="connsiteX56" fmla="*/ 3507699 w 8514413"/>
              <a:gd name="connsiteY56" fmla="*/ 839449 h 3252866"/>
              <a:gd name="connsiteX57" fmla="*/ 3552669 w 8514413"/>
              <a:gd name="connsiteY57" fmla="*/ 824459 h 3252866"/>
              <a:gd name="connsiteX58" fmla="*/ 3582650 w 8514413"/>
              <a:gd name="connsiteY58" fmla="*/ 794479 h 3252866"/>
              <a:gd name="connsiteX59" fmla="*/ 3807502 w 8514413"/>
              <a:gd name="connsiteY59" fmla="*/ 809469 h 3252866"/>
              <a:gd name="connsiteX60" fmla="*/ 3852473 w 8514413"/>
              <a:gd name="connsiteY60" fmla="*/ 899410 h 3252866"/>
              <a:gd name="connsiteX61" fmla="*/ 3957404 w 8514413"/>
              <a:gd name="connsiteY61" fmla="*/ 1019331 h 3252866"/>
              <a:gd name="connsiteX62" fmla="*/ 4047345 w 8514413"/>
              <a:gd name="connsiteY62" fmla="*/ 1079292 h 3252866"/>
              <a:gd name="connsiteX63" fmla="*/ 4122295 w 8514413"/>
              <a:gd name="connsiteY63" fmla="*/ 1154243 h 3252866"/>
              <a:gd name="connsiteX64" fmla="*/ 4137286 w 8514413"/>
              <a:gd name="connsiteY64" fmla="*/ 1199213 h 3252866"/>
              <a:gd name="connsiteX65" fmla="*/ 4212236 w 8514413"/>
              <a:gd name="connsiteY65" fmla="*/ 1259174 h 3252866"/>
              <a:gd name="connsiteX66" fmla="*/ 4242217 w 8514413"/>
              <a:gd name="connsiteY66" fmla="*/ 1289154 h 3252866"/>
              <a:gd name="connsiteX67" fmla="*/ 4302177 w 8514413"/>
              <a:gd name="connsiteY67" fmla="*/ 1304144 h 3252866"/>
              <a:gd name="connsiteX68" fmla="*/ 4332158 w 8514413"/>
              <a:gd name="connsiteY68" fmla="*/ 1334125 h 3252866"/>
              <a:gd name="connsiteX69" fmla="*/ 4362138 w 8514413"/>
              <a:gd name="connsiteY69" fmla="*/ 1379095 h 3252866"/>
              <a:gd name="connsiteX70" fmla="*/ 4407109 w 8514413"/>
              <a:gd name="connsiteY70" fmla="*/ 1409076 h 3252866"/>
              <a:gd name="connsiteX71" fmla="*/ 4542020 w 8514413"/>
              <a:gd name="connsiteY71" fmla="*/ 1543987 h 3252866"/>
              <a:gd name="connsiteX72" fmla="*/ 4586991 w 8514413"/>
              <a:gd name="connsiteY72" fmla="*/ 1588957 h 3252866"/>
              <a:gd name="connsiteX73" fmla="*/ 4616971 w 8514413"/>
              <a:gd name="connsiteY73" fmla="*/ 1618938 h 3252866"/>
              <a:gd name="connsiteX74" fmla="*/ 4661941 w 8514413"/>
              <a:gd name="connsiteY74" fmla="*/ 1633928 h 3252866"/>
              <a:gd name="connsiteX75" fmla="*/ 4706912 w 8514413"/>
              <a:gd name="connsiteY75" fmla="*/ 1663908 h 3252866"/>
              <a:gd name="connsiteX76" fmla="*/ 4736892 w 8514413"/>
              <a:gd name="connsiteY76" fmla="*/ 1693889 h 3252866"/>
              <a:gd name="connsiteX77" fmla="*/ 4781863 w 8514413"/>
              <a:gd name="connsiteY77" fmla="*/ 1708879 h 3252866"/>
              <a:gd name="connsiteX78" fmla="*/ 4856813 w 8514413"/>
              <a:gd name="connsiteY78" fmla="*/ 1783830 h 3252866"/>
              <a:gd name="connsiteX79" fmla="*/ 4886794 w 8514413"/>
              <a:gd name="connsiteY79" fmla="*/ 1918741 h 3252866"/>
              <a:gd name="connsiteX80" fmla="*/ 4916774 w 8514413"/>
              <a:gd name="connsiteY80" fmla="*/ 1978702 h 3252866"/>
              <a:gd name="connsiteX81" fmla="*/ 4961745 w 8514413"/>
              <a:gd name="connsiteY81" fmla="*/ 1993692 h 3252866"/>
              <a:gd name="connsiteX82" fmla="*/ 5006715 w 8514413"/>
              <a:gd name="connsiteY82" fmla="*/ 2023672 h 3252866"/>
              <a:gd name="connsiteX83" fmla="*/ 5096656 w 8514413"/>
              <a:gd name="connsiteY83" fmla="*/ 2053653 h 3252866"/>
              <a:gd name="connsiteX84" fmla="*/ 5216577 w 8514413"/>
              <a:gd name="connsiteY84" fmla="*/ 2038662 h 3252866"/>
              <a:gd name="connsiteX85" fmla="*/ 5321509 w 8514413"/>
              <a:gd name="connsiteY85" fmla="*/ 1993692 h 3252866"/>
              <a:gd name="connsiteX86" fmla="*/ 5366479 w 8514413"/>
              <a:gd name="connsiteY86" fmla="*/ 1948721 h 3252866"/>
              <a:gd name="connsiteX87" fmla="*/ 5426440 w 8514413"/>
              <a:gd name="connsiteY87" fmla="*/ 1918741 h 3252866"/>
              <a:gd name="connsiteX88" fmla="*/ 5516381 w 8514413"/>
              <a:gd name="connsiteY88" fmla="*/ 1873771 h 3252866"/>
              <a:gd name="connsiteX89" fmla="*/ 5741233 w 8514413"/>
              <a:gd name="connsiteY89" fmla="*/ 1888761 h 3252866"/>
              <a:gd name="connsiteX90" fmla="*/ 5876145 w 8514413"/>
              <a:gd name="connsiteY90" fmla="*/ 1948721 h 3252866"/>
              <a:gd name="connsiteX91" fmla="*/ 5921115 w 8514413"/>
              <a:gd name="connsiteY91" fmla="*/ 1963712 h 3252866"/>
              <a:gd name="connsiteX92" fmla="*/ 5966086 w 8514413"/>
              <a:gd name="connsiteY92" fmla="*/ 1993692 h 3252866"/>
              <a:gd name="connsiteX93" fmla="*/ 6011056 w 8514413"/>
              <a:gd name="connsiteY93" fmla="*/ 2008682 h 3252866"/>
              <a:gd name="connsiteX94" fmla="*/ 6056027 w 8514413"/>
              <a:gd name="connsiteY94" fmla="*/ 2038662 h 3252866"/>
              <a:gd name="connsiteX95" fmla="*/ 6145968 w 8514413"/>
              <a:gd name="connsiteY95" fmla="*/ 2083633 h 3252866"/>
              <a:gd name="connsiteX96" fmla="*/ 6175948 w 8514413"/>
              <a:gd name="connsiteY96" fmla="*/ 2128603 h 3252866"/>
              <a:gd name="connsiteX97" fmla="*/ 6235909 w 8514413"/>
              <a:gd name="connsiteY97" fmla="*/ 2188564 h 3252866"/>
              <a:gd name="connsiteX98" fmla="*/ 6295869 w 8514413"/>
              <a:gd name="connsiteY98" fmla="*/ 2263515 h 3252866"/>
              <a:gd name="connsiteX99" fmla="*/ 6310859 w 8514413"/>
              <a:gd name="connsiteY99" fmla="*/ 2308485 h 3252866"/>
              <a:gd name="connsiteX100" fmla="*/ 6385810 w 8514413"/>
              <a:gd name="connsiteY100" fmla="*/ 2383436 h 3252866"/>
              <a:gd name="connsiteX101" fmla="*/ 6415791 w 8514413"/>
              <a:gd name="connsiteY101" fmla="*/ 2413417 h 3252866"/>
              <a:gd name="connsiteX102" fmla="*/ 6475751 w 8514413"/>
              <a:gd name="connsiteY102" fmla="*/ 2503357 h 3252866"/>
              <a:gd name="connsiteX103" fmla="*/ 6550702 w 8514413"/>
              <a:gd name="connsiteY103" fmla="*/ 2578308 h 3252866"/>
              <a:gd name="connsiteX104" fmla="*/ 6565692 w 8514413"/>
              <a:gd name="connsiteY104" fmla="*/ 2623279 h 3252866"/>
              <a:gd name="connsiteX105" fmla="*/ 6655633 w 8514413"/>
              <a:gd name="connsiteY105" fmla="*/ 2653259 h 3252866"/>
              <a:gd name="connsiteX106" fmla="*/ 6700604 w 8514413"/>
              <a:gd name="connsiteY106" fmla="*/ 2623279 h 3252866"/>
              <a:gd name="connsiteX107" fmla="*/ 6835515 w 8514413"/>
              <a:gd name="connsiteY107" fmla="*/ 2593298 h 3252866"/>
              <a:gd name="connsiteX108" fmla="*/ 6940446 w 8514413"/>
              <a:gd name="connsiteY108" fmla="*/ 2563318 h 3252866"/>
              <a:gd name="connsiteX109" fmla="*/ 6970427 w 8514413"/>
              <a:gd name="connsiteY109" fmla="*/ 2533338 h 3252866"/>
              <a:gd name="connsiteX110" fmla="*/ 7015397 w 8514413"/>
              <a:gd name="connsiteY110" fmla="*/ 2503357 h 3252866"/>
              <a:gd name="connsiteX111" fmla="*/ 7075358 w 8514413"/>
              <a:gd name="connsiteY111" fmla="*/ 2413417 h 3252866"/>
              <a:gd name="connsiteX112" fmla="*/ 7090348 w 8514413"/>
              <a:gd name="connsiteY112" fmla="*/ 2323476 h 3252866"/>
              <a:gd name="connsiteX113" fmla="*/ 7120328 w 8514413"/>
              <a:gd name="connsiteY113" fmla="*/ 2233535 h 3252866"/>
              <a:gd name="connsiteX114" fmla="*/ 7270230 w 8514413"/>
              <a:gd name="connsiteY114" fmla="*/ 2203554 h 3252866"/>
              <a:gd name="connsiteX115" fmla="*/ 7330191 w 8514413"/>
              <a:gd name="connsiteY115" fmla="*/ 2188564 h 3252866"/>
              <a:gd name="connsiteX116" fmla="*/ 7600013 w 8514413"/>
              <a:gd name="connsiteY116" fmla="*/ 2203554 h 3252866"/>
              <a:gd name="connsiteX117" fmla="*/ 7689954 w 8514413"/>
              <a:gd name="connsiteY117" fmla="*/ 2233535 h 3252866"/>
              <a:gd name="connsiteX118" fmla="*/ 7734925 w 8514413"/>
              <a:gd name="connsiteY118" fmla="*/ 2248525 h 3252866"/>
              <a:gd name="connsiteX119" fmla="*/ 7839856 w 8514413"/>
              <a:gd name="connsiteY119" fmla="*/ 2338466 h 3252866"/>
              <a:gd name="connsiteX120" fmla="*/ 7899817 w 8514413"/>
              <a:gd name="connsiteY120" fmla="*/ 2413417 h 3252866"/>
              <a:gd name="connsiteX121" fmla="*/ 7914807 w 8514413"/>
              <a:gd name="connsiteY121" fmla="*/ 2458387 h 3252866"/>
              <a:gd name="connsiteX122" fmla="*/ 7959777 w 8514413"/>
              <a:gd name="connsiteY122" fmla="*/ 2488367 h 3252866"/>
              <a:gd name="connsiteX123" fmla="*/ 7989758 w 8514413"/>
              <a:gd name="connsiteY123" fmla="*/ 2518348 h 3252866"/>
              <a:gd name="connsiteX124" fmla="*/ 8034728 w 8514413"/>
              <a:gd name="connsiteY124" fmla="*/ 2608289 h 3252866"/>
              <a:gd name="connsiteX125" fmla="*/ 8079699 w 8514413"/>
              <a:gd name="connsiteY125" fmla="*/ 2698230 h 3252866"/>
              <a:gd name="connsiteX126" fmla="*/ 8109679 w 8514413"/>
              <a:gd name="connsiteY126" fmla="*/ 2788171 h 3252866"/>
              <a:gd name="connsiteX127" fmla="*/ 8124669 w 8514413"/>
              <a:gd name="connsiteY127" fmla="*/ 2833141 h 3252866"/>
              <a:gd name="connsiteX128" fmla="*/ 8154650 w 8514413"/>
              <a:gd name="connsiteY128" fmla="*/ 2863121 h 3252866"/>
              <a:gd name="connsiteX129" fmla="*/ 8259581 w 8514413"/>
              <a:gd name="connsiteY129" fmla="*/ 2983043 h 3252866"/>
              <a:gd name="connsiteX130" fmla="*/ 8304551 w 8514413"/>
              <a:gd name="connsiteY130" fmla="*/ 2998033 h 3252866"/>
              <a:gd name="connsiteX131" fmla="*/ 8379502 w 8514413"/>
              <a:gd name="connsiteY131" fmla="*/ 3043003 h 3252866"/>
              <a:gd name="connsiteX132" fmla="*/ 8409482 w 8514413"/>
              <a:gd name="connsiteY132" fmla="*/ 3072984 h 3252866"/>
              <a:gd name="connsiteX133" fmla="*/ 8439463 w 8514413"/>
              <a:gd name="connsiteY133" fmla="*/ 3162925 h 3252866"/>
              <a:gd name="connsiteX134" fmla="*/ 8469443 w 8514413"/>
              <a:gd name="connsiteY134" fmla="*/ 3207895 h 3252866"/>
              <a:gd name="connsiteX135" fmla="*/ 8514413 w 8514413"/>
              <a:gd name="connsiteY135" fmla="*/ 3252866 h 3252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8514413" h="3252866">
                <a:moveTo>
                  <a:pt x="0" y="0"/>
                </a:moveTo>
                <a:cubicBezTo>
                  <a:pt x="28505" y="5701"/>
                  <a:pt x="89194" y="14616"/>
                  <a:pt x="119922" y="29980"/>
                </a:cubicBezTo>
                <a:cubicBezTo>
                  <a:pt x="136036" y="38037"/>
                  <a:pt x="150824" y="48707"/>
                  <a:pt x="164892" y="59961"/>
                </a:cubicBezTo>
                <a:cubicBezTo>
                  <a:pt x="175928" y="68790"/>
                  <a:pt x="182754" y="82670"/>
                  <a:pt x="194873" y="89941"/>
                </a:cubicBezTo>
                <a:cubicBezTo>
                  <a:pt x="208422" y="98070"/>
                  <a:pt x="224853" y="99934"/>
                  <a:pt x="239843" y="104931"/>
                </a:cubicBezTo>
                <a:cubicBezTo>
                  <a:pt x="315811" y="180901"/>
                  <a:pt x="226430" y="82579"/>
                  <a:pt x="284813" y="179882"/>
                </a:cubicBezTo>
                <a:cubicBezTo>
                  <a:pt x="292084" y="192001"/>
                  <a:pt x="304800" y="199869"/>
                  <a:pt x="314794" y="209862"/>
                </a:cubicBezTo>
                <a:cubicBezTo>
                  <a:pt x="345074" y="512668"/>
                  <a:pt x="306261" y="235689"/>
                  <a:pt x="359764" y="449705"/>
                </a:cubicBezTo>
                <a:cubicBezTo>
                  <a:pt x="362566" y="460911"/>
                  <a:pt x="380526" y="539271"/>
                  <a:pt x="389745" y="554636"/>
                </a:cubicBezTo>
                <a:cubicBezTo>
                  <a:pt x="397016" y="566755"/>
                  <a:pt x="409732" y="574623"/>
                  <a:pt x="419725" y="584617"/>
                </a:cubicBezTo>
                <a:cubicBezTo>
                  <a:pt x="455402" y="691649"/>
                  <a:pt x="432175" y="648263"/>
                  <a:pt x="479686" y="719528"/>
                </a:cubicBezTo>
                <a:cubicBezTo>
                  <a:pt x="489679" y="824459"/>
                  <a:pt x="476334" y="934324"/>
                  <a:pt x="509666" y="1034321"/>
                </a:cubicBezTo>
                <a:lnTo>
                  <a:pt x="539646" y="1124262"/>
                </a:lnTo>
                <a:cubicBezTo>
                  <a:pt x="544643" y="1139252"/>
                  <a:pt x="543463" y="1158060"/>
                  <a:pt x="554636" y="1169233"/>
                </a:cubicBezTo>
                <a:lnTo>
                  <a:pt x="584617" y="1199213"/>
                </a:lnTo>
                <a:cubicBezTo>
                  <a:pt x="589614" y="1214203"/>
                  <a:pt x="592541" y="1230051"/>
                  <a:pt x="599607" y="1244184"/>
                </a:cubicBezTo>
                <a:cubicBezTo>
                  <a:pt x="618516" y="1282003"/>
                  <a:pt x="631683" y="1291250"/>
                  <a:pt x="659568" y="1319135"/>
                </a:cubicBezTo>
                <a:cubicBezTo>
                  <a:pt x="667735" y="1343637"/>
                  <a:pt x="680068" y="1393782"/>
                  <a:pt x="704538" y="1409076"/>
                </a:cubicBezTo>
                <a:cubicBezTo>
                  <a:pt x="731336" y="1425825"/>
                  <a:pt x="794479" y="1439056"/>
                  <a:pt x="794479" y="1439056"/>
                </a:cubicBezTo>
                <a:cubicBezTo>
                  <a:pt x="809469" y="1434059"/>
                  <a:pt x="824257" y="1428407"/>
                  <a:pt x="839450" y="1424066"/>
                </a:cubicBezTo>
                <a:cubicBezTo>
                  <a:pt x="859259" y="1418406"/>
                  <a:pt x="879677" y="1414996"/>
                  <a:pt x="899410" y="1409076"/>
                </a:cubicBezTo>
                <a:cubicBezTo>
                  <a:pt x="929679" y="1399995"/>
                  <a:pt x="989351" y="1379095"/>
                  <a:pt x="989351" y="1379095"/>
                </a:cubicBezTo>
                <a:cubicBezTo>
                  <a:pt x="999345" y="1369102"/>
                  <a:pt x="1006691" y="1355435"/>
                  <a:pt x="1019332" y="1349115"/>
                </a:cubicBezTo>
                <a:cubicBezTo>
                  <a:pt x="1047598" y="1334982"/>
                  <a:pt x="1079293" y="1329129"/>
                  <a:pt x="1109273" y="1319135"/>
                </a:cubicBezTo>
                <a:cubicBezTo>
                  <a:pt x="1124263" y="1314138"/>
                  <a:pt x="1141096" y="1312909"/>
                  <a:pt x="1154243" y="1304144"/>
                </a:cubicBezTo>
                <a:lnTo>
                  <a:pt x="1199213" y="1274164"/>
                </a:lnTo>
                <a:cubicBezTo>
                  <a:pt x="1209207" y="1259174"/>
                  <a:pt x="1216455" y="1241933"/>
                  <a:pt x="1229194" y="1229194"/>
                </a:cubicBezTo>
                <a:cubicBezTo>
                  <a:pt x="1285906" y="1172482"/>
                  <a:pt x="1269699" y="1232062"/>
                  <a:pt x="1289154" y="1154243"/>
                </a:cubicBezTo>
                <a:cubicBezTo>
                  <a:pt x="1293817" y="1135591"/>
                  <a:pt x="1316586" y="995197"/>
                  <a:pt x="1334125" y="989351"/>
                </a:cubicBezTo>
                <a:lnTo>
                  <a:pt x="1424066" y="959371"/>
                </a:lnTo>
                <a:lnTo>
                  <a:pt x="1469036" y="944380"/>
                </a:lnTo>
                <a:cubicBezTo>
                  <a:pt x="1509010" y="949377"/>
                  <a:pt x="1550092" y="948771"/>
                  <a:pt x="1588958" y="959371"/>
                </a:cubicBezTo>
                <a:cubicBezTo>
                  <a:pt x="1606339" y="964111"/>
                  <a:pt x="1617814" y="981294"/>
                  <a:pt x="1633928" y="989351"/>
                </a:cubicBezTo>
                <a:cubicBezTo>
                  <a:pt x="1648061" y="996417"/>
                  <a:pt x="1663909" y="999344"/>
                  <a:pt x="1678899" y="1004341"/>
                </a:cubicBezTo>
                <a:cubicBezTo>
                  <a:pt x="1763841" y="1131757"/>
                  <a:pt x="1623938" y="934390"/>
                  <a:pt x="1798820" y="1109272"/>
                </a:cubicBezTo>
                <a:cubicBezTo>
                  <a:pt x="1943160" y="1253612"/>
                  <a:pt x="1789602" y="1107893"/>
                  <a:pt x="1903751" y="1199213"/>
                </a:cubicBezTo>
                <a:cubicBezTo>
                  <a:pt x="1914787" y="1208042"/>
                  <a:pt x="1921613" y="1221922"/>
                  <a:pt x="1933732" y="1229194"/>
                </a:cubicBezTo>
                <a:cubicBezTo>
                  <a:pt x="1947281" y="1237324"/>
                  <a:pt x="1964890" y="1236510"/>
                  <a:pt x="1978702" y="1244184"/>
                </a:cubicBezTo>
                <a:cubicBezTo>
                  <a:pt x="2010199" y="1261682"/>
                  <a:pt x="2038663" y="1284157"/>
                  <a:pt x="2068643" y="1304144"/>
                </a:cubicBezTo>
                <a:cubicBezTo>
                  <a:pt x="2083633" y="1314137"/>
                  <a:pt x="2096522" y="1328428"/>
                  <a:pt x="2113613" y="1334125"/>
                </a:cubicBezTo>
                <a:cubicBezTo>
                  <a:pt x="2327344" y="1405368"/>
                  <a:pt x="2104936" y="1333788"/>
                  <a:pt x="2263515" y="1379095"/>
                </a:cubicBezTo>
                <a:cubicBezTo>
                  <a:pt x="2322437" y="1395929"/>
                  <a:pt x="2358711" y="1419420"/>
                  <a:pt x="2428407" y="1424066"/>
                </a:cubicBezTo>
                <a:lnTo>
                  <a:pt x="2653259" y="1439056"/>
                </a:lnTo>
                <a:cubicBezTo>
                  <a:pt x="2703226" y="1434059"/>
                  <a:pt x="2755968" y="1441227"/>
                  <a:pt x="2803161" y="1424066"/>
                </a:cubicBezTo>
                <a:cubicBezTo>
                  <a:pt x="2818011" y="1418666"/>
                  <a:pt x="2814319" y="1394424"/>
                  <a:pt x="2818151" y="1379095"/>
                </a:cubicBezTo>
                <a:cubicBezTo>
                  <a:pt x="2824330" y="1354377"/>
                  <a:pt x="2826961" y="1328862"/>
                  <a:pt x="2833141" y="1304144"/>
                </a:cubicBezTo>
                <a:cubicBezTo>
                  <a:pt x="2836973" y="1288815"/>
                  <a:pt x="2836959" y="1270347"/>
                  <a:pt x="2848132" y="1259174"/>
                </a:cubicBezTo>
                <a:cubicBezTo>
                  <a:pt x="2859305" y="1248001"/>
                  <a:pt x="2878112" y="1249181"/>
                  <a:pt x="2893102" y="1244184"/>
                </a:cubicBezTo>
                <a:cubicBezTo>
                  <a:pt x="2908092" y="1234190"/>
                  <a:pt x="2928524" y="1229481"/>
                  <a:pt x="2938073" y="1214203"/>
                </a:cubicBezTo>
                <a:cubicBezTo>
                  <a:pt x="2954822" y="1187405"/>
                  <a:pt x="2958060" y="1154242"/>
                  <a:pt x="2968053" y="1124262"/>
                </a:cubicBezTo>
                <a:cubicBezTo>
                  <a:pt x="2973050" y="1109272"/>
                  <a:pt x="2971870" y="1090465"/>
                  <a:pt x="2983043" y="1079292"/>
                </a:cubicBezTo>
                <a:cubicBezTo>
                  <a:pt x="3008027" y="1054308"/>
                  <a:pt x="3024475" y="1015514"/>
                  <a:pt x="3057994" y="1004341"/>
                </a:cubicBezTo>
                <a:lnTo>
                  <a:pt x="3192905" y="959371"/>
                </a:lnTo>
                <a:lnTo>
                  <a:pt x="3327817" y="914400"/>
                </a:lnTo>
                <a:cubicBezTo>
                  <a:pt x="3342807" y="909403"/>
                  <a:pt x="3359640" y="908175"/>
                  <a:pt x="3372787" y="899410"/>
                </a:cubicBezTo>
                <a:cubicBezTo>
                  <a:pt x="3387777" y="889417"/>
                  <a:pt x="3401295" y="876747"/>
                  <a:pt x="3417758" y="869430"/>
                </a:cubicBezTo>
                <a:cubicBezTo>
                  <a:pt x="3446636" y="856595"/>
                  <a:pt x="3477719" y="849443"/>
                  <a:pt x="3507699" y="839449"/>
                </a:cubicBezTo>
                <a:lnTo>
                  <a:pt x="3552669" y="824459"/>
                </a:lnTo>
                <a:cubicBezTo>
                  <a:pt x="3562663" y="814466"/>
                  <a:pt x="3568541" y="795309"/>
                  <a:pt x="3582650" y="794479"/>
                </a:cubicBezTo>
                <a:cubicBezTo>
                  <a:pt x="3657637" y="790068"/>
                  <a:pt x="3734382" y="792264"/>
                  <a:pt x="3807502" y="809469"/>
                </a:cubicBezTo>
                <a:cubicBezTo>
                  <a:pt x="3831844" y="815197"/>
                  <a:pt x="3844417" y="883298"/>
                  <a:pt x="3852473" y="899410"/>
                </a:cubicBezTo>
                <a:cubicBezTo>
                  <a:pt x="3872282" y="939027"/>
                  <a:pt x="3928098" y="999794"/>
                  <a:pt x="3957404" y="1019331"/>
                </a:cubicBezTo>
                <a:cubicBezTo>
                  <a:pt x="3987384" y="1039318"/>
                  <a:pt x="4021867" y="1053813"/>
                  <a:pt x="4047345" y="1079292"/>
                </a:cubicBezTo>
                <a:lnTo>
                  <a:pt x="4122295" y="1154243"/>
                </a:lnTo>
                <a:cubicBezTo>
                  <a:pt x="4127292" y="1169233"/>
                  <a:pt x="4129156" y="1185664"/>
                  <a:pt x="4137286" y="1199213"/>
                </a:cubicBezTo>
                <a:cubicBezTo>
                  <a:pt x="4153992" y="1227057"/>
                  <a:pt x="4188665" y="1240318"/>
                  <a:pt x="4212236" y="1259174"/>
                </a:cubicBezTo>
                <a:cubicBezTo>
                  <a:pt x="4223272" y="1268003"/>
                  <a:pt x="4229576" y="1282834"/>
                  <a:pt x="4242217" y="1289154"/>
                </a:cubicBezTo>
                <a:cubicBezTo>
                  <a:pt x="4260644" y="1298367"/>
                  <a:pt x="4282190" y="1299147"/>
                  <a:pt x="4302177" y="1304144"/>
                </a:cubicBezTo>
                <a:cubicBezTo>
                  <a:pt x="4312171" y="1314138"/>
                  <a:pt x="4323329" y="1323089"/>
                  <a:pt x="4332158" y="1334125"/>
                </a:cubicBezTo>
                <a:cubicBezTo>
                  <a:pt x="4343412" y="1348193"/>
                  <a:pt x="4349399" y="1366356"/>
                  <a:pt x="4362138" y="1379095"/>
                </a:cubicBezTo>
                <a:cubicBezTo>
                  <a:pt x="4374877" y="1391834"/>
                  <a:pt x="4393644" y="1397107"/>
                  <a:pt x="4407109" y="1409076"/>
                </a:cubicBezTo>
                <a:cubicBezTo>
                  <a:pt x="4407114" y="1409080"/>
                  <a:pt x="4519532" y="1521500"/>
                  <a:pt x="4542020" y="1543987"/>
                </a:cubicBezTo>
                <a:lnTo>
                  <a:pt x="4586991" y="1588957"/>
                </a:lnTo>
                <a:cubicBezTo>
                  <a:pt x="4596985" y="1598951"/>
                  <a:pt x="4603563" y="1614469"/>
                  <a:pt x="4616971" y="1618938"/>
                </a:cubicBezTo>
                <a:cubicBezTo>
                  <a:pt x="4631961" y="1623935"/>
                  <a:pt x="4647808" y="1626862"/>
                  <a:pt x="4661941" y="1633928"/>
                </a:cubicBezTo>
                <a:cubicBezTo>
                  <a:pt x="4678055" y="1641985"/>
                  <a:pt x="4692844" y="1652653"/>
                  <a:pt x="4706912" y="1663908"/>
                </a:cubicBezTo>
                <a:cubicBezTo>
                  <a:pt x="4717948" y="1672737"/>
                  <a:pt x="4724773" y="1686618"/>
                  <a:pt x="4736892" y="1693889"/>
                </a:cubicBezTo>
                <a:cubicBezTo>
                  <a:pt x="4750441" y="1702019"/>
                  <a:pt x="4766873" y="1703882"/>
                  <a:pt x="4781863" y="1708879"/>
                </a:cubicBezTo>
                <a:cubicBezTo>
                  <a:pt x="4806846" y="1733863"/>
                  <a:pt x="4849883" y="1749184"/>
                  <a:pt x="4856813" y="1783830"/>
                </a:cubicBezTo>
                <a:cubicBezTo>
                  <a:pt x="4860882" y="1804175"/>
                  <a:pt x="4877724" y="1894553"/>
                  <a:pt x="4886794" y="1918741"/>
                </a:cubicBezTo>
                <a:cubicBezTo>
                  <a:pt x="4894640" y="1939664"/>
                  <a:pt x="4900973" y="1962901"/>
                  <a:pt x="4916774" y="1978702"/>
                </a:cubicBezTo>
                <a:cubicBezTo>
                  <a:pt x="4927947" y="1989875"/>
                  <a:pt x="4946755" y="1988695"/>
                  <a:pt x="4961745" y="1993692"/>
                </a:cubicBezTo>
                <a:cubicBezTo>
                  <a:pt x="4976735" y="2003685"/>
                  <a:pt x="4990252" y="2016355"/>
                  <a:pt x="5006715" y="2023672"/>
                </a:cubicBezTo>
                <a:cubicBezTo>
                  <a:pt x="5035593" y="2036507"/>
                  <a:pt x="5096656" y="2053653"/>
                  <a:pt x="5096656" y="2053653"/>
                </a:cubicBezTo>
                <a:cubicBezTo>
                  <a:pt x="5136630" y="2048656"/>
                  <a:pt x="5176942" y="2045869"/>
                  <a:pt x="5216577" y="2038662"/>
                </a:cubicBezTo>
                <a:cubicBezTo>
                  <a:pt x="5251239" y="2032360"/>
                  <a:pt x="5291975" y="2008459"/>
                  <a:pt x="5321509" y="1993692"/>
                </a:cubicBezTo>
                <a:cubicBezTo>
                  <a:pt x="5336499" y="1978702"/>
                  <a:pt x="5349228" y="1961043"/>
                  <a:pt x="5366479" y="1948721"/>
                </a:cubicBezTo>
                <a:cubicBezTo>
                  <a:pt x="5384663" y="1935733"/>
                  <a:pt x="5407038" y="1929828"/>
                  <a:pt x="5426440" y="1918741"/>
                </a:cubicBezTo>
                <a:cubicBezTo>
                  <a:pt x="5507805" y="1872247"/>
                  <a:pt x="5433928" y="1901255"/>
                  <a:pt x="5516381" y="1873771"/>
                </a:cubicBezTo>
                <a:cubicBezTo>
                  <a:pt x="5591332" y="1878768"/>
                  <a:pt x="5666871" y="1878138"/>
                  <a:pt x="5741233" y="1888761"/>
                </a:cubicBezTo>
                <a:cubicBezTo>
                  <a:pt x="5849512" y="1904229"/>
                  <a:pt x="5804169" y="1912733"/>
                  <a:pt x="5876145" y="1948721"/>
                </a:cubicBezTo>
                <a:cubicBezTo>
                  <a:pt x="5890278" y="1955787"/>
                  <a:pt x="5906982" y="1956646"/>
                  <a:pt x="5921115" y="1963712"/>
                </a:cubicBezTo>
                <a:cubicBezTo>
                  <a:pt x="5937229" y="1971769"/>
                  <a:pt x="5949972" y="1985635"/>
                  <a:pt x="5966086" y="1993692"/>
                </a:cubicBezTo>
                <a:cubicBezTo>
                  <a:pt x="5980219" y="2000758"/>
                  <a:pt x="5996923" y="2001616"/>
                  <a:pt x="6011056" y="2008682"/>
                </a:cubicBezTo>
                <a:cubicBezTo>
                  <a:pt x="6027170" y="2016739"/>
                  <a:pt x="6039913" y="2030605"/>
                  <a:pt x="6056027" y="2038662"/>
                </a:cubicBezTo>
                <a:cubicBezTo>
                  <a:pt x="6180151" y="2100725"/>
                  <a:pt x="6017087" y="1997714"/>
                  <a:pt x="6145968" y="2083633"/>
                </a:cubicBezTo>
                <a:cubicBezTo>
                  <a:pt x="6155961" y="2098623"/>
                  <a:pt x="6164224" y="2114924"/>
                  <a:pt x="6175948" y="2128603"/>
                </a:cubicBezTo>
                <a:cubicBezTo>
                  <a:pt x="6194343" y="2150064"/>
                  <a:pt x="6235909" y="2188564"/>
                  <a:pt x="6235909" y="2188564"/>
                </a:cubicBezTo>
                <a:cubicBezTo>
                  <a:pt x="6273586" y="2301599"/>
                  <a:pt x="6218380" y="2166654"/>
                  <a:pt x="6295869" y="2263515"/>
                </a:cubicBezTo>
                <a:cubicBezTo>
                  <a:pt x="6305740" y="2275853"/>
                  <a:pt x="6301378" y="2295844"/>
                  <a:pt x="6310859" y="2308485"/>
                </a:cubicBezTo>
                <a:cubicBezTo>
                  <a:pt x="6332058" y="2336751"/>
                  <a:pt x="6360826" y="2358452"/>
                  <a:pt x="6385810" y="2383436"/>
                </a:cubicBezTo>
                <a:cubicBezTo>
                  <a:pt x="6395804" y="2393430"/>
                  <a:pt x="6407951" y="2401657"/>
                  <a:pt x="6415791" y="2413417"/>
                </a:cubicBezTo>
                <a:cubicBezTo>
                  <a:pt x="6435778" y="2443397"/>
                  <a:pt x="6450273" y="2477879"/>
                  <a:pt x="6475751" y="2503357"/>
                </a:cubicBezTo>
                <a:lnTo>
                  <a:pt x="6550702" y="2578308"/>
                </a:lnTo>
                <a:cubicBezTo>
                  <a:pt x="6555699" y="2593298"/>
                  <a:pt x="6552834" y="2614095"/>
                  <a:pt x="6565692" y="2623279"/>
                </a:cubicBezTo>
                <a:cubicBezTo>
                  <a:pt x="6591408" y="2641647"/>
                  <a:pt x="6655633" y="2653259"/>
                  <a:pt x="6655633" y="2653259"/>
                </a:cubicBezTo>
                <a:cubicBezTo>
                  <a:pt x="6670623" y="2643266"/>
                  <a:pt x="6684490" y="2631336"/>
                  <a:pt x="6700604" y="2623279"/>
                </a:cubicBezTo>
                <a:cubicBezTo>
                  <a:pt x="6739501" y="2603831"/>
                  <a:pt x="6797135" y="2600974"/>
                  <a:pt x="6835515" y="2593298"/>
                </a:cubicBezTo>
                <a:cubicBezTo>
                  <a:pt x="6882575" y="2583886"/>
                  <a:pt x="6897582" y="2577606"/>
                  <a:pt x="6940446" y="2563318"/>
                </a:cubicBezTo>
                <a:cubicBezTo>
                  <a:pt x="6950440" y="2553325"/>
                  <a:pt x="6959391" y="2542167"/>
                  <a:pt x="6970427" y="2533338"/>
                </a:cubicBezTo>
                <a:cubicBezTo>
                  <a:pt x="6984495" y="2522084"/>
                  <a:pt x="7003533" y="2516915"/>
                  <a:pt x="7015397" y="2503357"/>
                </a:cubicBezTo>
                <a:cubicBezTo>
                  <a:pt x="7039124" y="2476240"/>
                  <a:pt x="7075358" y="2413417"/>
                  <a:pt x="7075358" y="2413417"/>
                </a:cubicBezTo>
                <a:cubicBezTo>
                  <a:pt x="7080355" y="2383437"/>
                  <a:pt x="7082976" y="2352962"/>
                  <a:pt x="7090348" y="2323476"/>
                </a:cubicBezTo>
                <a:cubicBezTo>
                  <a:pt x="7098013" y="2292818"/>
                  <a:pt x="7090348" y="2243529"/>
                  <a:pt x="7120328" y="2233535"/>
                </a:cubicBezTo>
                <a:cubicBezTo>
                  <a:pt x="7212682" y="2202749"/>
                  <a:pt x="7118656" y="2231113"/>
                  <a:pt x="7270230" y="2203554"/>
                </a:cubicBezTo>
                <a:cubicBezTo>
                  <a:pt x="7290500" y="2199869"/>
                  <a:pt x="7310204" y="2193561"/>
                  <a:pt x="7330191" y="2188564"/>
                </a:cubicBezTo>
                <a:cubicBezTo>
                  <a:pt x="7420132" y="2193561"/>
                  <a:pt x="7510629" y="2192381"/>
                  <a:pt x="7600013" y="2203554"/>
                </a:cubicBezTo>
                <a:cubicBezTo>
                  <a:pt x="7631371" y="2207474"/>
                  <a:pt x="7659974" y="2223541"/>
                  <a:pt x="7689954" y="2233535"/>
                </a:cubicBezTo>
                <a:lnTo>
                  <a:pt x="7734925" y="2248525"/>
                </a:lnTo>
                <a:cubicBezTo>
                  <a:pt x="7775612" y="2275649"/>
                  <a:pt x="7810776" y="2294846"/>
                  <a:pt x="7839856" y="2338466"/>
                </a:cubicBezTo>
                <a:cubicBezTo>
                  <a:pt x="7877676" y="2395196"/>
                  <a:pt x="7857097" y="2370697"/>
                  <a:pt x="7899817" y="2413417"/>
                </a:cubicBezTo>
                <a:cubicBezTo>
                  <a:pt x="7904814" y="2428407"/>
                  <a:pt x="7904936" y="2446049"/>
                  <a:pt x="7914807" y="2458387"/>
                </a:cubicBezTo>
                <a:cubicBezTo>
                  <a:pt x="7926061" y="2472455"/>
                  <a:pt x="7945709" y="2477113"/>
                  <a:pt x="7959777" y="2488367"/>
                </a:cubicBezTo>
                <a:cubicBezTo>
                  <a:pt x="7970813" y="2497196"/>
                  <a:pt x="7979764" y="2508354"/>
                  <a:pt x="7989758" y="2518348"/>
                </a:cubicBezTo>
                <a:cubicBezTo>
                  <a:pt x="8027436" y="2631381"/>
                  <a:pt x="7976611" y="2492054"/>
                  <a:pt x="8034728" y="2608289"/>
                </a:cubicBezTo>
                <a:cubicBezTo>
                  <a:pt x="8096786" y="2732405"/>
                  <a:pt x="7993783" y="2569357"/>
                  <a:pt x="8079699" y="2698230"/>
                </a:cubicBezTo>
                <a:lnTo>
                  <a:pt x="8109679" y="2788171"/>
                </a:lnTo>
                <a:cubicBezTo>
                  <a:pt x="8114676" y="2803161"/>
                  <a:pt x="8113496" y="2821968"/>
                  <a:pt x="8124669" y="2833141"/>
                </a:cubicBezTo>
                <a:cubicBezTo>
                  <a:pt x="8134663" y="2843134"/>
                  <a:pt x="8145821" y="2852085"/>
                  <a:pt x="8154650" y="2863121"/>
                </a:cubicBezTo>
                <a:cubicBezTo>
                  <a:pt x="8185233" y="2901350"/>
                  <a:pt x="8209144" y="2966231"/>
                  <a:pt x="8259581" y="2983043"/>
                </a:cubicBezTo>
                <a:lnTo>
                  <a:pt x="8304551" y="2998033"/>
                </a:lnTo>
                <a:cubicBezTo>
                  <a:pt x="8380521" y="3074001"/>
                  <a:pt x="8282199" y="2984620"/>
                  <a:pt x="8379502" y="3043003"/>
                </a:cubicBezTo>
                <a:cubicBezTo>
                  <a:pt x="8391621" y="3050274"/>
                  <a:pt x="8399489" y="3062990"/>
                  <a:pt x="8409482" y="3072984"/>
                </a:cubicBezTo>
                <a:cubicBezTo>
                  <a:pt x="8419476" y="3102964"/>
                  <a:pt x="8421933" y="3136630"/>
                  <a:pt x="8439463" y="3162925"/>
                </a:cubicBezTo>
                <a:cubicBezTo>
                  <a:pt x="8449456" y="3177915"/>
                  <a:pt x="8458189" y="3193827"/>
                  <a:pt x="8469443" y="3207895"/>
                </a:cubicBezTo>
                <a:cubicBezTo>
                  <a:pt x="8469448" y="3207901"/>
                  <a:pt x="8506915" y="3245368"/>
                  <a:pt x="8514413" y="3252866"/>
                </a:cubicBezTo>
              </a:path>
            </a:pathLst>
          </a:cu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Freeform 7">
            <a:hlinkClick r:id="rId3" action="ppaction://hlinksldjump"/>
          </p:cNvPr>
          <p:cNvSpPr/>
          <p:nvPr/>
        </p:nvSpPr>
        <p:spPr>
          <a:xfrm rot="18830473">
            <a:off x="2487730" y="3621462"/>
            <a:ext cx="381000" cy="510435"/>
          </a:xfrm>
          <a:custGeom>
            <a:avLst/>
            <a:gdLst>
              <a:gd name="connsiteX0" fmla="*/ 0 w 854439"/>
              <a:gd name="connsiteY0" fmla="*/ 132228 h 797561"/>
              <a:gd name="connsiteX1" fmla="*/ 0 w 854439"/>
              <a:gd name="connsiteY1" fmla="*/ 132228 h 797561"/>
              <a:gd name="connsiteX2" fmla="*/ 119921 w 854439"/>
              <a:gd name="connsiteY2" fmla="*/ 72267 h 797561"/>
              <a:gd name="connsiteX3" fmla="*/ 164892 w 854439"/>
              <a:gd name="connsiteY3" fmla="*/ 57277 h 797561"/>
              <a:gd name="connsiteX4" fmla="*/ 254833 w 854439"/>
              <a:gd name="connsiteY4" fmla="*/ 12306 h 797561"/>
              <a:gd name="connsiteX5" fmla="*/ 464695 w 854439"/>
              <a:gd name="connsiteY5" fmla="*/ 27296 h 797561"/>
              <a:gd name="connsiteX6" fmla="*/ 524656 w 854439"/>
              <a:gd name="connsiteY6" fmla="*/ 87257 h 797561"/>
              <a:gd name="connsiteX7" fmla="*/ 539646 w 854439"/>
              <a:gd name="connsiteY7" fmla="*/ 132228 h 797561"/>
              <a:gd name="connsiteX8" fmla="*/ 569626 w 854439"/>
              <a:gd name="connsiteY8" fmla="*/ 177198 h 797561"/>
              <a:gd name="connsiteX9" fmla="*/ 614597 w 854439"/>
              <a:gd name="connsiteY9" fmla="*/ 312110 h 797561"/>
              <a:gd name="connsiteX10" fmla="*/ 659567 w 854439"/>
              <a:gd name="connsiteY10" fmla="*/ 327100 h 797561"/>
              <a:gd name="connsiteX11" fmla="*/ 734518 w 854439"/>
              <a:gd name="connsiteY11" fmla="*/ 387060 h 797561"/>
              <a:gd name="connsiteX12" fmla="*/ 794479 w 854439"/>
              <a:gd name="connsiteY12" fmla="*/ 447021 h 797561"/>
              <a:gd name="connsiteX13" fmla="*/ 824459 w 854439"/>
              <a:gd name="connsiteY13" fmla="*/ 596923 h 797561"/>
              <a:gd name="connsiteX14" fmla="*/ 854439 w 854439"/>
              <a:gd name="connsiteY14" fmla="*/ 686864 h 797561"/>
              <a:gd name="connsiteX15" fmla="*/ 839449 w 854439"/>
              <a:gd name="connsiteY15" fmla="*/ 746824 h 797561"/>
              <a:gd name="connsiteX16" fmla="*/ 704538 w 854439"/>
              <a:gd name="connsiteY16" fmla="*/ 791795 h 797561"/>
              <a:gd name="connsiteX17" fmla="*/ 509666 w 854439"/>
              <a:gd name="connsiteY17" fmla="*/ 776805 h 797561"/>
              <a:gd name="connsiteX18" fmla="*/ 464695 w 854439"/>
              <a:gd name="connsiteY18" fmla="*/ 761815 h 797561"/>
              <a:gd name="connsiteX19" fmla="*/ 449705 w 854439"/>
              <a:gd name="connsiteY19" fmla="*/ 716844 h 797561"/>
              <a:gd name="connsiteX20" fmla="*/ 389744 w 854439"/>
              <a:gd name="connsiteY20" fmla="*/ 641893 h 797561"/>
              <a:gd name="connsiteX21" fmla="*/ 359764 w 854439"/>
              <a:gd name="connsiteY21" fmla="*/ 596923 h 797561"/>
              <a:gd name="connsiteX22" fmla="*/ 284813 w 854439"/>
              <a:gd name="connsiteY22" fmla="*/ 536962 h 797561"/>
              <a:gd name="connsiteX23" fmla="*/ 224852 w 854439"/>
              <a:gd name="connsiteY23" fmla="*/ 521972 h 797561"/>
              <a:gd name="connsiteX24" fmla="*/ 149902 w 854439"/>
              <a:gd name="connsiteY24" fmla="*/ 462011 h 797561"/>
              <a:gd name="connsiteX25" fmla="*/ 74951 w 854439"/>
              <a:gd name="connsiteY25" fmla="*/ 372070 h 797561"/>
              <a:gd name="connsiteX26" fmla="*/ 29980 w 854439"/>
              <a:gd name="connsiteY26" fmla="*/ 252149 h 797561"/>
              <a:gd name="connsiteX27" fmla="*/ 14990 w 854439"/>
              <a:gd name="connsiteY27" fmla="*/ 207178 h 797561"/>
              <a:gd name="connsiteX28" fmla="*/ 29980 w 854439"/>
              <a:gd name="connsiteY28" fmla="*/ 162208 h 797561"/>
              <a:gd name="connsiteX29" fmla="*/ 74951 w 854439"/>
              <a:gd name="connsiteY29" fmla="*/ 147218 h 797561"/>
              <a:gd name="connsiteX30" fmla="*/ 0 w 854439"/>
              <a:gd name="connsiteY30" fmla="*/ 132228 h 797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54439" h="797561">
                <a:moveTo>
                  <a:pt x="0" y="132228"/>
                </a:moveTo>
                <a:lnTo>
                  <a:pt x="0" y="132228"/>
                </a:lnTo>
                <a:cubicBezTo>
                  <a:pt x="39974" y="112241"/>
                  <a:pt x="79235" y="90761"/>
                  <a:pt x="119921" y="72267"/>
                </a:cubicBezTo>
                <a:cubicBezTo>
                  <a:pt x="134306" y="65728"/>
                  <a:pt x="151343" y="65407"/>
                  <a:pt x="164892" y="57277"/>
                </a:cubicBezTo>
                <a:cubicBezTo>
                  <a:pt x="260353" y="0"/>
                  <a:pt x="106942" y="49278"/>
                  <a:pt x="254833" y="12306"/>
                </a:cubicBezTo>
                <a:cubicBezTo>
                  <a:pt x="324787" y="17303"/>
                  <a:pt x="397121" y="8526"/>
                  <a:pt x="464695" y="27296"/>
                </a:cubicBezTo>
                <a:cubicBezTo>
                  <a:pt x="491930" y="34861"/>
                  <a:pt x="524656" y="87257"/>
                  <a:pt x="524656" y="87257"/>
                </a:cubicBezTo>
                <a:cubicBezTo>
                  <a:pt x="529653" y="102247"/>
                  <a:pt x="532580" y="118095"/>
                  <a:pt x="539646" y="132228"/>
                </a:cubicBezTo>
                <a:cubicBezTo>
                  <a:pt x="547703" y="148342"/>
                  <a:pt x="564449" y="159942"/>
                  <a:pt x="569626" y="177198"/>
                </a:cubicBezTo>
                <a:cubicBezTo>
                  <a:pt x="589296" y="242767"/>
                  <a:pt x="558560" y="278487"/>
                  <a:pt x="614597" y="312110"/>
                </a:cubicBezTo>
                <a:cubicBezTo>
                  <a:pt x="628146" y="320240"/>
                  <a:pt x="644577" y="322103"/>
                  <a:pt x="659567" y="327100"/>
                </a:cubicBezTo>
                <a:cubicBezTo>
                  <a:pt x="761639" y="429169"/>
                  <a:pt x="602131" y="273585"/>
                  <a:pt x="734518" y="387060"/>
                </a:cubicBezTo>
                <a:cubicBezTo>
                  <a:pt x="755979" y="405455"/>
                  <a:pt x="794479" y="447021"/>
                  <a:pt x="794479" y="447021"/>
                </a:cubicBezTo>
                <a:cubicBezTo>
                  <a:pt x="836048" y="571732"/>
                  <a:pt x="772784" y="372997"/>
                  <a:pt x="824459" y="596923"/>
                </a:cubicBezTo>
                <a:cubicBezTo>
                  <a:pt x="831565" y="627716"/>
                  <a:pt x="854439" y="686864"/>
                  <a:pt x="854439" y="686864"/>
                </a:cubicBezTo>
                <a:cubicBezTo>
                  <a:pt x="849442" y="706851"/>
                  <a:pt x="848662" y="728397"/>
                  <a:pt x="839449" y="746824"/>
                </a:cubicBezTo>
                <a:cubicBezTo>
                  <a:pt x="814081" y="797561"/>
                  <a:pt x="749473" y="785376"/>
                  <a:pt x="704538" y="791795"/>
                </a:cubicBezTo>
                <a:cubicBezTo>
                  <a:pt x="639581" y="786798"/>
                  <a:pt x="574312" y="784886"/>
                  <a:pt x="509666" y="776805"/>
                </a:cubicBezTo>
                <a:cubicBezTo>
                  <a:pt x="493987" y="774845"/>
                  <a:pt x="475868" y="772988"/>
                  <a:pt x="464695" y="761815"/>
                </a:cubicBezTo>
                <a:cubicBezTo>
                  <a:pt x="453522" y="750642"/>
                  <a:pt x="456771" y="730977"/>
                  <a:pt x="449705" y="716844"/>
                </a:cubicBezTo>
                <a:cubicBezTo>
                  <a:pt x="418948" y="655329"/>
                  <a:pt x="426924" y="688367"/>
                  <a:pt x="389744" y="641893"/>
                </a:cubicBezTo>
                <a:cubicBezTo>
                  <a:pt x="378490" y="627825"/>
                  <a:pt x="371018" y="610991"/>
                  <a:pt x="359764" y="596923"/>
                </a:cubicBezTo>
                <a:cubicBezTo>
                  <a:pt x="342944" y="575898"/>
                  <a:pt x="308529" y="547126"/>
                  <a:pt x="284813" y="536962"/>
                </a:cubicBezTo>
                <a:cubicBezTo>
                  <a:pt x="265877" y="528847"/>
                  <a:pt x="244839" y="526969"/>
                  <a:pt x="224852" y="521972"/>
                </a:cubicBezTo>
                <a:cubicBezTo>
                  <a:pt x="204424" y="508353"/>
                  <a:pt x="174886" y="501985"/>
                  <a:pt x="149902" y="462011"/>
                </a:cubicBezTo>
                <a:lnTo>
                  <a:pt x="74951" y="372070"/>
                </a:lnTo>
                <a:cubicBezTo>
                  <a:pt x="59961" y="332096"/>
                  <a:pt x="44570" y="292271"/>
                  <a:pt x="29980" y="252149"/>
                </a:cubicBezTo>
                <a:cubicBezTo>
                  <a:pt x="24580" y="237299"/>
                  <a:pt x="14990" y="222979"/>
                  <a:pt x="14990" y="207178"/>
                </a:cubicBezTo>
                <a:cubicBezTo>
                  <a:pt x="14990" y="191377"/>
                  <a:pt x="18807" y="173381"/>
                  <a:pt x="29980" y="162208"/>
                </a:cubicBezTo>
                <a:cubicBezTo>
                  <a:pt x="41153" y="151035"/>
                  <a:pt x="74951" y="147218"/>
                  <a:pt x="74951" y="147218"/>
                </a:cubicBezTo>
                <a:lnTo>
                  <a:pt x="0" y="132228"/>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a:hlinkClick r:id="rId4" action="ppaction://hlinksldjump"/>
          </p:cNvPr>
          <p:cNvSpPr/>
          <p:nvPr/>
        </p:nvSpPr>
        <p:spPr>
          <a:xfrm rot="377388">
            <a:off x="4922007" y="3570886"/>
            <a:ext cx="850951" cy="516627"/>
          </a:xfrm>
          <a:custGeom>
            <a:avLst/>
            <a:gdLst>
              <a:gd name="connsiteX0" fmla="*/ 65156 w 1819005"/>
              <a:gd name="connsiteY0" fmla="*/ 0 h 853020"/>
              <a:gd name="connsiteX1" fmla="*/ 65156 w 1819005"/>
              <a:gd name="connsiteY1" fmla="*/ 0 h 853020"/>
              <a:gd name="connsiteX2" fmla="*/ 215058 w 1819005"/>
              <a:gd name="connsiteY2" fmla="*/ 14990 h 853020"/>
              <a:gd name="connsiteX3" fmla="*/ 364959 w 1819005"/>
              <a:gd name="connsiteY3" fmla="*/ 74951 h 853020"/>
              <a:gd name="connsiteX4" fmla="*/ 529851 w 1819005"/>
              <a:gd name="connsiteY4" fmla="*/ 134912 h 853020"/>
              <a:gd name="connsiteX5" fmla="*/ 634782 w 1819005"/>
              <a:gd name="connsiteY5" fmla="*/ 149902 h 853020"/>
              <a:gd name="connsiteX6" fmla="*/ 829654 w 1819005"/>
              <a:gd name="connsiteY6" fmla="*/ 179882 h 853020"/>
              <a:gd name="connsiteX7" fmla="*/ 1204408 w 1819005"/>
              <a:gd name="connsiteY7" fmla="*/ 179882 h 853020"/>
              <a:gd name="connsiteX8" fmla="*/ 1369300 w 1819005"/>
              <a:gd name="connsiteY8" fmla="*/ 194872 h 853020"/>
              <a:gd name="connsiteX9" fmla="*/ 1414271 w 1819005"/>
              <a:gd name="connsiteY9" fmla="*/ 209862 h 853020"/>
              <a:gd name="connsiteX10" fmla="*/ 1504212 w 1819005"/>
              <a:gd name="connsiteY10" fmla="*/ 269823 h 853020"/>
              <a:gd name="connsiteX11" fmla="*/ 1534192 w 1819005"/>
              <a:gd name="connsiteY11" fmla="*/ 314794 h 853020"/>
              <a:gd name="connsiteX12" fmla="*/ 1564172 w 1819005"/>
              <a:gd name="connsiteY12" fmla="*/ 389744 h 853020"/>
              <a:gd name="connsiteX13" fmla="*/ 1594153 w 1819005"/>
              <a:gd name="connsiteY13" fmla="*/ 419725 h 853020"/>
              <a:gd name="connsiteX14" fmla="*/ 1624133 w 1819005"/>
              <a:gd name="connsiteY14" fmla="*/ 479685 h 853020"/>
              <a:gd name="connsiteX15" fmla="*/ 1639123 w 1819005"/>
              <a:gd name="connsiteY15" fmla="*/ 524656 h 853020"/>
              <a:gd name="connsiteX16" fmla="*/ 1669103 w 1819005"/>
              <a:gd name="connsiteY16" fmla="*/ 569626 h 853020"/>
              <a:gd name="connsiteX17" fmla="*/ 1684094 w 1819005"/>
              <a:gd name="connsiteY17" fmla="*/ 614597 h 853020"/>
              <a:gd name="connsiteX18" fmla="*/ 1744054 w 1819005"/>
              <a:gd name="connsiteY18" fmla="*/ 689548 h 853020"/>
              <a:gd name="connsiteX19" fmla="*/ 1759044 w 1819005"/>
              <a:gd name="connsiteY19" fmla="*/ 734518 h 853020"/>
              <a:gd name="connsiteX20" fmla="*/ 1789025 w 1819005"/>
              <a:gd name="connsiteY20" fmla="*/ 764499 h 853020"/>
              <a:gd name="connsiteX21" fmla="*/ 1819005 w 1819005"/>
              <a:gd name="connsiteY21" fmla="*/ 809469 h 853020"/>
              <a:gd name="connsiteX22" fmla="*/ 1489221 w 1819005"/>
              <a:gd name="connsiteY22" fmla="*/ 809469 h 853020"/>
              <a:gd name="connsiteX23" fmla="*/ 1444251 w 1819005"/>
              <a:gd name="connsiteY23" fmla="*/ 794479 h 853020"/>
              <a:gd name="connsiteX24" fmla="*/ 1399280 w 1819005"/>
              <a:gd name="connsiteY24" fmla="*/ 764499 h 853020"/>
              <a:gd name="connsiteX25" fmla="*/ 1339320 w 1819005"/>
              <a:gd name="connsiteY25" fmla="*/ 674558 h 853020"/>
              <a:gd name="connsiteX26" fmla="*/ 1309339 w 1819005"/>
              <a:gd name="connsiteY26" fmla="*/ 644577 h 853020"/>
              <a:gd name="connsiteX27" fmla="*/ 1279359 w 1819005"/>
              <a:gd name="connsiteY27" fmla="*/ 599607 h 853020"/>
              <a:gd name="connsiteX28" fmla="*/ 1204408 w 1819005"/>
              <a:gd name="connsiteY28" fmla="*/ 539646 h 853020"/>
              <a:gd name="connsiteX29" fmla="*/ 1159438 w 1819005"/>
              <a:gd name="connsiteY29" fmla="*/ 524656 h 853020"/>
              <a:gd name="connsiteX30" fmla="*/ 1069497 w 1819005"/>
              <a:gd name="connsiteY30" fmla="*/ 449705 h 853020"/>
              <a:gd name="connsiteX31" fmla="*/ 1024526 w 1819005"/>
              <a:gd name="connsiteY31" fmla="*/ 434715 h 853020"/>
              <a:gd name="connsiteX32" fmla="*/ 979556 w 1819005"/>
              <a:gd name="connsiteY32" fmla="*/ 404735 h 853020"/>
              <a:gd name="connsiteX33" fmla="*/ 784684 w 1819005"/>
              <a:gd name="connsiteY33" fmla="*/ 419725 h 853020"/>
              <a:gd name="connsiteX34" fmla="*/ 679753 w 1819005"/>
              <a:gd name="connsiteY34" fmla="*/ 449705 h 853020"/>
              <a:gd name="connsiteX35" fmla="*/ 619792 w 1819005"/>
              <a:gd name="connsiteY35" fmla="*/ 464695 h 853020"/>
              <a:gd name="connsiteX36" fmla="*/ 185077 w 1819005"/>
              <a:gd name="connsiteY36" fmla="*/ 449705 h 853020"/>
              <a:gd name="connsiteX37" fmla="*/ 110126 w 1819005"/>
              <a:gd name="connsiteY37" fmla="*/ 389744 h 853020"/>
              <a:gd name="connsiteX38" fmla="*/ 80146 w 1819005"/>
              <a:gd name="connsiteY38" fmla="*/ 344774 h 853020"/>
              <a:gd name="connsiteX39" fmla="*/ 35176 w 1819005"/>
              <a:gd name="connsiteY39" fmla="*/ 329784 h 853020"/>
              <a:gd name="connsiteX40" fmla="*/ 5195 w 1819005"/>
              <a:gd name="connsiteY40" fmla="*/ 239843 h 853020"/>
              <a:gd name="connsiteX41" fmla="*/ 20185 w 1819005"/>
              <a:gd name="connsiteY41" fmla="*/ 149902 h 853020"/>
              <a:gd name="connsiteX42" fmla="*/ 50166 w 1819005"/>
              <a:gd name="connsiteY42" fmla="*/ 29980 h 853020"/>
              <a:gd name="connsiteX43" fmla="*/ 65156 w 1819005"/>
              <a:gd name="connsiteY43" fmla="*/ 0 h 853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819005" h="853020">
                <a:moveTo>
                  <a:pt x="65156" y="0"/>
                </a:moveTo>
                <a:lnTo>
                  <a:pt x="65156" y="0"/>
                </a:lnTo>
                <a:cubicBezTo>
                  <a:pt x="115123" y="4997"/>
                  <a:pt x="165702" y="5736"/>
                  <a:pt x="215058" y="14990"/>
                </a:cubicBezTo>
                <a:cubicBezTo>
                  <a:pt x="290095" y="29060"/>
                  <a:pt x="302262" y="47086"/>
                  <a:pt x="364959" y="74951"/>
                </a:cubicBezTo>
                <a:cubicBezTo>
                  <a:pt x="400361" y="90685"/>
                  <a:pt x="495291" y="126936"/>
                  <a:pt x="529851" y="134912"/>
                </a:cubicBezTo>
                <a:cubicBezTo>
                  <a:pt x="564278" y="142857"/>
                  <a:pt x="599861" y="144530"/>
                  <a:pt x="634782" y="149902"/>
                </a:cubicBezTo>
                <a:cubicBezTo>
                  <a:pt x="905165" y="191499"/>
                  <a:pt x="525389" y="136416"/>
                  <a:pt x="829654" y="179882"/>
                </a:cubicBezTo>
                <a:cubicBezTo>
                  <a:pt x="992499" y="261303"/>
                  <a:pt x="826774" y="191683"/>
                  <a:pt x="1204408" y="179882"/>
                </a:cubicBezTo>
                <a:cubicBezTo>
                  <a:pt x="1259572" y="178158"/>
                  <a:pt x="1314336" y="189875"/>
                  <a:pt x="1369300" y="194872"/>
                </a:cubicBezTo>
                <a:cubicBezTo>
                  <a:pt x="1384290" y="199869"/>
                  <a:pt x="1400458" y="202188"/>
                  <a:pt x="1414271" y="209862"/>
                </a:cubicBezTo>
                <a:cubicBezTo>
                  <a:pt x="1445769" y="227361"/>
                  <a:pt x="1504212" y="269823"/>
                  <a:pt x="1504212" y="269823"/>
                </a:cubicBezTo>
                <a:cubicBezTo>
                  <a:pt x="1514205" y="284813"/>
                  <a:pt x="1526135" y="298680"/>
                  <a:pt x="1534192" y="314794"/>
                </a:cubicBezTo>
                <a:cubicBezTo>
                  <a:pt x="1546225" y="338861"/>
                  <a:pt x="1550822" y="366381"/>
                  <a:pt x="1564172" y="389744"/>
                </a:cubicBezTo>
                <a:cubicBezTo>
                  <a:pt x="1571184" y="402015"/>
                  <a:pt x="1586313" y="407966"/>
                  <a:pt x="1594153" y="419725"/>
                </a:cubicBezTo>
                <a:cubicBezTo>
                  <a:pt x="1606548" y="438318"/>
                  <a:pt x="1615331" y="459146"/>
                  <a:pt x="1624133" y="479685"/>
                </a:cubicBezTo>
                <a:cubicBezTo>
                  <a:pt x="1630357" y="494209"/>
                  <a:pt x="1632057" y="510523"/>
                  <a:pt x="1639123" y="524656"/>
                </a:cubicBezTo>
                <a:cubicBezTo>
                  <a:pt x="1647180" y="540770"/>
                  <a:pt x="1661046" y="553512"/>
                  <a:pt x="1669103" y="569626"/>
                </a:cubicBezTo>
                <a:cubicBezTo>
                  <a:pt x="1676170" y="583759"/>
                  <a:pt x="1677027" y="600464"/>
                  <a:pt x="1684094" y="614597"/>
                </a:cubicBezTo>
                <a:cubicBezTo>
                  <a:pt x="1703004" y="652416"/>
                  <a:pt x="1716170" y="661663"/>
                  <a:pt x="1744054" y="689548"/>
                </a:cubicBezTo>
                <a:cubicBezTo>
                  <a:pt x="1749051" y="704538"/>
                  <a:pt x="1750914" y="720969"/>
                  <a:pt x="1759044" y="734518"/>
                </a:cubicBezTo>
                <a:cubicBezTo>
                  <a:pt x="1766316" y="746637"/>
                  <a:pt x="1780196" y="753463"/>
                  <a:pt x="1789025" y="764499"/>
                </a:cubicBezTo>
                <a:cubicBezTo>
                  <a:pt x="1800279" y="778567"/>
                  <a:pt x="1809012" y="794479"/>
                  <a:pt x="1819005" y="809469"/>
                </a:cubicBezTo>
                <a:cubicBezTo>
                  <a:pt x="1688352" y="853020"/>
                  <a:pt x="1762693" y="834330"/>
                  <a:pt x="1489221" y="809469"/>
                </a:cubicBezTo>
                <a:cubicBezTo>
                  <a:pt x="1473485" y="808038"/>
                  <a:pt x="1458384" y="801545"/>
                  <a:pt x="1444251" y="794479"/>
                </a:cubicBezTo>
                <a:cubicBezTo>
                  <a:pt x="1428137" y="786422"/>
                  <a:pt x="1414270" y="774492"/>
                  <a:pt x="1399280" y="764499"/>
                </a:cubicBezTo>
                <a:cubicBezTo>
                  <a:pt x="1379293" y="734519"/>
                  <a:pt x="1364798" y="700036"/>
                  <a:pt x="1339320" y="674558"/>
                </a:cubicBezTo>
                <a:cubicBezTo>
                  <a:pt x="1329326" y="664564"/>
                  <a:pt x="1318168" y="655613"/>
                  <a:pt x="1309339" y="644577"/>
                </a:cubicBezTo>
                <a:cubicBezTo>
                  <a:pt x="1298085" y="630509"/>
                  <a:pt x="1290613" y="613675"/>
                  <a:pt x="1279359" y="599607"/>
                </a:cubicBezTo>
                <a:cubicBezTo>
                  <a:pt x="1260767" y="576367"/>
                  <a:pt x="1230382" y="552633"/>
                  <a:pt x="1204408" y="539646"/>
                </a:cubicBezTo>
                <a:cubicBezTo>
                  <a:pt x="1190275" y="532580"/>
                  <a:pt x="1174428" y="529653"/>
                  <a:pt x="1159438" y="524656"/>
                </a:cubicBezTo>
                <a:cubicBezTo>
                  <a:pt x="1126286" y="491504"/>
                  <a:pt x="1111236" y="470574"/>
                  <a:pt x="1069497" y="449705"/>
                </a:cubicBezTo>
                <a:cubicBezTo>
                  <a:pt x="1055364" y="442639"/>
                  <a:pt x="1039516" y="439712"/>
                  <a:pt x="1024526" y="434715"/>
                </a:cubicBezTo>
                <a:cubicBezTo>
                  <a:pt x="1009536" y="424722"/>
                  <a:pt x="997537" y="405859"/>
                  <a:pt x="979556" y="404735"/>
                </a:cubicBezTo>
                <a:cubicBezTo>
                  <a:pt x="914534" y="400671"/>
                  <a:pt x="849387" y="412113"/>
                  <a:pt x="784684" y="419725"/>
                </a:cubicBezTo>
                <a:cubicBezTo>
                  <a:pt x="744849" y="424411"/>
                  <a:pt x="717076" y="439042"/>
                  <a:pt x="679753" y="449705"/>
                </a:cubicBezTo>
                <a:cubicBezTo>
                  <a:pt x="659944" y="455365"/>
                  <a:pt x="639779" y="459698"/>
                  <a:pt x="619792" y="464695"/>
                </a:cubicBezTo>
                <a:cubicBezTo>
                  <a:pt x="474887" y="459698"/>
                  <a:pt x="329435" y="463238"/>
                  <a:pt x="185077" y="449705"/>
                </a:cubicBezTo>
                <a:cubicBezTo>
                  <a:pt x="168231" y="448126"/>
                  <a:pt x="121558" y="404034"/>
                  <a:pt x="110126" y="389744"/>
                </a:cubicBezTo>
                <a:cubicBezTo>
                  <a:pt x="98872" y="375676"/>
                  <a:pt x="94214" y="356028"/>
                  <a:pt x="80146" y="344774"/>
                </a:cubicBezTo>
                <a:cubicBezTo>
                  <a:pt x="67808" y="334903"/>
                  <a:pt x="50166" y="334781"/>
                  <a:pt x="35176" y="329784"/>
                </a:cubicBezTo>
                <a:cubicBezTo>
                  <a:pt x="25182" y="299804"/>
                  <a:pt x="0" y="271015"/>
                  <a:pt x="5195" y="239843"/>
                </a:cubicBezTo>
                <a:cubicBezTo>
                  <a:pt x="10192" y="209863"/>
                  <a:pt x="14748" y="179806"/>
                  <a:pt x="20185" y="149902"/>
                </a:cubicBezTo>
                <a:cubicBezTo>
                  <a:pt x="29065" y="101065"/>
                  <a:pt x="32831" y="73317"/>
                  <a:pt x="50166" y="29980"/>
                </a:cubicBezTo>
                <a:cubicBezTo>
                  <a:pt x="54315" y="19606"/>
                  <a:pt x="62658" y="4997"/>
                  <a:pt x="65156" y="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hlinkClick r:id="rId5" action="ppaction://hlinksldjump"/>
          </p:cNvPr>
          <p:cNvSpPr/>
          <p:nvPr/>
        </p:nvSpPr>
        <p:spPr>
          <a:xfrm rot="20787685">
            <a:off x="7128057" y="4092002"/>
            <a:ext cx="803223" cy="449525"/>
          </a:xfrm>
          <a:custGeom>
            <a:avLst/>
            <a:gdLst>
              <a:gd name="connsiteX0" fmla="*/ 0 w 659567"/>
              <a:gd name="connsiteY0" fmla="*/ 29980 h 449525"/>
              <a:gd name="connsiteX1" fmla="*/ 0 w 659567"/>
              <a:gd name="connsiteY1" fmla="*/ 29980 h 449525"/>
              <a:gd name="connsiteX2" fmla="*/ 59961 w 659567"/>
              <a:gd name="connsiteY2" fmla="*/ 149901 h 449525"/>
              <a:gd name="connsiteX3" fmla="*/ 104931 w 659567"/>
              <a:gd name="connsiteY3" fmla="*/ 179881 h 449525"/>
              <a:gd name="connsiteX4" fmla="*/ 134912 w 659567"/>
              <a:gd name="connsiteY4" fmla="*/ 299803 h 449525"/>
              <a:gd name="connsiteX5" fmla="*/ 254833 w 659567"/>
              <a:gd name="connsiteY5" fmla="*/ 389744 h 449525"/>
              <a:gd name="connsiteX6" fmla="*/ 494675 w 659567"/>
              <a:gd name="connsiteY6" fmla="*/ 404734 h 449525"/>
              <a:gd name="connsiteX7" fmla="*/ 584616 w 659567"/>
              <a:gd name="connsiteY7" fmla="*/ 344773 h 449525"/>
              <a:gd name="connsiteX8" fmla="*/ 599607 w 659567"/>
              <a:gd name="connsiteY8" fmla="*/ 299803 h 449525"/>
              <a:gd name="connsiteX9" fmla="*/ 629587 w 659567"/>
              <a:gd name="connsiteY9" fmla="*/ 269822 h 449525"/>
              <a:gd name="connsiteX10" fmla="*/ 659567 w 659567"/>
              <a:gd name="connsiteY10" fmla="*/ 224852 h 449525"/>
              <a:gd name="connsiteX11" fmla="*/ 644577 w 659567"/>
              <a:gd name="connsiteY11" fmla="*/ 179881 h 449525"/>
              <a:gd name="connsiteX12" fmla="*/ 599607 w 659567"/>
              <a:gd name="connsiteY12" fmla="*/ 149901 h 449525"/>
              <a:gd name="connsiteX13" fmla="*/ 584616 w 659567"/>
              <a:gd name="connsiteY13" fmla="*/ 59960 h 449525"/>
              <a:gd name="connsiteX14" fmla="*/ 569626 w 659567"/>
              <a:gd name="connsiteY14" fmla="*/ 0 h 449525"/>
              <a:gd name="connsiteX15" fmla="*/ 344774 w 659567"/>
              <a:gd name="connsiteY15" fmla="*/ 29980 h 449525"/>
              <a:gd name="connsiteX16" fmla="*/ 239843 w 659567"/>
              <a:gd name="connsiteY16" fmla="*/ 44970 h 449525"/>
              <a:gd name="connsiteX17" fmla="*/ 179882 w 659567"/>
              <a:gd name="connsiteY17" fmla="*/ 59960 h 449525"/>
              <a:gd name="connsiteX18" fmla="*/ 0 w 659567"/>
              <a:gd name="connsiteY18" fmla="*/ 29980 h 44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9567" h="449525">
                <a:moveTo>
                  <a:pt x="0" y="29980"/>
                </a:moveTo>
                <a:lnTo>
                  <a:pt x="0" y="29980"/>
                </a:lnTo>
                <a:cubicBezTo>
                  <a:pt x="19987" y="69954"/>
                  <a:pt x="34332" y="113288"/>
                  <a:pt x="59961" y="149901"/>
                </a:cubicBezTo>
                <a:cubicBezTo>
                  <a:pt x="70292" y="164660"/>
                  <a:pt x="93677" y="165813"/>
                  <a:pt x="104931" y="179881"/>
                </a:cubicBezTo>
                <a:cubicBezTo>
                  <a:pt x="120923" y="199871"/>
                  <a:pt x="128198" y="288612"/>
                  <a:pt x="134912" y="299803"/>
                </a:cubicBezTo>
                <a:cubicBezTo>
                  <a:pt x="177974" y="371574"/>
                  <a:pt x="195601" y="370000"/>
                  <a:pt x="254833" y="389744"/>
                </a:cubicBezTo>
                <a:cubicBezTo>
                  <a:pt x="342222" y="448003"/>
                  <a:pt x="324469" y="449525"/>
                  <a:pt x="494675" y="404734"/>
                </a:cubicBezTo>
                <a:cubicBezTo>
                  <a:pt x="529521" y="395564"/>
                  <a:pt x="584616" y="344773"/>
                  <a:pt x="584616" y="344773"/>
                </a:cubicBezTo>
                <a:cubicBezTo>
                  <a:pt x="589613" y="329783"/>
                  <a:pt x="591477" y="313352"/>
                  <a:pt x="599607" y="299803"/>
                </a:cubicBezTo>
                <a:cubicBezTo>
                  <a:pt x="606878" y="287684"/>
                  <a:pt x="620758" y="280858"/>
                  <a:pt x="629587" y="269822"/>
                </a:cubicBezTo>
                <a:cubicBezTo>
                  <a:pt x="640841" y="255754"/>
                  <a:pt x="649574" y="239842"/>
                  <a:pt x="659567" y="224852"/>
                </a:cubicBezTo>
                <a:cubicBezTo>
                  <a:pt x="654570" y="209862"/>
                  <a:pt x="654448" y="192220"/>
                  <a:pt x="644577" y="179881"/>
                </a:cubicBezTo>
                <a:cubicBezTo>
                  <a:pt x="633323" y="165813"/>
                  <a:pt x="607664" y="166015"/>
                  <a:pt x="599607" y="149901"/>
                </a:cubicBezTo>
                <a:cubicBezTo>
                  <a:pt x="586014" y="122716"/>
                  <a:pt x="590577" y="89764"/>
                  <a:pt x="584616" y="59960"/>
                </a:cubicBezTo>
                <a:cubicBezTo>
                  <a:pt x="580576" y="39758"/>
                  <a:pt x="574623" y="19987"/>
                  <a:pt x="569626" y="0"/>
                </a:cubicBezTo>
                <a:cubicBezTo>
                  <a:pt x="446056" y="30892"/>
                  <a:pt x="557151" y="6383"/>
                  <a:pt x="344774" y="29980"/>
                </a:cubicBezTo>
                <a:cubicBezTo>
                  <a:pt x="309658" y="33882"/>
                  <a:pt x="274605" y="38650"/>
                  <a:pt x="239843" y="44970"/>
                </a:cubicBezTo>
                <a:cubicBezTo>
                  <a:pt x="219573" y="48655"/>
                  <a:pt x="200432" y="58492"/>
                  <a:pt x="179882" y="59960"/>
                </a:cubicBezTo>
                <a:cubicBezTo>
                  <a:pt x="130042" y="63520"/>
                  <a:pt x="29980" y="34977"/>
                  <a:pt x="0" y="2998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066800" y="839450"/>
            <a:ext cx="7467599" cy="1446550"/>
          </a:xfrm>
          <a:prstGeom prst="rect">
            <a:avLst/>
          </a:prstGeom>
          <a:noFill/>
        </p:spPr>
        <p:txBody>
          <a:bodyPr wrap="square" rtlCol="0">
            <a:spAutoFit/>
          </a:bodyPr>
          <a:lstStyle/>
          <a:p>
            <a:pPr algn="ctr"/>
            <a:r>
              <a:rPr lang="en-US" sz="4400" b="1" dirty="0" smtClean="0">
                <a:solidFill>
                  <a:schemeClr val="bg1"/>
                </a:solidFill>
              </a:rPr>
              <a:t>Lets explore the pools in the stream</a:t>
            </a:r>
            <a:endParaRPr lang="en-US" sz="4400" b="1" dirty="0">
              <a:solidFill>
                <a:schemeClr val="bg1"/>
              </a:solidFill>
            </a:endParaRPr>
          </a:p>
        </p:txBody>
      </p:sp>
      <p:sp>
        <p:nvSpPr>
          <p:cNvPr id="6" name="Freeform 5">
            <a:hlinkClick r:id="rId6" action="ppaction://hlinksldjump"/>
          </p:cNvPr>
          <p:cNvSpPr/>
          <p:nvPr/>
        </p:nvSpPr>
        <p:spPr>
          <a:xfrm rot="14665187" flipH="1">
            <a:off x="261090" y="2805203"/>
            <a:ext cx="521691" cy="275152"/>
          </a:xfrm>
          <a:custGeom>
            <a:avLst/>
            <a:gdLst>
              <a:gd name="connsiteX0" fmla="*/ 0 w 854439"/>
              <a:gd name="connsiteY0" fmla="*/ 132228 h 797561"/>
              <a:gd name="connsiteX1" fmla="*/ 0 w 854439"/>
              <a:gd name="connsiteY1" fmla="*/ 132228 h 797561"/>
              <a:gd name="connsiteX2" fmla="*/ 119921 w 854439"/>
              <a:gd name="connsiteY2" fmla="*/ 72267 h 797561"/>
              <a:gd name="connsiteX3" fmla="*/ 164892 w 854439"/>
              <a:gd name="connsiteY3" fmla="*/ 57277 h 797561"/>
              <a:gd name="connsiteX4" fmla="*/ 254833 w 854439"/>
              <a:gd name="connsiteY4" fmla="*/ 12306 h 797561"/>
              <a:gd name="connsiteX5" fmla="*/ 464695 w 854439"/>
              <a:gd name="connsiteY5" fmla="*/ 27296 h 797561"/>
              <a:gd name="connsiteX6" fmla="*/ 524656 w 854439"/>
              <a:gd name="connsiteY6" fmla="*/ 87257 h 797561"/>
              <a:gd name="connsiteX7" fmla="*/ 539646 w 854439"/>
              <a:gd name="connsiteY7" fmla="*/ 132228 h 797561"/>
              <a:gd name="connsiteX8" fmla="*/ 569626 w 854439"/>
              <a:gd name="connsiteY8" fmla="*/ 177198 h 797561"/>
              <a:gd name="connsiteX9" fmla="*/ 614597 w 854439"/>
              <a:gd name="connsiteY9" fmla="*/ 312110 h 797561"/>
              <a:gd name="connsiteX10" fmla="*/ 659567 w 854439"/>
              <a:gd name="connsiteY10" fmla="*/ 327100 h 797561"/>
              <a:gd name="connsiteX11" fmla="*/ 734518 w 854439"/>
              <a:gd name="connsiteY11" fmla="*/ 387060 h 797561"/>
              <a:gd name="connsiteX12" fmla="*/ 794479 w 854439"/>
              <a:gd name="connsiteY12" fmla="*/ 447021 h 797561"/>
              <a:gd name="connsiteX13" fmla="*/ 824459 w 854439"/>
              <a:gd name="connsiteY13" fmla="*/ 596923 h 797561"/>
              <a:gd name="connsiteX14" fmla="*/ 854439 w 854439"/>
              <a:gd name="connsiteY14" fmla="*/ 686864 h 797561"/>
              <a:gd name="connsiteX15" fmla="*/ 839449 w 854439"/>
              <a:gd name="connsiteY15" fmla="*/ 746824 h 797561"/>
              <a:gd name="connsiteX16" fmla="*/ 704538 w 854439"/>
              <a:gd name="connsiteY16" fmla="*/ 791795 h 797561"/>
              <a:gd name="connsiteX17" fmla="*/ 509666 w 854439"/>
              <a:gd name="connsiteY17" fmla="*/ 776805 h 797561"/>
              <a:gd name="connsiteX18" fmla="*/ 464695 w 854439"/>
              <a:gd name="connsiteY18" fmla="*/ 761815 h 797561"/>
              <a:gd name="connsiteX19" fmla="*/ 449705 w 854439"/>
              <a:gd name="connsiteY19" fmla="*/ 716844 h 797561"/>
              <a:gd name="connsiteX20" fmla="*/ 389744 w 854439"/>
              <a:gd name="connsiteY20" fmla="*/ 641893 h 797561"/>
              <a:gd name="connsiteX21" fmla="*/ 359764 w 854439"/>
              <a:gd name="connsiteY21" fmla="*/ 596923 h 797561"/>
              <a:gd name="connsiteX22" fmla="*/ 284813 w 854439"/>
              <a:gd name="connsiteY22" fmla="*/ 536962 h 797561"/>
              <a:gd name="connsiteX23" fmla="*/ 224852 w 854439"/>
              <a:gd name="connsiteY23" fmla="*/ 521972 h 797561"/>
              <a:gd name="connsiteX24" fmla="*/ 149902 w 854439"/>
              <a:gd name="connsiteY24" fmla="*/ 462011 h 797561"/>
              <a:gd name="connsiteX25" fmla="*/ 74951 w 854439"/>
              <a:gd name="connsiteY25" fmla="*/ 372070 h 797561"/>
              <a:gd name="connsiteX26" fmla="*/ 29980 w 854439"/>
              <a:gd name="connsiteY26" fmla="*/ 252149 h 797561"/>
              <a:gd name="connsiteX27" fmla="*/ 14990 w 854439"/>
              <a:gd name="connsiteY27" fmla="*/ 207178 h 797561"/>
              <a:gd name="connsiteX28" fmla="*/ 29980 w 854439"/>
              <a:gd name="connsiteY28" fmla="*/ 162208 h 797561"/>
              <a:gd name="connsiteX29" fmla="*/ 74951 w 854439"/>
              <a:gd name="connsiteY29" fmla="*/ 147218 h 797561"/>
              <a:gd name="connsiteX30" fmla="*/ 0 w 854439"/>
              <a:gd name="connsiteY30" fmla="*/ 132228 h 797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54439" h="797561">
                <a:moveTo>
                  <a:pt x="0" y="132228"/>
                </a:moveTo>
                <a:lnTo>
                  <a:pt x="0" y="132228"/>
                </a:lnTo>
                <a:cubicBezTo>
                  <a:pt x="39974" y="112241"/>
                  <a:pt x="79235" y="90761"/>
                  <a:pt x="119921" y="72267"/>
                </a:cubicBezTo>
                <a:cubicBezTo>
                  <a:pt x="134306" y="65728"/>
                  <a:pt x="151343" y="65407"/>
                  <a:pt x="164892" y="57277"/>
                </a:cubicBezTo>
                <a:cubicBezTo>
                  <a:pt x="260353" y="0"/>
                  <a:pt x="106942" y="49278"/>
                  <a:pt x="254833" y="12306"/>
                </a:cubicBezTo>
                <a:cubicBezTo>
                  <a:pt x="324787" y="17303"/>
                  <a:pt x="397121" y="8526"/>
                  <a:pt x="464695" y="27296"/>
                </a:cubicBezTo>
                <a:cubicBezTo>
                  <a:pt x="491930" y="34861"/>
                  <a:pt x="524656" y="87257"/>
                  <a:pt x="524656" y="87257"/>
                </a:cubicBezTo>
                <a:cubicBezTo>
                  <a:pt x="529653" y="102247"/>
                  <a:pt x="532580" y="118095"/>
                  <a:pt x="539646" y="132228"/>
                </a:cubicBezTo>
                <a:cubicBezTo>
                  <a:pt x="547703" y="148342"/>
                  <a:pt x="564449" y="159942"/>
                  <a:pt x="569626" y="177198"/>
                </a:cubicBezTo>
                <a:cubicBezTo>
                  <a:pt x="589296" y="242767"/>
                  <a:pt x="558560" y="278487"/>
                  <a:pt x="614597" y="312110"/>
                </a:cubicBezTo>
                <a:cubicBezTo>
                  <a:pt x="628146" y="320240"/>
                  <a:pt x="644577" y="322103"/>
                  <a:pt x="659567" y="327100"/>
                </a:cubicBezTo>
                <a:cubicBezTo>
                  <a:pt x="761639" y="429169"/>
                  <a:pt x="602131" y="273585"/>
                  <a:pt x="734518" y="387060"/>
                </a:cubicBezTo>
                <a:cubicBezTo>
                  <a:pt x="755979" y="405455"/>
                  <a:pt x="794479" y="447021"/>
                  <a:pt x="794479" y="447021"/>
                </a:cubicBezTo>
                <a:cubicBezTo>
                  <a:pt x="836048" y="571732"/>
                  <a:pt x="772784" y="372997"/>
                  <a:pt x="824459" y="596923"/>
                </a:cubicBezTo>
                <a:cubicBezTo>
                  <a:pt x="831565" y="627716"/>
                  <a:pt x="854439" y="686864"/>
                  <a:pt x="854439" y="686864"/>
                </a:cubicBezTo>
                <a:cubicBezTo>
                  <a:pt x="849442" y="706851"/>
                  <a:pt x="848662" y="728397"/>
                  <a:pt x="839449" y="746824"/>
                </a:cubicBezTo>
                <a:cubicBezTo>
                  <a:pt x="814081" y="797561"/>
                  <a:pt x="749473" y="785376"/>
                  <a:pt x="704538" y="791795"/>
                </a:cubicBezTo>
                <a:cubicBezTo>
                  <a:pt x="639581" y="786798"/>
                  <a:pt x="574312" y="784886"/>
                  <a:pt x="509666" y="776805"/>
                </a:cubicBezTo>
                <a:cubicBezTo>
                  <a:pt x="493987" y="774845"/>
                  <a:pt x="475868" y="772988"/>
                  <a:pt x="464695" y="761815"/>
                </a:cubicBezTo>
                <a:cubicBezTo>
                  <a:pt x="453522" y="750642"/>
                  <a:pt x="456771" y="730977"/>
                  <a:pt x="449705" y="716844"/>
                </a:cubicBezTo>
                <a:cubicBezTo>
                  <a:pt x="418948" y="655329"/>
                  <a:pt x="426924" y="688367"/>
                  <a:pt x="389744" y="641893"/>
                </a:cubicBezTo>
                <a:cubicBezTo>
                  <a:pt x="378490" y="627825"/>
                  <a:pt x="371018" y="610991"/>
                  <a:pt x="359764" y="596923"/>
                </a:cubicBezTo>
                <a:cubicBezTo>
                  <a:pt x="342944" y="575898"/>
                  <a:pt x="308529" y="547126"/>
                  <a:pt x="284813" y="536962"/>
                </a:cubicBezTo>
                <a:cubicBezTo>
                  <a:pt x="265877" y="528847"/>
                  <a:pt x="244839" y="526969"/>
                  <a:pt x="224852" y="521972"/>
                </a:cubicBezTo>
                <a:cubicBezTo>
                  <a:pt x="204424" y="508353"/>
                  <a:pt x="174886" y="501985"/>
                  <a:pt x="149902" y="462011"/>
                </a:cubicBezTo>
                <a:lnTo>
                  <a:pt x="74951" y="372070"/>
                </a:lnTo>
                <a:cubicBezTo>
                  <a:pt x="59961" y="332096"/>
                  <a:pt x="44570" y="292271"/>
                  <a:pt x="29980" y="252149"/>
                </a:cubicBezTo>
                <a:cubicBezTo>
                  <a:pt x="24580" y="237299"/>
                  <a:pt x="14990" y="222979"/>
                  <a:pt x="14990" y="207178"/>
                </a:cubicBezTo>
                <a:cubicBezTo>
                  <a:pt x="14990" y="191377"/>
                  <a:pt x="18807" y="173381"/>
                  <a:pt x="29980" y="162208"/>
                </a:cubicBezTo>
                <a:cubicBezTo>
                  <a:pt x="41153" y="151035"/>
                  <a:pt x="74951" y="147218"/>
                  <a:pt x="74951" y="147218"/>
                </a:cubicBezTo>
                <a:lnTo>
                  <a:pt x="0" y="132228"/>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hlinkClick r:id="rId7" action="ppaction://hlinksldjump"/>
          </p:cNvPr>
          <p:cNvSpPr txBox="1"/>
          <p:nvPr/>
        </p:nvSpPr>
        <p:spPr>
          <a:xfrm>
            <a:off x="0" y="2438400"/>
            <a:ext cx="868251" cy="400110"/>
          </a:xfrm>
          <a:prstGeom prst="rect">
            <a:avLst/>
          </a:prstGeom>
          <a:noFill/>
        </p:spPr>
        <p:txBody>
          <a:bodyPr wrap="none" rtlCol="0">
            <a:spAutoFit/>
          </a:bodyPr>
          <a:lstStyle/>
          <a:p>
            <a:r>
              <a:rPr lang="en-US" sz="2000" b="1" dirty="0" smtClean="0">
                <a:solidFill>
                  <a:schemeClr val="bg1"/>
                </a:solidFill>
              </a:rPr>
              <a:t>Pool A</a:t>
            </a:r>
            <a:endParaRPr lang="en-US" sz="2000" b="1" dirty="0">
              <a:solidFill>
                <a:schemeClr val="bg1"/>
              </a:solidFill>
            </a:endParaRPr>
          </a:p>
        </p:txBody>
      </p:sp>
      <p:sp>
        <p:nvSpPr>
          <p:cNvPr id="14" name="TextBox 13">
            <a:hlinkClick r:id="rId8" action="ppaction://hlinksldjump"/>
          </p:cNvPr>
          <p:cNvSpPr txBox="1"/>
          <p:nvPr/>
        </p:nvSpPr>
        <p:spPr>
          <a:xfrm>
            <a:off x="2286000" y="3352800"/>
            <a:ext cx="857029" cy="400110"/>
          </a:xfrm>
          <a:prstGeom prst="rect">
            <a:avLst/>
          </a:prstGeom>
          <a:noFill/>
        </p:spPr>
        <p:txBody>
          <a:bodyPr wrap="none" rtlCol="0">
            <a:spAutoFit/>
          </a:bodyPr>
          <a:lstStyle/>
          <a:p>
            <a:r>
              <a:rPr lang="en-US" sz="2000" b="1" dirty="0" smtClean="0">
                <a:solidFill>
                  <a:schemeClr val="bg1"/>
                </a:solidFill>
              </a:rPr>
              <a:t>Pool B</a:t>
            </a:r>
            <a:endParaRPr lang="en-US" sz="2000" b="1" dirty="0">
              <a:solidFill>
                <a:schemeClr val="bg1"/>
              </a:solidFill>
            </a:endParaRPr>
          </a:p>
        </p:txBody>
      </p:sp>
      <p:sp>
        <p:nvSpPr>
          <p:cNvPr id="15" name="TextBox 14">
            <a:hlinkClick r:id="rId9" action="ppaction://hlinksldjump"/>
          </p:cNvPr>
          <p:cNvSpPr txBox="1"/>
          <p:nvPr/>
        </p:nvSpPr>
        <p:spPr>
          <a:xfrm>
            <a:off x="5029200" y="3276600"/>
            <a:ext cx="849015" cy="400110"/>
          </a:xfrm>
          <a:prstGeom prst="rect">
            <a:avLst/>
          </a:prstGeom>
          <a:noFill/>
        </p:spPr>
        <p:txBody>
          <a:bodyPr wrap="none" rtlCol="0">
            <a:spAutoFit/>
          </a:bodyPr>
          <a:lstStyle/>
          <a:p>
            <a:r>
              <a:rPr lang="en-US" sz="2000" b="1" dirty="0" smtClean="0">
                <a:solidFill>
                  <a:schemeClr val="bg1"/>
                </a:solidFill>
              </a:rPr>
              <a:t>Pool C</a:t>
            </a:r>
            <a:endParaRPr lang="en-US" sz="2000" b="1" dirty="0">
              <a:solidFill>
                <a:schemeClr val="bg1"/>
              </a:solidFill>
            </a:endParaRPr>
          </a:p>
        </p:txBody>
      </p:sp>
      <p:sp>
        <p:nvSpPr>
          <p:cNvPr id="16" name="TextBox 15">
            <a:hlinkClick r:id="rId10" action="ppaction://hlinksldjump"/>
          </p:cNvPr>
          <p:cNvSpPr txBox="1"/>
          <p:nvPr/>
        </p:nvSpPr>
        <p:spPr>
          <a:xfrm>
            <a:off x="7086600" y="3733800"/>
            <a:ext cx="874663" cy="400110"/>
          </a:xfrm>
          <a:prstGeom prst="rect">
            <a:avLst/>
          </a:prstGeom>
          <a:noFill/>
        </p:spPr>
        <p:txBody>
          <a:bodyPr wrap="none" rtlCol="0">
            <a:spAutoFit/>
          </a:bodyPr>
          <a:lstStyle/>
          <a:p>
            <a:r>
              <a:rPr lang="en-US" sz="2000" b="1" dirty="0" smtClean="0">
                <a:solidFill>
                  <a:schemeClr val="bg1"/>
                </a:solidFill>
              </a:rPr>
              <a:t>Pool D</a:t>
            </a:r>
            <a:endParaRPr lang="en-US" sz="2000" b="1" dirty="0">
              <a:solidFill>
                <a:schemeClr val="bg1"/>
              </a:solidFill>
            </a:endParaRPr>
          </a:p>
        </p:txBody>
      </p:sp>
      <p:sp>
        <p:nvSpPr>
          <p:cNvPr id="17" name="Slide Number Placeholder 3"/>
          <p:cNvSpPr>
            <a:spLocks noGrp="1"/>
          </p:cNvSpPr>
          <p:nvPr>
            <p:ph type="sldNum" sz="quarter" idx="12"/>
          </p:nvPr>
        </p:nvSpPr>
        <p:spPr>
          <a:xfrm>
            <a:off x="6553200" y="6356350"/>
            <a:ext cx="2133600" cy="365125"/>
          </a:xfrm>
        </p:spPr>
        <p:txBody>
          <a:bodyPr/>
          <a:lstStyle/>
          <a:p>
            <a:fld id="{252712C8-26FE-4CEC-B7C9-3ABEB00CBB4C}" type="slidenum">
              <a:rPr lang="en-US" smtClean="0"/>
              <a:pPr/>
              <a:t>27</a:t>
            </a:fld>
            <a:endParaRPr lang="en-US"/>
          </a:p>
        </p:txBody>
      </p:sp>
    </p:spTree>
    <p:extLst>
      <p:ext uri="{BB962C8B-B14F-4D97-AF65-F5344CB8AC3E}">
        <p14:creationId xmlns:p14="http://schemas.microsoft.com/office/powerpoint/2010/main" val="1507188820"/>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Pool A</a:t>
            </a:r>
            <a:endParaRPr lang="en-US" dirty="0"/>
          </a:p>
        </p:txBody>
      </p:sp>
      <p:pic>
        <p:nvPicPr>
          <p:cNvPr id="2052" name="Picture 4" descr="http://www.faculty.ucr.edu/~gupy/Andres/stream.JPG"/>
          <p:cNvPicPr>
            <a:picLocks noChangeAspect="1" noChangeArrowheads="1"/>
          </p:cNvPicPr>
          <p:nvPr/>
        </p:nvPicPr>
        <p:blipFill>
          <a:blip r:embed="rId2" cstate="print"/>
          <a:srcRect/>
          <a:stretch>
            <a:fillRect/>
          </a:stretch>
        </p:blipFill>
        <p:spPr bwMode="auto">
          <a:xfrm>
            <a:off x="533400" y="1295400"/>
            <a:ext cx="3676650" cy="4902201"/>
          </a:xfrm>
          <a:prstGeom prst="rect">
            <a:avLst/>
          </a:prstGeom>
          <a:noFill/>
        </p:spPr>
      </p:pic>
      <p:sp>
        <p:nvSpPr>
          <p:cNvPr id="8" name="Content Placeholder 2"/>
          <p:cNvSpPr>
            <a:spLocks noGrp="1"/>
          </p:cNvSpPr>
          <p:nvPr>
            <p:ph idx="1"/>
          </p:nvPr>
        </p:nvSpPr>
        <p:spPr>
          <a:xfrm>
            <a:off x="4267200" y="1295400"/>
            <a:ext cx="4419600" cy="4830763"/>
          </a:xfrm>
        </p:spPr>
        <p:txBody>
          <a:bodyPr/>
          <a:lstStyle/>
          <a:p>
            <a:r>
              <a:rPr lang="en-US" dirty="0" smtClean="0"/>
              <a:t>Smallest of the 4 pools</a:t>
            </a:r>
          </a:p>
          <a:p>
            <a:r>
              <a:rPr lang="en-US" dirty="0" smtClean="0"/>
              <a:t>Shallow</a:t>
            </a:r>
          </a:p>
          <a:p>
            <a:r>
              <a:rPr lang="en-US" dirty="0" smtClean="0"/>
              <a:t>Water is very slow moving, sometimes still</a:t>
            </a:r>
          </a:p>
          <a:p>
            <a:r>
              <a:rPr lang="en-US" dirty="0" smtClean="0"/>
              <a:t>Rocks partially block the entrance  to the pool from the spring</a:t>
            </a:r>
            <a:endParaRPr lang="en-US" dirty="0"/>
          </a:p>
        </p:txBody>
      </p:sp>
      <p:sp>
        <p:nvSpPr>
          <p:cNvPr id="5" name="Slide Number Placeholder 3"/>
          <p:cNvSpPr>
            <a:spLocks noGrp="1"/>
          </p:cNvSpPr>
          <p:nvPr>
            <p:ph type="sldNum" sz="quarter" idx="12"/>
          </p:nvPr>
        </p:nvSpPr>
        <p:spPr>
          <a:xfrm>
            <a:off x="6553200" y="6356350"/>
            <a:ext cx="2133600" cy="365125"/>
          </a:xfrm>
        </p:spPr>
        <p:txBody>
          <a:bodyPr/>
          <a:lstStyle/>
          <a:p>
            <a:fld id="{252712C8-26FE-4CEC-B7C9-3ABEB00CBB4C}" type="slidenum">
              <a:rPr lang="en-US" smtClean="0"/>
              <a:pPr/>
              <a:t>28</a:t>
            </a:fld>
            <a:endParaRPr lang="en-US"/>
          </a:p>
        </p:txBody>
      </p:sp>
    </p:spTree>
    <p:extLst>
      <p:ext uri="{BB962C8B-B14F-4D97-AF65-F5344CB8AC3E}">
        <p14:creationId xmlns:p14="http://schemas.microsoft.com/office/powerpoint/2010/main" val="2354689882"/>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p:cNvGrpSpPr/>
          <p:nvPr/>
        </p:nvGrpSpPr>
        <p:grpSpPr>
          <a:xfrm>
            <a:off x="1219200" y="1295400"/>
            <a:ext cx="1676400" cy="533400"/>
            <a:chOff x="1586204" y="1996751"/>
            <a:chExt cx="3519196" cy="1051249"/>
          </a:xfrm>
        </p:grpSpPr>
        <p:sp>
          <p:nvSpPr>
            <p:cNvPr id="4" name="Freeform 3"/>
            <p:cNvSpPr/>
            <p:nvPr/>
          </p:nvSpPr>
          <p:spPr>
            <a:xfrm>
              <a:off x="1586204" y="1996751"/>
              <a:ext cx="3519196" cy="1051249"/>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p:nvPr/>
          </p:nvSpPr>
          <p:spPr>
            <a:xfrm>
              <a:off x="1623527" y="2553221"/>
              <a:ext cx="883978" cy="488559"/>
            </a:xfrm>
            <a:custGeom>
              <a:avLst/>
              <a:gdLst>
                <a:gd name="connsiteX0" fmla="*/ 0 w 883978"/>
                <a:gd name="connsiteY0" fmla="*/ 40689 h 488559"/>
                <a:gd name="connsiteX1" fmla="*/ 0 w 883978"/>
                <a:gd name="connsiteY1" fmla="*/ 40689 h 488559"/>
                <a:gd name="connsiteX2" fmla="*/ 298579 w 883978"/>
                <a:gd name="connsiteY2" fmla="*/ 78012 h 488559"/>
                <a:gd name="connsiteX3" fmla="*/ 410546 w 883978"/>
                <a:gd name="connsiteY3" fmla="*/ 40689 h 488559"/>
                <a:gd name="connsiteX4" fmla="*/ 466530 w 883978"/>
                <a:gd name="connsiteY4" fmla="*/ 22028 h 488559"/>
                <a:gd name="connsiteX5" fmla="*/ 522514 w 883978"/>
                <a:gd name="connsiteY5" fmla="*/ 3367 h 488559"/>
                <a:gd name="connsiteX6" fmla="*/ 746449 w 883978"/>
                <a:gd name="connsiteY6" fmla="*/ 22028 h 488559"/>
                <a:gd name="connsiteX7" fmla="*/ 765110 w 883978"/>
                <a:gd name="connsiteY7" fmla="*/ 78012 h 488559"/>
                <a:gd name="connsiteX8" fmla="*/ 821093 w 883978"/>
                <a:gd name="connsiteY8" fmla="*/ 115334 h 488559"/>
                <a:gd name="connsiteX9" fmla="*/ 839755 w 883978"/>
                <a:gd name="connsiteY9" fmla="*/ 171318 h 488559"/>
                <a:gd name="connsiteX10" fmla="*/ 877077 w 883978"/>
                <a:gd name="connsiteY10" fmla="*/ 264624 h 488559"/>
                <a:gd name="connsiteX11" fmla="*/ 466530 w 883978"/>
                <a:gd name="connsiteY11" fmla="*/ 451236 h 488559"/>
                <a:gd name="connsiteX12" fmla="*/ 317240 w 883978"/>
                <a:gd name="connsiteY12" fmla="*/ 488559 h 488559"/>
                <a:gd name="connsiteX13" fmla="*/ 317240 w 883978"/>
                <a:gd name="connsiteY13" fmla="*/ 488559 h 488559"/>
                <a:gd name="connsiteX14" fmla="*/ 167951 w 883978"/>
                <a:gd name="connsiteY14" fmla="*/ 395252 h 488559"/>
                <a:gd name="connsiteX15" fmla="*/ 55983 w 883978"/>
                <a:gd name="connsiteY15" fmla="*/ 152657 h 488559"/>
                <a:gd name="connsiteX16" fmla="*/ 55983 w 883978"/>
                <a:gd name="connsiteY16" fmla="*/ 59350 h 488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3978" h="488559">
                  <a:moveTo>
                    <a:pt x="0" y="40689"/>
                  </a:moveTo>
                  <a:lnTo>
                    <a:pt x="0" y="40689"/>
                  </a:lnTo>
                  <a:cubicBezTo>
                    <a:pt x="163807" y="102117"/>
                    <a:pt x="127163" y="114744"/>
                    <a:pt x="298579" y="78012"/>
                  </a:cubicBezTo>
                  <a:cubicBezTo>
                    <a:pt x="337047" y="69769"/>
                    <a:pt x="373224" y="53130"/>
                    <a:pt x="410546" y="40689"/>
                  </a:cubicBezTo>
                  <a:lnTo>
                    <a:pt x="466530" y="22028"/>
                  </a:lnTo>
                  <a:lnTo>
                    <a:pt x="522514" y="3367"/>
                  </a:lnTo>
                  <a:cubicBezTo>
                    <a:pt x="597159" y="9587"/>
                    <a:pt x="674858" y="0"/>
                    <a:pt x="746449" y="22028"/>
                  </a:cubicBezTo>
                  <a:cubicBezTo>
                    <a:pt x="765250" y="27813"/>
                    <a:pt x="752822" y="62652"/>
                    <a:pt x="765110" y="78012"/>
                  </a:cubicBezTo>
                  <a:cubicBezTo>
                    <a:pt x="779120" y="95525"/>
                    <a:pt x="802432" y="102893"/>
                    <a:pt x="821093" y="115334"/>
                  </a:cubicBezTo>
                  <a:cubicBezTo>
                    <a:pt x="827314" y="133995"/>
                    <a:pt x="830958" y="153724"/>
                    <a:pt x="839755" y="171318"/>
                  </a:cubicBezTo>
                  <a:cubicBezTo>
                    <a:pt x="883978" y="259763"/>
                    <a:pt x="877077" y="192608"/>
                    <a:pt x="877077" y="264624"/>
                  </a:cubicBezTo>
                  <a:lnTo>
                    <a:pt x="466530" y="451236"/>
                  </a:lnTo>
                  <a:lnTo>
                    <a:pt x="317240" y="488559"/>
                  </a:lnTo>
                  <a:lnTo>
                    <a:pt x="317240" y="488559"/>
                  </a:lnTo>
                  <a:lnTo>
                    <a:pt x="167951" y="395252"/>
                  </a:lnTo>
                  <a:lnTo>
                    <a:pt x="55983" y="152657"/>
                  </a:lnTo>
                  <a:lnTo>
                    <a:pt x="55983" y="59350"/>
                  </a:lnTo>
                </a:path>
              </a:pathLst>
            </a:custGeom>
            <a:solidFill>
              <a:schemeClr val="tx1"/>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7" name="Group 6"/>
            <p:cNvGrpSpPr/>
            <p:nvPr/>
          </p:nvGrpSpPr>
          <p:grpSpPr>
            <a:xfrm>
              <a:off x="4648200" y="2286000"/>
              <a:ext cx="228600" cy="228600"/>
              <a:chOff x="6858000" y="1981200"/>
              <a:chExt cx="609600" cy="533400"/>
            </a:xfrm>
          </p:grpSpPr>
          <p:sp>
            <p:nvSpPr>
              <p:cNvPr id="5"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9" name="Straight Connector 8"/>
            <p:cNvCxnSpPr/>
            <p:nvPr/>
          </p:nvCxnSpPr>
          <p:spPr>
            <a:xfrm flipH="1">
              <a:off x="2057400" y="2743200"/>
              <a:ext cx="3048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1828800" y="2667000"/>
              <a:ext cx="4572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1828800" y="2590800"/>
              <a:ext cx="457200" cy="76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Oval 15"/>
            <p:cNvSpPr/>
            <p:nvPr/>
          </p:nvSpPr>
          <p:spPr>
            <a:xfrm>
              <a:off x="1752600" y="2286000"/>
              <a:ext cx="304800" cy="304800"/>
            </a:xfrm>
            <a:prstGeom prst="ellipse">
              <a:avLst/>
            </a:prstGeom>
            <a:solidFill>
              <a:srgbClr val="FF00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18"/>
            <p:cNvSpPr/>
            <p:nvPr/>
          </p:nvSpPr>
          <p:spPr>
            <a:xfrm>
              <a:off x="2369976" y="2537927"/>
              <a:ext cx="1119673" cy="279918"/>
            </a:xfrm>
            <a:custGeom>
              <a:avLst/>
              <a:gdLst>
                <a:gd name="connsiteX0" fmla="*/ 130628 w 1119673"/>
                <a:gd name="connsiteY0" fmla="*/ 242595 h 279918"/>
                <a:gd name="connsiteX1" fmla="*/ 0 w 1119673"/>
                <a:gd name="connsiteY1" fmla="*/ 74644 h 279918"/>
                <a:gd name="connsiteX2" fmla="*/ 74644 w 1119673"/>
                <a:gd name="connsiteY2" fmla="*/ 18661 h 279918"/>
                <a:gd name="connsiteX3" fmla="*/ 335902 w 1119673"/>
                <a:gd name="connsiteY3" fmla="*/ 0 h 279918"/>
                <a:gd name="connsiteX4" fmla="*/ 709126 w 1119673"/>
                <a:gd name="connsiteY4" fmla="*/ 55983 h 279918"/>
                <a:gd name="connsiteX5" fmla="*/ 989044 w 1119673"/>
                <a:gd name="connsiteY5" fmla="*/ 93306 h 279918"/>
                <a:gd name="connsiteX6" fmla="*/ 1119673 w 1119673"/>
                <a:gd name="connsiteY6" fmla="*/ 205273 h 279918"/>
                <a:gd name="connsiteX7" fmla="*/ 1026367 w 1119673"/>
                <a:gd name="connsiteY7" fmla="*/ 261257 h 279918"/>
                <a:gd name="connsiteX8" fmla="*/ 1026367 w 1119673"/>
                <a:gd name="connsiteY8" fmla="*/ 261257 h 279918"/>
                <a:gd name="connsiteX9" fmla="*/ 783771 w 1119673"/>
                <a:gd name="connsiteY9" fmla="*/ 279918 h 279918"/>
                <a:gd name="connsiteX10" fmla="*/ 466530 w 1119673"/>
                <a:gd name="connsiteY10" fmla="*/ 242595 h 279918"/>
                <a:gd name="connsiteX11" fmla="*/ 298579 w 1119673"/>
                <a:gd name="connsiteY11" fmla="*/ 242595 h 279918"/>
                <a:gd name="connsiteX12" fmla="*/ 130628 w 1119673"/>
                <a:gd name="connsiteY12" fmla="*/ 242595 h 27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9673" h="279918">
                  <a:moveTo>
                    <a:pt x="130628" y="242595"/>
                  </a:moveTo>
                  <a:lnTo>
                    <a:pt x="0" y="74644"/>
                  </a:lnTo>
                  <a:lnTo>
                    <a:pt x="74644" y="18661"/>
                  </a:lnTo>
                  <a:lnTo>
                    <a:pt x="335902" y="0"/>
                  </a:lnTo>
                  <a:lnTo>
                    <a:pt x="709126" y="55983"/>
                  </a:lnTo>
                  <a:lnTo>
                    <a:pt x="989044" y="93306"/>
                  </a:lnTo>
                  <a:lnTo>
                    <a:pt x="1119673" y="205273"/>
                  </a:lnTo>
                  <a:lnTo>
                    <a:pt x="1026367" y="261257"/>
                  </a:lnTo>
                  <a:lnTo>
                    <a:pt x="1026367" y="261257"/>
                  </a:lnTo>
                  <a:lnTo>
                    <a:pt x="783771" y="279918"/>
                  </a:lnTo>
                  <a:lnTo>
                    <a:pt x="466530" y="242595"/>
                  </a:lnTo>
                  <a:lnTo>
                    <a:pt x="298579" y="242595"/>
                  </a:lnTo>
                  <a:lnTo>
                    <a:pt x="130628" y="242595"/>
                  </a:ln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p:cNvSpPr/>
            <p:nvPr/>
          </p:nvSpPr>
          <p:spPr>
            <a:xfrm>
              <a:off x="3489649" y="2146041"/>
              <a:ext cx="1250302" cy="429208"/>
            </a:xfrm>
            <a:custGeom>
              <a:avLst/>
              <a:gdLst>
                <a:gd name="connsiteX0" fmla="*/ 0 w 1250302"/>
                <a:gd name="connsiteY0" fmla="*/ 74645 h 429208"/>
                <a:gd name="connsiteX1" fmla="*/ 0 w 1250302"/>
                <a:gd name="connsiteY1" fmla="*/ 74645 h 429208"/>
                <a:gd name="connsiteX2" fmla="*/ 74645 w 1250302"/>
                <a:gd name="connsiteY2" fmla="*/ 242596 h 429208"/>
                <a:gd name="connsiteX3" fmla="*/ 335902 w 1250302"/>
                <a:gd name="connsiteY3" fmla="*/ 279918 h 429208"/>
                <a:gd name="connsiteX4" fmla="*/ 503853 w 1250302"/>
                <a:gd name="connsiteY4" fmla="*/ 335902 h 429208"/>
                <a:gd name="connsiteX5" fmla="*/ 709127 w 1250302"/>
                <a:gd name="connsiteY5" fmla="*/ 429208 h 429208"/>
                <a:gd name="connsiteX6" fmla="*/ 1082351 w 1250302"/>
                <a:gd name="connsiteY6" fmla="*/ 429208 h 429208"/>
                <a:gd name="connsiteX7" fmla="*/ 1138335 w 1250302"/>
                <a:gd name="connsiteY7" fmla="*/ 242596 h 429208"/>
                <a:gd name="connsiteX8" fmla="*/ 1138335 w 1250302"/>
                <a:gd name="connsiteY8" fmla="*/ 242596 h 429208"/>
                <a:gd name="connsiteX9" fmla="*/ 1250302 w 1250302"/>
                <a:gd name="connsiteY9" fmla="*/ 93306 h 429208"/>
                <a:gd name="connsiteX10" fmla="*/ 914400 w 1250302"/>
                <a:gd name="connsiteY10" fmla="*/ 37322 h 429208"/>
                <a:gd name="connsiteX11" fmla="*/ 559837 w 1250302"/>
                <a:gd name="connsiteY11" fmla="*/ 18661 h 429208"/>
                <a:gd name="connsiteX12" fmla="*/ 335902 w 1250302"/>
                <a:gd name="connsiteY12" fmla="*/ 0 h 429208"/>
                <a:gd name="connsiteX13" fmla="*/ 55984 w 1250302"/>
                <a:gd name="connsiteY13" fmla="*/ 74645 h 429208"/>
                <a:gd name="connsiteX14" fmla="*/ 0 w 1250302"/>
                <a:gd name="connsiteY14" fmla="*/ 74645 h 429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50302" h="429208">
                  <a:moveTo>
                    <a:pt x="0" y="74645"/>
                  </a:moveTo>
                  <a:lnTo>
                    <a:pt x="0" y="74645"/>
                  </a:lnTo>
                  <a:lnTo>
                    <a:pt x="74645" y="242596"/>
                  </a:lnTo>
                  <a:lnTo>
                    <a:pt x="335902" y="279918"/>
                  </a:lnTo>
                  <a:lnTo>
                    <a:pt x="503853" y="335902"/>
                  </a:lnTo>
                  <a:lnTo>
                    <a:pt x="709127" y="429208"/>
                  </a:lnTo>
                  <a:lnTo>
                    <a:pt x="1082351" y="429208"/>
                  </a:lnTo>
                  <a:lnTo>
                    <a:pt x="1138335" y="242596"/>
                  </a:lnTo>
                  <a:lnTo>
                    <a:pt x="1138335" y="242596"/>
                  </a:lnTo>
                  <a:lnTo>
                    <a:pt x="1250302" y="93306"/>
                  </a:lnTo>
                  <a:lnTo>
                    <a:pt x="914400" y="37322"/>
                  </a:lnTo>
                  <a:lnTo>
                    <a:pt x="559837" y="18661"/>
                  </a:lnTo>
                  <a:lnTo>
                    <a:pt x="335902" y="0"/>
                  </a:lnTo>
                  <a:lnTo>
                    <a:pt x="55984" y="74645"/>
                  </a:lnTo>
                  <a:lnTo>
                    <a:pt x="0" y="74645"/>
                  </a:ln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p:nvSpPr>
          <p:spPr>
            <a:xfrm>
              <a:off x="2276669" y="2276669"/>
              <a:ext cx="1679511" cy="429209"/>
            </a:xfrm>
            <a:custGeom>
              <a:avLst/>
              <a:gdLst>
                <a:gd name="connsiteX0" fmla="*/ 1212980 w 1679511"/>
                <a:gd name="connsiteY0" fmla="*/ 0 h 429209"/>
                <a:gd name="connsiteX1" fmla="*/ 914400 w 1679511"/>
                <a:gd name="connsiteY1" fmla="*/ 93307 h 429209"/>
                <a:gd name="connsiteX2" fmla="*/ 671804 w 1679511"/>
                <a:gd name="connsiteY2" fmla="*/ 93307 h 429209"/>
                <a:gd name="connsiteX3" fmla="*/ 335902 w 1679511"/>
                <a:gd name="connsiteY3" fmla="*/ 74645 h 429209"/>
                <a:gd name="connsiteX4" fmla="*/ 93307 w 1679511"/>
                <a:gd name="connsiteY4" fmla="*/ 37323 h 429209"/>
                <a:gd name="connsiteX5" fmla="*/ 0 w 1679511"/>
                <a:gd name="connsiteY5" fmla="*/ 186613 h 429209"/>
                <a:gd name="connsiteX6" fmla="*/ 0 w 1679511"/>
                <a:gd name="connsiteY6" fmla="*/ 186613 h 429209"/>
                <a:gd name="connsiteX7" fmla="*/ 242596 w 1679511"/>
                <a:gd name="connsiteY7" fmla="*/ 261258 h 429209"/>
                <a:gd name="connsiteX8" fmla="*/ 447870 w 1679511"/>
                <a:gd name="connsiteY8" fmla="*/ 261258 h 429209"/>
                <a:gd name="connsiteX9" fmla="*/ 709127 w 1679511"/>
                <a:gd name="connsiteY9" fmla="*/ 279919 h 429209"/>
                <a:gd name="connsiteX10" fmla="*/ 933062 w 1679511"/>
                <a:gd name="connsiteY10" fmla="*/ 317241 h 429209"/>
                <a:gd name="connsiteX11" fmla="*/ 1138335 w 1679511"/>
                <a:gd name="connsiteY11" fmla="*/ 391886 h 429209"/>
                <a:gd name="connsiteX12" fmla="*/ 1324947 w 1679511"/>
                <a:gd name="connsiteY12" fmla="*/ 429209 h 429209"/>
                <a:gd name="connsiteX13" fmla="*/ 1530221 w 1679511"/>
                <a:gd name="connsiteY13" fmla="*/ 391886 h 429209"/>
                <a:gd name="connsiteX14" fmla="*/ 1530221 w 1679511"/>
                <a:gd name="connsiteY14" fmla="*/ 391886 h 429209"/>
                <a:gd name="connsiteX15" fmla="*/ 1679511 w 1679511"/>
                <a:gd name="connsiteY15" fmla="*/ 223935 h 429209"/>
                <a:gd name="connsiteX16" fmla="*/ 1679511 w 1679511"/>
                <a:gd name="connsiteY16" fmla="*/ 223935 h 429209"/>
                <a:gd name="connsiteX17" fmla="*/ 1511560 w 1679511"/>
                <a:gd name="connsiteY17" fmla="*/ 167951 h 429209"/>
                <a:gd name="connsiteX18" fmla="*/ 1324947 w 1679511"/>
                <a:gd name="connsiteY18" fmla="*/ 130629 h 429209"/>
                <a:gd name="connsiteX19" fmla="*/ 1212980 w 1679511"/>
                <a:gd name="connsiteY19" fmla="*/ 0 h 429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79511" h="429209">
                  <a:moveTo>
                    <a:pt x="1212980" y="0"/>
                  </a:moveTo>
                  <a:lnTo>
                    <a:pt x="914400" y="93307"/>
                  </a:lnTo>
                  <a:lnTo>
                    <a:pt x="671804" y="93307"/>
                  </a:lnTo>
                  <a:lnTo>
                    <a:pt x="335902" y="74645"/>
                  </a:lnTo>
                  <a:lnTo>
                    <a:pt x="93307" y="37323"/>
                  </a:lnTo>
                  <a:lnTo>
                    <a:pt x="0" y="186613"/>
                  </a:lnTo>
                  <a:lnTo>
                    <a:pt x="0" y="186613"/>
                  </a:lnTo>
                  <a:lnTo>
                    <a:pt x="242596" y="261258"/>
                  </a:lnTo>
                  <a:lnTo>
                    <a:pt x="447870" y="261258"/>
                  </a:lnTo>
                  <a:lnTo>
                    <a:pt x="709127" y="279919"/>
                  </a:lnTo>
                  <a:lnTo>
                    <a:pt x="933062" y="317241"/>
                  </a:lnTo>
                  <a:lnTo>
                    <a:pt x="1138335" y="391886"/>
                  </a:lnTo>
                  <a:lnTo>
                    <a:pt x="1324947" y="429209"/>
                  </a:lnTo>
                  <a:lnTo>
                    <a:pt x="1530221" y="391886"/>
                  </a:lnTo>
                  <a:lnTo>
                    <a:pt x="1530221" y="391886"/>
                  </a:lnTo>
                  <a:lnTo>
                    <a:pt x="1679511" y="223935"/>
                  </a:lnTo>
                  <a:lnTo>
                    <a:pt x="1679511" y="223935"/>
                  </a:lnTo>
                  <a:lnTo>
                    <a:pt x="1511560" y="167951"/>
                  </a:lnTo>
                  <a:lnTo>
                    <a:pt x="1324947" y="130629"/>
                  </a:lnTo>
                  <a:lnTo>
                    <a:pt x="1212980" y="0"/>
                  </a:lnTo>
                  <a:close/>
                </a:path>
              </a:pathLst>
            </a:cu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23"/>
            <p:cNvSpPr/>
            <p:nvPr/>
          </p:nvSpPr>
          <p:spPr>
            <a:xfrm>
              <a:off x="2351314" y="2388637"/>
              <a:ext cx="2313992" cy="167951"/>
            </a:xfrm>
            <a:custGeom>
              <a:avLst/>
              <a:gdLst>
                <a:gd name="connsiteX0" fmla="*/ 0 w 2313992"/>
                <a:gd name="connsiteY0" fmla="*/ 130628 h 167951"/>
                <a:gd name="connsiteX1" fmla="*/ 970384 w 2313992"/>
                <a:gd name="connsiteY1" fmla="*/ 167951 h 167951"/>
                <a:gd name="connsiteX2" fmla="*/ 1324947 w 2313992"/>
                <a:gd name="connsiteY2" fmla="*/ 0 h 167951"/>
                <a:gd name="connsiteX3" fmla="*/ 2313992 w 2313992"/>
                <a:gd name="connsiteY3" fmla="*/ 18661 h 167951"/>
                <a:gd name="connsiteX4" fmla="*/ 2220686 w 2313992"/>
                <a:gd name="connsiteY4" fmla="*/ 18661 h 1679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3992" h="167951">
                  <a:moveTo>
                    <a:pt x="0" y="130628"/>
                  </a:moveTo>
                  <a:lnTo>
                    <a:pt x="970384" y="167951"/>
                  </a:lnTo>
                  <a:lnTo>
                    <a:pt x="1324947" y="0"/>
                  </a:lnTo>
                  <a:lnTo>
                    <a:pt x="2313992" y="18661"/>
                  </a:lnTo>
                  <a:lnTo>
                    <a:pt x="2220686" y="18661"/>
                  </a:lnTo>
                </a:path>
              </a:pathLst>
            </a:cu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Freeform 24"/>
            <p:cNvSpPr/>
            <p:nvPr/>
          </p:nvSpPr>
          <p:spPr>
            <a:xfrm>
              <a:off x="3153747" y="2537927"/>
              <a:ext cx="1847461" cy="391885"/>
            </a:xfrm>
            <a:custGeom>
              <a:avLst/>
              <a:gdLst>
                <a:gd name="connsiteX0" fmla="*/ 335902 w 1847461"/>
                <a:gd name="connsiteY0" fmla="*/ 186612 h 391885"/>
                <a:gd name="connsiteX1" fmla="*/ 709126 w 1847461"/>
                <a:gd name="connsiteY1" fmla="*/ 130628 h 391885"/>
                <a:gd name="connsiteX2" fmla="*/ 1007706 w 1847461"/>
                <a:gd name="connsiteY2" fmla="*/ 37322 h 391885"/>
                <a:gd name="connsiteX3" fmla="*/ 1362269 w 1847461"/>
                <a:gd name="connsiteY3" fmla="*/ 18661 h 391885"/>
                <a:gd name="connsiteX4" fmla="*/ 1716833 w 1847461"/>
                <a:gd name="connsiteY4" fmla="*/ 18661 h 391885"/>
                <a:gd name="connsiteX5" fmla="*/ 1847461 w 1847461"/>
                <a:gd name="connsiteY5" fmla="*/ 0 h 391885"/>
                <a:gd name="connsiteX6" fmla="*/ 1642188 w 1847461"/>
                <a:gd name="connsiteY6" fmla="*/ 167951 h 391885"/>
                <a:gd name="connsiteX7" fmla="*/ 1362269 w 1847461"/>
                <a:gd name="connsiteY7" fmla="*/ 261257 h 391885"/>
                <a:gd name="connsiteX8" fmla="*/ 1063690 w 1847461"/>
                <a:gd name="connsiteY8" fmla="*/ 335902 h 391885"/>
                <a:gd name="connsiteX9" fmla="*/ 746449 w 1847461"/>
                <a:gd name="connsiteY9" fmla="*/ 391885 h 391885"/>
                <a:gd name="connsiteX10" fmla="*/ 485192 w 1847461"/>
                <a:gd name="connsiteY10" fmla="*/ 391885 h 391885"/>
                <a:gd name="connsiteX11" fmla="*/ 223935 w 1847461"/>
                <a:gd name="connsiteY11" fmla="*/ 354563 h 391885"/>
                <a:gd name="connsiteX12" fmla="*/ 0 w 1847461"/>
                <a:gd name="connsiteY12" fmla="*/ 298579 h 391885"/>
                <a:gd name="connsiteX13" fmla="*/ 205273 w 1847461"/>
                <a:gd name="connsiteY13" fmla="*/ 261257 h 391885"/>
                <a:gd name="connsiteX14" fmla="*/ 335902 w 1847461"/>
                <a:gd name="connsiteY14" fmla="*/ 186612 h 391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47461" h="391885">
                  <a:moveTo>
                    <a:pt x="335902" y="186612"/>
                  </a:moveTo>
                  <a:lnTo>
                    <a:pt x="709126" y="130628"/>
                  </a:lnTo>
                  <a:lnTo>
                    <a:pt x="1007706" y="37322"/>
                  </a:lnTo>
                  <a:lnTo>
                    <a:pt x="1362269" y="18661"/>
                  </a:lnTo>
                  <a:lnTo>
                    <a:pt x="1716833" y="18661"/>
                  </a:lnTo>
                  <a:lnTo>
                    <a:pt x="1847461" y="0"/>
                  </a:lnTo>
                  <a:lnTo>
                    <a:pt x="1642188" y="167951"/>
                  </a:lnTo>
                  <a:lnTo>
                    <a:pt x="1362269" y="261257"/>
                  </a:lnTo>
                  <a:lnTo>
                    <a:pt x="1063690" y="335902"/>
                  </a:lnTo>
                  <a:lnTo>
                    <a:pt x="746449" y="391885"/>
                  </a:lnTo>
                  <a:lnTo>
                    <a:pt x="485192" y="391885"/>
                  </a:lnTo>
                  <a:lnTo>
                    <a:pt x="223935" y="354563"/>
                  </a:lnTo>
                  <a:lnTo>
                    <a:pt x="0" y="298579"/>
                  </a:lnTo>
                  <a:lnTo>
                    <a:pt x="205273" y="261257"/>
                  </a:lnTo>
                  <a:lnTo>
                    <a:pt x="335902" y="186612"/>
                  </a:lnTo>
                  <a:close/>
                </a:path>
              </a:pathLst>
            </a:cu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3886200" y="2514600"/>
              <a:ext cx="228600" cy="2286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 name="Group 42"/>
          <p:cNvGrpSpPr/>
          <p:nvPr/>
        </p:nvGrpSpPr>
        <p:grpSpPr>
          <a:xfrm flipH="1">
            <a:off x="3048000" y="1752600"/>
            <a:ext cx="2057400" cy="609600"/>
            <a:chOff x="3200400" y="3733800"/>
            <a:chExt cx="3900196" cy="1066800"/>
          </a:xfrm>
        </p:grpSpPr>
        <p:sp>
          <p:nvSpPr>
            <p:cNvPr id="28" name="Freeform 27"/>
            <p:cNvSpPr/>
            <p:nvPr/>
          </p:nvSpPr>
          <p:spPr>
            <a:xfrm>
              <a:off x="3200400" y="3733800"/>
              <a:ext cx="3900196" cy="1066800"/>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Group 6"/>
            <p:cNvGrpSpPr/>
            <p:nvPr/>
          </p:nvGrpSpPr>
          <p:grpSpPr>
            <a:xfrm>
              <a:off x="6593898" y="4027328"/>
              <a:ext cx="253349" cy="231982"/>
              <a:chOff x="6858000" y="1981200"/>
              <a:chExt cx="609600" cy="533400"/>
            </a:xfrm>
          </p:grpSpPr>
          <p:sp>
            <p:nvSpPr>
              <p:cNvPr id="41"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1" name="Straight Connector 30"/>
            <p:cNvCxnSpPr/>
            <p:nvPr/>
          </p:nvCxnSpPr>
          <p:spPr>
            <a:xfrm flipH="1">
              <a:off x="3722609" y="4491291"/>
              <a:ext cx="337799"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3469260" y="4413964"/>
              <a:ext cx="506698"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3469260" y="4336637"/>
              <a:ext cx="506698" cy="773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5749401" y="4259309"/>
              <a:ext cx="253349" cy="23198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4" name="Group 43"/>
          <p:cNvGrpSpPr/>
          <p:nvPr/>
        </p:nvGrpSpPr>
        <p:grpSpPr>
          <a:xfrm rot="20722886" flipH="1">
            <a:off x="5562600" y="3352800"/>
            <a:ext cx="1614196" cy="457200"/>
            <a:chOff x="1586204" y="1996751"/>
            <a:chExt cx="3519196" cy="1051249"/>
          </a:xfrm>
        </p:grpSpPr>
        <p:sp>
          <p:nvSpPr>
            <p:cNvPr id="45" name="Freeform 44"/>
            <p:cNvSpPr/>
            <p:nvPr/>
          </p:nvSpPr>
          <p:spPr>
            <a:xfrm>
              <a:off x="1586204" y="1996751"/>
              <a:ext cx="3519196" cy="1051249"/>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Freeform 45"/>
            <p:cNvSpPr/>
            <p:nvPr/>
          </p:nvSpPr>
          <p:spPr>
            <a:xfrm>
              <a:off x="1623527" y="2553221"/>
              <a:ext cx="883978" cy="488559"/>
            </a:xfrm>
            <a:custGeom>
              <a:avLst/>
              <a:gdLst>
                <a:gd name="connsiteX0" fmla="*/ 0 w 883978"/>
                <a:gd name="connsiteY0" fmla="*/ 40689 h 488559"/>
                <a:gd name="connsiteX1" fmla="*/ 0 w 883978"/>
                <a:gd name="connsiteY1" fmla="*/ 40689 h 488559"/>
                <a:gd name="connsiteX2" fmla="*/ 298579 w 883978"/>
                <a:gd name="connsiteY2" fmla="*/ 78012 h 488559"/>
                <a:gd name="connsiteX3" fmla="*/ 410546 w 883978"/>
                <a:gd name="connsiteY3" fmla="*/ 40689 h 488559"/>
                <a:gd name="connsiteX4" fmla="*/ 466530 w 883978"/>
                <a:gd name="connsiteY4" fmla="*/ 22028 h 488559"/>
                <a:gd name="connsiteX5" fmla="*/ 522514 w 883978"/>
                <a:gd name="connsiteY5" fmla="*/ 3367 h 488559"/>
                <a:gd name="connsiteX6" fmla="*/ 746449 w 883978"/>
                <a:gd name="connsiteY6" fmla="*/ 22028 h 488559"/>
                <a:gd name="connsiteX7" fmla="*/ 765110 w 883978"/>
                <a:gd name="connsiteY7" fmla="*/ 78012 h 488559"/>
                <a:gd name="connsiteX8" fmla="*/ 821093 w 883978"/>
                <a:gd name="connsiteY8" fmla="*/ 115334 h 488559"/>
                <a:gd name="connsiteX9" fmla="*/ 839755 w 883978"/>
                <a:gd name="connsiteY9" fmla="*/ 171318 h 488559"/>
                <a:gd name="connsiteX10" fmla="*/ 877077 w 883978"/>
                <a:gd name="connsiteY10" fmla="*/ 264624 h 488559"/>
                <a:gd name="connsiteX11" fmla="*/ 466530 w 883978"/>
                <a:gd name="connsiteY11" fmla="*/ 451236 h 488559"/>
                <a:gd name="connsiteX12" fmla="*/ 317240 w 883978"/>
                <a:gd name="connsiteY12" fmla="*/ 488559 h 488559"/>
                <a:gd name="connsiteX13" fmla="*/ 317240 w 883978"/>
                <a:gd name="connsiteY13" fmla="*/ 488559 h 488559"/>
                <a:gd name="connsiteX14" fmla="*/ 167951 w 883978"/>
                <a:gd name="connsiteY14" fmla="*/ 395252 h 488559"/>
                <a:gd name="connsiteX15" fmla="*/ 55983 w 883978"/>
                <a:gd name="connsiteY15" fmla="*/ 152657 h 488559"/>
                <a:gd name="connsiteX16" fmla="*/ 55983 w 883978"/>
                <a:gd name="connsiteY16" fmla="*/ 59350 h 488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3978" h="488559">
                  <a:moveTo>
                    <a:pt x="0" y="40689"/>
                  </a:moveTo>
                  <a:lnTo>
                    <a:pt x="0" y="40689"/>
                  </a:lnTo>
                  <a:cubicBezTo>
                    <a:pt x="163807" y="102117"/>
                    <a:pt x="127163" y="114744"/>
                    <a:pt x="298579" y="78012"/>
                  </a:cubicBezTo>
                  <a:cubicBezTo>
                    <a:pt x="337047" y="69769"/>
                    <a:pt x="373224" y="53130"/>
                    <a:pt x="410546" y="40689"/>
                  </a:cubicBezTo>
                  <a:lnTo>
                    <a:pt x="466530" y="22028"/>
                  </a:lnTo>
                  <a:lnTo>
                    <a:pt x="522514" y="3367"/>
                  </a:lnTo>
                  <a:cubicBezTo>
                    <a:pt x="597159" y="9587"/>
                    <a:pt x="674858" y="0"/>
                    <a:pt x="746449" y="22028"/>
                  </a:cubicBezTo>
                  <a:cubicBezTo>
                    <a:pt x="765250" y="27813"/>
                    <a:pt x="752822" y="62652"/>
                    <a:pt x="765110" y="78012"/>
                  </a:cubicBezTo>
                  <a:cubicBezTo>
                    <a:pt x="779120" y="95525"/>
                    <a:pt x="802432" y="102893"/>
                    <a:pt x="821093" y="115334"/>
                  </a:cubicBezTo>
                  <a:cubicBezTo>
                    <a:pt x="827314" y="133995"/>
                    <a:pt x="830958" y="153724"/>
                    <a:pt x="839755" y="171318"/>
                  </a:cubicBezTo>
                  <a:cubicBezTo>
                    <a:pt x="883978" y="259763"/>
                    <a:pt x="877077" y="192608"/>
                    <a:pt x="877077" y="264624"/>
                  </a:cubicBezTo>
                  <a:lnTo>
                    <a:pt x="466530" y="451236"/>
                  </a:lnTo>
                  <a:lnTo>
                    <a:pt x="317240" y="488559"/>
                  </a:lnTo>
                  <a:lnTo>
                    <a:pt x="317240" y="488559"/>
                  </a:lnTo>
                  <a:lnTo>
                    <a:pt x="167951" y="395252"/>
                  </a:lnTo>
                  <a:lnTo>
                    <a:pt x="55983" y="152657"/>
                  </a:lnTo>
                  <a:lnTo>
                    <a:pt x="55983" y="59350"/>
                  </a:lnTo>
                </a:path>
              </a:pathLst>
            </a:custGeom>
            <a:solidFill>
              <a:schemeClr val="tx1"/>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47" name="Group 6"/>
            <p:cNvGrpSpPr/>
            <p:nvPr/>
          </p:nvGrpSpPr>
          <p:grpSpPr>
            <a:xfrm>
              <a:off x="4648200" y="2286000"/>
              <a:ext cx="228600" cy="228600"/>
              <a:chOff x="6858000" y="1981200"/>
              <a:chExt cx="609600" cy="533400"/>
            </a:xfrm>
          </p:grpSpPr>
          <p:sp>
            <p:nvSpPr>
              <p:cNvPr id="58"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8" name="Straight Connector 47"/>
            <p:cNvCxnSpPr/>
            <p:nvPr/>
          </p:nvCxnSpPr>
          <p:spPr>
            <a:xfrm flipH="1">
              <a:off x="2057400" y="2743200"/>
              <a:ext cx="3048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H="1">
              <a:off x="1828800" y="2667000"/>
              <a:ext cx="4572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H="1">
              <a:off x="1828800" y="2590800"/>
              <a:ext cx="457200" cy="76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2" name="Freeform 51"/>
            <p:cNvSpPr/>
            <p:nvPr/>
          </p:nvSpPr>
          <p:spPr>
            <a:xfrm>
              <a:off x="2369976" y="2537927"/>
              <a:ext cx="1119673" cy="279918"/>
            </a:xfrm>
            <a:custGeom>
              <a:avLst/>
              <a:gdLst>
                <a:gd name="connsiteX0" fmla="*/ 130628 w 1119673"/>
                <a:gd name="connsiteY0" fmla="*/ 242595 h 279918"/>
                <a:gd name="connsiteX1" fmla="*/ 0 w 1119673"/>
                <a:gd name="connsiteY1" fmla="*/ 74644 h 279918"/>
                <a:gd name="connsiteX2" fmla="*/ 74644 w 1119673"/>
                <a:gd name="connsiteY2" fmla="*/ 18661 h 279918"/>
                <a:gd name="connsiteX3" fmla="*/ 335902 w 1119673"/>
                <a:gd name="connsiteY3" fmla="*/ 0 h 279918"/>
                <a:gd name="connsiteX4" fmla="*/ 709126 w 1119673"/>
                <a:gd name="connsiteY4" fmla="*/ 55983 h 279918"/>
                <a:gd name="connsiteX5" fmla="*/ 989044 w 1119673"/>
                <a:gd name="connsiteY5" fmla="*/ 93306 h 279918"/>
                <a:gd name="connsiteX6" fmla="*/ 1119673 w 1119673"/>
                <a:gd name="connsiteY6" fmla="*/ 205273 h 279918"/>
                <a:gd name="connsiteX7" fmla="*/ 1026367 w 1119673"/>
                <a:gd name="connsiteY7" fmla="*/ 261257 h 279918"/>
                <a:gd name="connsiteX8" fmla="*/ 1026367 w 1119673"/>
                <a:gd name="connsiteY8" fmla="*/ 261257 h 279918"/>
                <a:gd name="connsiteX9" fmla="*/ 783771 w 1119673"/>
                <a:gd name="connsiteY9" fmla="*/ 279918 h 279918"/>
                <a:gd name="connsiteX10" fmla="*/ 466530 w 1119673"/>
                <a:gd name="connsiteY10" fmla="*/ 242595 h 279918"/>
                <a:gd name="connsiteX11" fmla="*/ 298579 w 1119673"/>
                <a:gd name="connsiteY11" fmla="*/ 242595 h 279918"/>
                <a:gd name="connsiteX12" fmla="*/ 130628 w 1119673"/>
                <a:gd name="connsiteY12" fmla="*/ 242595 h 27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9673" h="279918">
                  <a:moveTo>
                    <a:pt x="130628" y="242595"/>
                  </a:moveTo>
                  <a:lnTo>
                    <a:pt x="0" y="74644"/>
                  </a:lnTo>
                  <a:lnTo>
                    <a:pt x="74644" y="18661"/>
                  </a:lnTo>
                  <a:lnTo>
                    <a:pt x="335902" y="0"/>
                  </a:lnTo>
                  <a:lnTo>
                    <a:pt x="709126" y="55983"/>
                  </a:lnTo>
                  <a:lnTo>
                    <a:pt x="989044" y="93306"/>
                  </a:lnTo>
                  <a:lnTo>
                    <a:pt x="1119673" y="205273"/>
                  </a:lnTo>
                  <a:lnTo>
                    <a:pt x="1026367" y="261257"/>
                  </a:lnTo>
                  <a:lnTo>
                    <a:pt x="1026367" y="261257"/>
                  </a:lnTo>
                  <a:lnTo>
                    <a:pt x="783771" y="279918"/>
                  </a:lnTo>
                  <a:lnTo>
                    <a:pt x="466530" y="242595"/>
                  </a:lnTo>
                  <a:lnTo>
                    <a:pt x="298579" y="242595"/>
                  </a:lnTo>
                  <a:lnTo>
                    <a:pt x="130628" y="242595"/>
                  </a:ln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Freeform 53"/>
            <p:cNvSpPr/>
            <p:nvPr/>
          </p:nvSpPr>
          <p:spPr>
            <a:xfrm>
              <a:off x="2276669" y="2276669"/>
              <a:ext cx="1679511" cy="429209"/>
            </a:xfrm>
            <a:custGeom>
              <a:avLst/>
              <a:gdLst>
                <a:gd name="connsiteX0" fmla="*/ 1212980 w 1679511"/>
                <a:gd name="connsiteY0" fmla="*/ 0 h 429209"/>
                <a:gd name="connsiteX1" fmla="*/ 914400 w 1679511"/>
                <a:gd name="connsiteY1" fmla="*/ 93307 h 429209"/>
                <a:gd name="connsiteX2" fmla="*/ 671804 w 1679511"/>
                <a:gd name="connsiteY2" fmla="*/ 93307 h 429209"/>
                <a:gd name="connsiteX3" fmla="*/ 335902 w 1679511"/>
                <a:gd name="connsiteY3" fmla="*/ 74645 h 429209"/>
                <a:gd name="connsiteX4" fmla="*/ 93307 w 1679511"/>
                <a:gd name="connsiteY4" fmla="*/ 37323 h 429209"/>
                <a:gd name="connsiteX5" fmla="*/ 0 w 1679511"/>
                <a:gd name="connsiteY5" fmla="*/ 186613 h 429209"/>
                <a:gd name="connsiteX6" fmla="*/ 0 w 1679511"/>
                <a:gd name="connsiteY6" fmla="*/ 186613 h 429209"/>
                <a:gd name="connsiteX7" fmla="*/ 242596 w 1679511"/>
                <a:gd name="connsiteY7" fmla="*/ 261258 h 429209"/>
                <a:gd name="connsiteX8" fmla="*/ 447870 w 1679511"/>
                <a:gd name="connsiteY8" fmla="*/ 261258 h 429209"/>
                <a:gd name="connsiteX9" fmla="*/ 709127 w 1679511"/>
                <a:gd name="connsiteY9" fmla="*/ 279919 h 429209"/>
                <a:gd name="connsiteX10" fmla="*/ 933062 w 1679511"/>
                <a:gd name="connsiteY10" fmla="*/ 317241 h 429209"/>
                <a:gd name="connsiteX11" fmla="*/ 1138335 w 1679511"/>
                <a:gd name="connsiteY11" fmla="*/ 391886 h 429209"/>
                <a:gd name="connsiteX12" fmla="*/ 1324947 w 1679511"/>
                <a:gd name="connsiteY12" fmla="*/ 429209 h 429209"/>
                <a:gd name="connsiteX13" fmla="*/ 1530221 w 1679511"/>
                <a:gd name="connsiteY13" fmla="*/ 391886 h 429209"/>
                <a:gd name="connsiteX14" fmla="*/ 1530221 w 1679511"/>
                <a:gd name="connsiteY14" fmla="*/ 391886 h 429209"/>
                <a:gd name="connsiteX15" fmla="*/ 1679511 w 1679511"/>
                <a:gd name="connsiteY15" fmla="*/ 223935 h 429209"/>
                <a:gd name="connsiteX16" fmla="*/ 1679511 w 1679511"/>
                <a:gd name="connsiteY16" fmla="*/ 223935 h 429209"/>
                <a:gd name="connsiteX17" fmla="*/ 1511560 w 1679511"/>
                <a:gd name="connsiteY17" fmla="*/ 167951 h 429209"/>
                <a:gd name="connsiteX18" fmla="*/ 1324947 w 1679511"/>
                <a:gd name="connsiteY18" fmla="*/ 130629 h 429209"/>
                <a:gd name="connsiteX19" fmla="*/ 1212980 w 1679511"/>
                <a:gd name="connsiteY19" fmla="*/ 0 h 429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79511" h="429209">
                  <a:moveTo>
                    <a:pt x="1212980" y="0"/>
                  </a:moveTo>
                  <a:lnTo>
                    <a:pt x="914400" y="93307"/>
                  </a:lnTo>
                  <a:lnTo>
                    <a:pt x="671804" y="93307"/>
                  </a:lnTo>
                  <a:lnTo>
                    <a:pt x="335902" y="74645"/>
                  </a:lnTo>
                  <a:lnTo>
                    <a:pt x="93307" y="37323"/>
                  </a:lnTo>
                  <a:lnTo>
                    <a:pt x="0" y="186613"/>
                  </a:lnTo>
                  <a:lnTo>
                    <a:pt x="0" y="186613"/>
                  </a:lnTo>
                  <a:lnTo>
                    <a:pt x="242596" y="261258"/>
                  </a:lnTo>
                  <a:lnTo>
                    <a:pt x="447870" y="261258"/>
                  </a:lnTo>
                  <a:lnTo>
                    <a:pt x="709127" y="279919"/>
                  </a:lnTo>
                  <a:lnTo>
                    <a:pt x="933062" y="317241"/>
                  </a:lnTo>
                  <a:lnTo>
                    <a:pt x="1138335" y="391886"/>
                  </a:lnTo>
                  <a:lnTo>
                    <a:pt x="1324947" y="429209"/>
                  </a:lnTo>
                  <a:lnTo>
                    <a:pt x="1530221" y="391886"/>
                  </a:lnTo>
                  <a:lnTo>
                    <a:pt x="1530221" y="391886"/>
                  </a:lnTo>
                  <a:lnTo>
                    <a:pt x="1679511" y="223935"/>
                  </a:lnTo>
                  <a:lnTo>
                    <a:pt x="1679511" y="223935"/>
                  </a:lnTo>
                  <a:lnTo>
                    <a:pt x="1511560" y="167951"/>
                  </a:lnTo>
                  <a:lnTo>
                    <a:pt x="1324947" y="130629"/>
                  </a:lnTo>
                  <a:lnTo>
                    <a:pt x="1212980" y="0"/>
                  </a:lnTo>
                  <a:close/>
                </a:path>
              </a:pathLst>
            </a:cu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Freeform 55"/>
            <p:cNvSpPr/>
            <p:nvPr/>
          </p:nvSpPr>
          <p:spPr>
            <a:xfrm>
              <a:off x="3153747" y="2537927"/>
              <a:ext cx="1847461" cy="391885"/>
            </a:xfrm>
            <a:custGeom>
              <a:avLst/>
              <a:gdLst>
                <a:gd name="connsiteX0" fmla="*/ 335902 w 1847461"/>
                <a:gd name="connsiteY0" fmla="*/ 186612 h 391885"/>
                <a:gd name="connsiteX1" fmla="*/ 709126 w 1847461"/>
                <a:gd name="connsiteY1" fmla="*/ 130628 h 391885"/>
                <a:gd name="connsiteX2" fmla="*/ 1007706 w 1847461"/>
                <a:gd name="connsiteY2" fmla="*/ 37322 h 391885"/>
                <a:gd name="connsiteX3" fmla="*/ 1362269 w 1847461"/>
                <a:gd name="connsiteY3" fmla="*/ 18661 h 391885"/>
                <a:gd name="connsiteX4" fmla="*/ 1716833 w 1847461"/>
                <a:gd name="connsiteY4" fmla="*/ 18661 h 391885"/>
                <a:gd name="connsiteX5" fmla="*/ 1847461 w 1847461"/>
                <a:gd name="connsiteY5" fmla="*/ 0 h 391885"/>
                <a:gd name="connsiteX6" fmla="*/ 1642188 w 1847461"/>
                <a:gd name="connsiteY6" fmla="*/ 167951 h 391885"/>
                <a:gd name="connsiteX7" fmla="*/ 1362269 w 1847461"/>
                <a:gd name="connsiteY7" fmla="*/ 261257 h 391885"/>
                <a:gd name="connsiteX8" fmla="*/ 1063690 w 1847461"/>
                <a:gd name="connsiteY8" fmla="*/ 335902 h 391885"/>
                <a:gd name="connsiteX9" fmla="*/ 746449 w 1847461"/>
                <a:gd name="connsiteY9" fmla="*/ 391885 h 391885"/>
                <a:gd name="connsiteX10" fmla="*/ 485192 w 1847461"/>
                <a:gd name="connsiteY10" fmla="*/ 391885 h 391885"/>
                <a:gd name="connsiteX11" fmla="*/ 223935 w 1847461"/>
                <a:gd name="connsiteY11" fmla="*/ 354563 h 391885"/>
                <a:gd name="connsiteX12" fmla="*/ 0 w 1847461"/>
                <a:gd name="connsiteY12" fmla="*/ 298579 h 391885"/>
                <a:gd name="connsiteX13" fmla="*/ 205273 w 1847461"/>
                <a:gd name="connsiteY13" fmla="*/ 261257 h 391885"/>
                <a:gd name="connsiteX14" fmla="*/ 335902 w 1847461"/>
                <a:gd name="connsiteY14" fmla="*/ 186612 h 391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47461" h="391885">
                  <a:moveTo>
                    <a:pt x="335902" y="186612"/>
                  </a:moveTo>
                  <a:lnTo>
                    <a:pt x="709126" y="130628"/>
                  </a:lnTo>
                  <a:lnTo>
                    <a:pt x="1007706" y="37322"/>
                  </a:lnTo>
                  <a:lnTo>
                    <a:pt x="1362269" y="18661"/>
                  </a:lnTo>
                  <a:lnTo>
                    <a:pt x="1716833" y="18661"/>
                  </a:lnTo>
                  <a:lnTo>
                    <a:pt x="1847461" y="0"/>
                  </a:lnTo>
                  <a:lnTo>
                    <a:pt x="1642188" y="167951"/>
                  </a:lnTo>
                  <a:lnTo>
                    <a:pt x="1362269" y="261257"/>
                  </a:lnTo>
                  <a:lnTo>
                    <a:pt x="1063690" y="335902"/>
                  </a:lnTo>
                  <a:lnTo>
                    <a:pt x="746449" y="391885"/>
                  </a:lnTo>
                  <a:lnTo>
                    <a:pt x="485192" y="391885"/>
                  </a:lnTo>
                  <a:lnTo>
                    <a:pt x="223935" y="354563"/>
                  </a:lnTo>
                  <a:lnTo>
                    <a:pt x="0" y="298579"/>
                  </a:lnTo>
                  <a:lnTo>
                    <a:pt x="205273" y="261257"/>
                  </a:lnTo>
                  <a:lnTo>
                    <a:pt x="335902" y="186612"/>
                  </a:lnTo>
                  <a:close/>
                </a:path>
              </a:pathLst>
            </a:cu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p:nvPr/>
          </p:nvSpPr>
          <p:spPr>
            <a:xfrm>
              <a:off x="3886200" y="2514600"/>
              <a:ext cx="228600" cy="2286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0" name="Group 59"/>
          <p:cNvGrpSpPr/>
          <p:nvPr/>
        </p:nvGrpSpPr>
        <p:grpSpPr>
          <a:xfrm rot="540066" flipH="1">
            <a:off x="2286000" y="3657600"/>
            <a:ext cx="1614196" cy="457200"/>
            <a:chOff x="1586204" y="1996751"/>
            <a:chExt cx="3519196" cy="1051249"/>
          </a:xfrm>
        </p:grpSpPr>
        <p:sp>
          <p:nvSpPr>
            <p:cNvPr id="61" name="Freeform 60"/>
            <p:cNvSpPr/>
            <p:nvPr/>
          </p:nvSpPr>
          <p:spPr>
            <a:xfrm>
              <a:off x="1586204" y="1996751"/>
              <a:ext cx="3519196" cy="1051249"/>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Freeform 61"/>
            <p:cNvSpPr/>
            <p:nvPr/>
          </p:nvSpPr>
          <p:spPr>
            <a:xfrm>
              <a:off x="1623527" y="2553221"/>
              <a:ext cx="883978" cy="488559"/>
            </a:xfrm>
            <a:custGeom>
              <a:avLst/>
              <a:gdLst>
                <a:gd name="connsiteX0" fmla="*/ 0 w 883978"/>
                <a:gd name="connsiteY0" fmla="*/ 40689 h 488559"/>
                <a:gd name="connsiteX1" fmla="*/ 0 w 883978"/>
                <a:gd name="connsiteY1" fmla="*/ 40689 h 488559"/>
                <a:gd name="connsiteX2" fmla="*/ 298579 w 883978"/>
                <a:gd name="connsiteY2" fmla="*/ 78012 h 488559"/>
                <a:gd name="connsiteX3" fmla="*/ 410546 w 883978"/>
                <a:gd name="connsiteY3" fmla="*/ 40689 h 488559"/>
                <a:gd name="connsiteX4" fmla="*/ 466530 w 883978"/>
                <a:gd name="connsiteY4" fmla="*/ 22028 h 488559"/>
                <a:gd name="connsiteX5" fmla="*/ 522514 w 883978"/>
                <a:gd name="connsiteY5" fmla="*/ 3367 h 488559"/>
                <a:gd name="connsiteX6" fmla="*/ 746449 w 883978"/>
                <a:gd name="connsiteY6" fmla="*/ 22028 h 488559"/>
                <a:gd name="connsiteX7" fmla="*/ 765110 w 883978"/>
                <a:gd name="connsiteY7" fmla="*/ 78012 h 488559"/>
                <a:gd name="connsiteX8" fmla="*/ 821093 w 883978"/>
                <a:gd name="connsiteY8" fmla="*/ 115334 h 488559"/>
                <a:gd name="connsiteX9" fmla="*/ 839755 w 883978"/>
                <a:gd name="connsiteY9" fmla="*/ 171318 h 488559"/>
                <a:gd name="connsiteX10" fmla="*/ 877077 w 883978"/>
                <a:gd name="connsiteY10" fmla="*/ 264624 h 488559"/>
                <a:gd name="connsiteX11" fmla="*/ 466530 w 883978"/>
                <a:gd name="connsiteY11" fmla="*/ 451236 h 488559"/>
                <a:gd name="connsiteX12" fmla="*/ 317240 w 883978"/>
                <a:gd name="connsiteY12" fmla="*/ 488559 h 488559"/>
                <a:gd name="connsiteX13" fmla="*/ 317240 w 883978"/>
                <a:gd name="connsiteY13" fmla="*/ 488559 h 488559"/>
                <a:gd name="connsiteX14" fmla="*/ 167951 w 883978"/>
                <a:gd name="connsiteY14" fmla="*/ 395252 h 488559"/>
                <a:gd name="connsiteX15" fmla="*/ 55983 w 883978"/>
                <a:gd name="connsiteY15" fmla="*/ 152657 h 488559"/>
                <a:gd name="connsiteX16" fmla="*/ 55983 w 883978"/>
                <a:gd name="connsiteY16" fmla="*/ 59350 h 488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3978" h="488559">
                  <a:moveTo>
                    <a:pt x="0" y="40689"/>
                  </a:moveTo>
                  <a:lnTo>
                    <a:pt x="0" y="40689"/>
                  </a:lnTo>
                  <a:cubicBezTo>
                    <a:pt x="163807" y="102117"/>
                    <a:pt x="127163" y="114744"/>
                    <a:pt x="298579" y="78012"/>
                  </a:cubicBezTo>
                  <a:cubicBezTo>
                    <a:pt x="337047" y="69769"/>
                    <a:pt x="373224" y="53130"/>
                    <a:pt x="410546" y="40689"/>
                  </a:cubicBezTo>
                  <a:lnTo>
                    <a:pt x="466530" y="22028"/>
                  </a:lnTo>
                  <a:lnTo>
                    <a:pt x="522514" y="3367"/>
                  </a:lnTo>
                  <a:cubicBezTo>
                    <a:pt x="597159" y="9587"/>
                    <a:pt x="674858" y="0"/>
                    <a:pt x="746449" y="22028"/>
                  </a:cubicBezTo>
                  <a:cubicBezTo>
                    <a:pt x="765250" y="27813"/>
                    <a:pt x="752822" y="62652"/>
                    <a:pt x="765110" y="78012"/>
                  </a:cubicBezTo>
                  <a:cubicBezTo>
                    <a:pt x="779120" y="95525"/>
                    <a:pt x="802432" y="102893"/>
                    <a:pt x="821093" y="115334"/>
                  </a:cubicBezTo>
                  <a:cubicBezTo>
                    <a:pt x="827314" y="133995"/>
                    <a:pt x="830958" y="153724"/>
                    <a:pt x="839755" y="171318"/>
                  </a:cubicBezTo>
                  <a:cubicBezTo>
                    <a:pt x="883978" y="259763"/>
                    <a:pt x="877077" y="192608"/>
                    <a:pt x="877077" y="264624"/>
                  </a:cubicBezTo>
                  <a:lnTo>
                    <a:pt x="466530" y="451236"/>
                  </a:lnTo>
                  <a:lnTo>
                    <a:pt x="317240" y="488559"/>
                  </a:lnTo>
                  <a:lnTo>
                    <a:pt x="317240" y="488559"/>
                  </a:lnTo>
                  <a:lnTo>
                    <a:pt x="167951" y="395252"/>
                  </a:lnTo>
                  <a:lnTo>
                    <a:pt x="55983" y="152657"/>
                  </a:lnTo>
                  <a:lnTo>
                    <a:pt x="55983" y="59350"/>
                  </a:lnTo>
                </a:path>
              </a:pathLst>
            </a:custGeom>
            <a:solidFill>
              <a:schemeClr val="tx1"/>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63" name="Group 6"/>
            <p:cNvGrpSpPr/>
            <p:nvPr/>
          </p:nvGrpSpPr>
          <p:grpSpPr>
            <a:xfrm>
              <a:off x="4648200" y="2286000"/>
              <a:ext cx="228600" cy="228600"/>
              <a:chOff x="6858000" y="1981200"/>
              <a:chExt cx="609600" cy="533400"/>
            </a:xfrm>
          </p:grpSpPr>
          <p:sp>
            <p:nvSpPr>
              <p:cNvPr id="74"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64" name="Straight Connector 63"/>
            <p:cNvCxnSpPr/>
            <p:nvPr/>
          </p:nvCxnSpPr>
          <p:spPr>
            <a:xfrm flipH="1">
              <a:off x="2057400" y="2743200"/>
              <a:ext cx="3048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H="1">
              <a:off x="1828800" y="2667000"/>
              <a:ext cx="4572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H="1">
              <a:off x="1828800" y="2590800"/>
              <a:ext cx="457200" cy="76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Oval 66"/>
            <p:cNvSpPr/>
            <p:nvPr/>
          </p:nvSpPr>
          <p:spPr>
            <a:xfrm>
              <a:off x="1752600" y="2286000"/>
              <a:ext cx="304800" cy="304800"/>
            </a:xfrm>
            <a:prstGeom prst="ellipse">
              <a:avLst/>
            </a:prstGeom>
            <a:solidFill>
              <a:srgbClr val="FF00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a:off x="2369976" y="2537927"/>
              <a:ext cx="1119673" cy="279918"/>
            </a:xfrm>
            <a:custGeom>
              <a:avLst/>
              <a:gdLst>
                <a:gd name="connsiteX0" fmla="*/ 130628 w 1119673"/>
                <a:gd name="connsiteY0" fmla="*/ 242595 h 279918"/>
                <a:gd name="connsiteX1" fmla="*/ 0 w 1119673"/>
                <a:gd name="connsiteY1" fmla="*/ 74644 h 279918"/>
                <a:gd name="connsiteX2" fmla="*/ 74644 w 1119673"/>
                <a:gd name="connsiteY2" fmla="*/ 18661 h 279918"/>
                <a:gd name="connsiteX3" fmla="*/ 335902 w 1119673"/>
                <a:gd name="connsiteY3" fmla="*/ 0 h 279918"/>
                <a:gd name="connsiteX4" fmla="*/ 709126 w 1119673"/>
                <a:gd name="connsiteY4" fmla="*/ 55983 h 279918"/>
                <a:gd name="connsiteX5" fmla="*/ 989044 w 1119673"/>
                <a:gd name="connsiteY5" fmla="*/ 93306 h 279918"/>
                <a:gd name="connsiteX6" fmla="*/ 1119673 w 1119673"/>
                <a:gd name="connsiteY6" fmla="*/ 205273 h 279918"/>
                <a:gd name="connsiteX7" fmla="*/ 1026367 w 1119673"/>
                <a:gd name="connsiteY7" fmla="*/ 261257 h 279918"/>
                <a:gd name="connsiteX8" fmla="*/ 1026367 w 1119673"/>
                <a:gd name="connsiteY8" fmla="*/ 261257 h 279918"/>
                <a:gd name="connsiteX9" fmla="*/ 783771 w 1119673"/>
                <a:gd name="connsiteY9" fmla="*/ 279918 h 279918"/>
                <a:gd name="connsiteX10" fmla="*/ 466530 w 1119673"/>
                <a:gd name="connsiteY10" fmla="*/ 242595 h 279918"/>
                <a:gd name="connsiteX11" fmla="*/ 298579 w 1119673"/>
                <a:gd name="connsiteY11" fmla="*/ 242595 h 279918"/>
                <a:gd name="connsiteX12" fmla="*/ 130628 w 1119673"/>
                <a:gd name="connsiteY12" fmla="*/ 242595 h 27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9673" h="279918">
                  <a:moveTo>
                    <a:pt x="130628" y="242595"/>
                  </a:moveTo>
                  <a:lnTo>
                    <a:pt x="0" y="74644"/>
                  </a:lnTo>
                  <a:lnTo>
                    <a:pt x="74644" y="18661"/>
                  </a:lnTo>
                  <a:lnTo>
                    <a:pt x="335902" y="0"/>
                  </a:lnTo>
                  <a:lnTo>
                    <a:pt x="709126" y="55983"/>
                  </a:lnTo>
                  <a:lnTo>
                    <a:pt x="989044" y="93306"/>
                  </a:lnTo>
                  <a:lnTo>
                    <a:pt x="1119673" y="205273"/>
                  </a:lnTo>
                  <a:lnTo>
                    <a:pt x="1026367" y="261257"/>
                  </a:lnTo>
                  <a:lnTo>
                    <a:pt x="1026367" y="261257"/>
                  </a:lnTo>
                  <a:lnTo>
                    <a:pt x="783771" y="279918"/>
                  </a:lnTo>
                  <a:lnTo>
                    <a:pt x="466530" y="242595"/>
                  </a:lnTo>
                  <a:lnTo>
                    <a:pt x="298579" y="242595"/>
                  </a:lnTo>
                  <a:lnTo>
                    <a:pt x="130628" y="242595"/>
                  </a:ln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a:off x="3489649" y="2146041"/>
              <a:ext cx="1250302" cy="429208"/>
            </a:xfrm>
            <a:custGeom>
              <a:avLst/>
              <a:gdLst>
                <a:gd name="connsiteX0" fmla="*/ 0 w 1250302"/>
                <a:gd name="connsiteY0" fmla="*/ 74645 h 429208"/>
                <a:gd name="connsiteX1" fmla="*/ 0 w 1250302"/>
                <a:gd name="connsiteY1" fmla="*/ 74645 h 429208"/>
                <a:gd name="connsiteX2" fmla="*/ 74645 w 1250302"/>
                <a:gd name="connsiteY2" fmla="*/ 242596 h 429208"/>
                <a:gd name="connsiteX3" fmla="*/ 335902 w 1250302"/>
                <a:gd name="connsiteY3" fmla="*/ 279918 h 429208"/>
                <a:gd name="connsiteX4" fmla="*/ 503853 w 1250302"/>
                <a:gd name="connsiteY4" fmla="*/ 335902 h 429208"/>
                <a:gd name="connsiteX5" fmla="*/ 709127 w 1250302"/>
                <a:gd name="connsiteY5" fmla="*/ 429208 h 429208"/>
                <a:gd name="connsiteX6" fmla="*/ 1082351 w 1250302"/>
                <a:gd name="connsiteY6" fmla="*/ 429208 h 429208"/>
                <a:gd name="connsiteX7" fmla="*/ 1138335 w 1250302"/>
                <a:gd name="connsiteY7" fmla="*/ 242596 h 429208"/>
                <a:gd name="connsiteX8" fmla="*/ 1138335 w 1250302"/>
                <a:gd name="connsiteY8" fmla="*/ 242596 h 429208"/>
                <a:gd name="connsiteX9" fmla="*/ 1250302 w 1250302"/>
                <a:gd name="connsiteY9" fmla="*/ 93306 h 429208"/>
                <a:gd name="connsiteX10" fmla="*/ 914400 w 1250302"/>
                <a:gd name="connsiteY10" fmla="*/ 37322 h 429208"/>
                <a:gd name="connsiteX11" fmla="*/ 559837 w 1250302"/>
                <a:gd name="connsiteY11" fmla="*/ 18661 h 429208"/>
                <a:gd name="connsiteX12" fmla="*/ 335902 w 1250302"/>
                <a:gd name="connsiteY12" fmla="*/ 0 h 429208"/>
                <a:gd name="connsiteX13" fmla="*/ 55984 w 1250302"/>
                <a:gd name="connsiteY13" fmla="*/ 74645 h 429208"/>
                <a:gd name="connsiteX14" fmla="*/ 0 w 1250302"/>
                <a:gd name="connsiteY14" fmla="*/ 74645 h 429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50302" h="429208">
                  <a:moveTo>
                    <a:pt x="0" y="74645"/>
                  </a:moveTo>
                  <a:lnTo>
                    <a:pt x="0" y="74645"/>
                  </a:lnTo>
                  <a:lnTo>
                    <a:pt x="74645" y="242596"/>
                  </a:lnTo>
                  <a:lnTo>
                    <a:pt x="335902" y="279918"/>
                  </a:lnTo>
                  <a:lnTo>
                    <a:pt x="503853" y="335902"/>
                  </a:lnTo>
                  <a:lnTo>
                    <a:pt x="709127" y="429208"/>
                  </a:lnTo>
                  <a:lnTo>
                    <a:pt x="1082351" y="429208"/>
                  </a:lnTo>
                  <a:lnTo>
                    <a:pt x="1138335" y="242596"/>
                  </a:lnTo>
                  <a:lnTo>
                    <a:pt x="1138335" y="242596"/>
                  </a:lnTo>
                  <a:lnTo>
                    <a:pt x="1250302" y="93306"/>
                  </a:lnTo>
                  <a:lnTo>
                    <a:pt x="914400" y="37322"/>
                  </a:lnTo>
                  <a:lnTo>
                    <a:pt x="559837" y="18661"/>
                  </a:lnTo>
                  <a:lnTo>
                    <a:pt x="335902" y="0"/>
                  </a:lnTo>
                  <a:lnTo>
                    <a:pt x="55984" y="74645"/>
                  </a:lnTo>
                  <a:lnTo>
                    <a:pt x="0" y="74645"/>
                  </a:ln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a:off x="2276669" y="2276669"/>
              <a:ext cx="1679511" cy="429209"/>
            </a:xfrm>
            <a:custGeom>
              <a:avLst/>
              <a:gdLst>
                <a:gd name="connsiteX0" fmla="*/ 1212980 w 1679511"/>
                <a:gd name="connsiteY0" fmla="*/ 0 h 429209"/>
                <a:gd name="connsiteX1" fmla="*/ 914400 w 1679511"/>
                <a:gd name="connsiteY1" fmla="*/ 93307 h 429209"/>
                <a:gd name="connsiteX2" fmla="*/ 671804 w 1679511"/>
                <a:gd name="connsiteY2" fmla="*/ 93307 h 429209"/>
                <a:gd name="connsiteX3" fmla="*/ 335902 w 1679511"/>
                <a:gd name="connsiteY3" fmla="*/ 74645 h 429209"/>
                <a:gd name="connsiteX4" fmla="*/ 93307 w 1679511"/>
                <a:gd name="connsiteY4" fmla="*/ 37323 h 429209"/>
                <a:gd name="connsiteX5" fmla="*/ 0 w 1679511"/>
                <a:gd name="connsiteY5" fmla="*/ 186613 h 429209"/>
                <a:gd name="connsiteX6" fmla="*/ 0 w 1679511"/>
                <a:gd name="connsiteY6" fmla="*/ 186613 h 429209"/>
                <a:gd name="connsiteX7" fmla="*/ 242596 w 1679511"/>
                <a:gd name="connsiteY7" fmla="*/ 261258 h 429209"/>
                <a:gd name="connsiteX8" fmla="*/ 447870 w 1679511"/>
                <a:gd name="connsiteY8" fmla="*/ 261258 h 429209"/>
                <a:gd name="connsiteX9" fmla="*/ 709127 w 1679511"/>
                <a:gd name="connsiteY9" fmla="*/ 279919 h 429209"/>
                <a:gd name="connsiteX10" fmla="*/ 933062 w 1679511"/>
                <a:gd name="connsiteY10" fmla="*/ 317241 h 429209"/>
                <a:gd name="connsiteX11" fmla="*/ 1138335 w 1679511"/>
                <a:gd name="connsiteY11" fmla="*/ 391886 h 429209"/>
                <a:gd name="connsiteX12" fmla="*/ 1324947 w 1679511"/>
                <a:gd name="connsiteY12" fmla="*/ 429209 h 429209"/>
                <a:gd name="connsiteX13" fmla="*/ 1530221 w 1679511"/>
                <a:gd name="connsiteY13" fmla="*/ 391886 h 429209"/>
                <a:gd name="connsiteX14" fmla="*/ 1530221 w 1679511"/>
                <a:gd name="connsiteY14" fmla="*/ 391886 h 429209"/>
                <a:gd name="connsiteX15" fmla="*/ 1679511 w 1679511"/>
                <a:gd name="connsiteY15" fmla="*/ 223935 h 429209"/>
                <a:gd name="connsiteX16" fmla="*/ 1679511 w 1679511"/>
                <a:gd name="connsiteY16" fmla="*/ 223935 h 429209"/>
                <a:gd name="connsiteX17" fmla="*/ 1511560 w 1679511"/>
                <a:gd name="connsiteY17" fmla="*/ 167951 h 429209"/>
                <a:gd name="connsiteX18" fmla="*/ 1324947 w 1679511"/>
                <a:gd name="connsiteY18" fmla="*/ 130629 h 429209"/>
                <a:gd name="connsiteX19" fmla="*/ 1212980 w 1679511"/>
                <a:gd name="connsiteY19" fmla="*/ 0 h 429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79511" h="429209">
                  <a:moveTo>
                    <a:pt x="1212980" y="0"/>
                  </a:moveTo>
                  <a:lnTo>
                    <a:pt x="914400" y="93307"/>
                  </a:lnTo>
                  <a:lnTo>
                    <a:pt x="671804" y="93307"/>
                  </a:lnTo>
                  <a:lnTo>
                    <a:pt x="335902" y="74645"/>
                  </a:lnTo>
                  <a:lnTo>
                    <a:pt x="93307" y="37323"/>
                  </a:lnTo>
                  <a:lnTo>
                    <a:pt x="0" y="186613"/>
                  </a:lnTo>
                  <a:lnTo>
                    <a:pt x="0" y="186613"/>
                  </a:lnTo>
                  <a:lnTo>
                    <a:pt x="242596" y="261258"/>
                  </a:lnTo>
                  <a:lnTo>
                    <a:pt x="447870" y="261258"/>
                  </a:lnTo>
                  <a:lnTo>
                    <a:pt x="709127" y="279919"/>
                  </a:lnTo>
                  <a:lnTo>
                    <a:pt x="933062" y="317241"/>
                  </a:lnTo>
                  <a:lnTo>
                    <a:pt x="1138335" y="391886"/>
                  </a:lnTo>
                  <a:lnTo>
                    <a:pt x="1324947" y="429209"/>
                  </a:lnTo>
                  <a:lnTo>
                    <a:pt x="1530221" y="391886"/>
                  </a:lnTo>
                  <a:lnTo>
                    <a:pt x="1530221" y="391886"/>
                  </a:lnTo>
                  <a:lnTo>
                    <a:pt x="1679511" y="223935"/>
                  </a:lnTo>
                  <a:lnTo>
                    <a:pt x="1679511" y="223935"/>
                  </a:lnTo>
                  <a:lnTo>
                    <a:pt x="1511560" y="167951"/>
                  </a:lnTo>
                  <a:lnTo>
                    <a:pt x="1324947" y="130629"/>
                  </a:lnTo>
                  <a:lnTo>
                    <a:pt x="1212980" y="0"/>
                  </a:lnTo>
                  <a:close/>
                </a:path>
              </a:pathLst>
            </a:cu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a:off x="2351314" y="2388637"/>
              <a:ext cx="2313992" cy="167951"/>
            </a:xfrm>
            <a:custGeom>
              <a:avLst/>
              <a:gdLst>
                <a:gd name="connsiteX0" fmla="*/ 0 w 2313992"/>
                <a:gd name="connsiteY0" fmla="*/ 130628 h 167951"/>
                <a:gd name="connsiteX1" fmla="*/ 970384 w 2313992"/>
                <a:gd name="connsiteY1" fmla="*/ 167951 h 167951"/>
                <a:gd name="connsiteX2" fmla="*/ 1324947 w 2313992"/>
                <a:gd name="connsiteY2" fmla="*/ 0 h 167951"/>
                <a:gd name="connsiteX3" fmla="*/ 2313992 w 2313992"/>
                <a:gd name="connsiteY3" fmla="*/ 18661 h 167951"/>
                <a:gd name="connsiteX4" fmla="*/ 2220686 w 2313992"/>
                <a:gd name="connsiteY4" fmla="*/ 18661 h 1679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3992" h="167951">
                  <a:moveTo>
                    <a:pt x="0" y="130628"/>
                  </a:moveTo>
                  <a:lnTo>
                    <a:pt x="970384" y="167951"/>
                  </a:lnTo>
                  <a:lnTo>
                    <a:pt x="1324947" y="0"/>
                  </a:lnTo>
                  <a:lnTo>
                    <a:pt x="2313992" y="18661"/>
                  </a:lnTo>
                  <a:lnTo>
                    <a:pt x="2220686" y="18661"/>
                  </a:lnTo>
                </a:path>
              </a:pathLst>
            </a:cu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2" name="Freeform 71"/>
            <p:cNvSpPr/>
            <p:nvPr/>
          </p:nvSpPr>
          <p:spPr>
            <a:xfrm>
              <a:off x="3153747" y="2537927"/>
              <a:ext cx="1847461" cy="391885"/>
            </a:xfrm>
            <a:custGeom>
              <a:avLst/>
              <a:gdLst>
                <a:gd name="connsiteX0" fmla="*/ 335902 w 1847461"/>
                <a:gd name="connsiteY0" fmla="*/ 186612 h 391885"/>
                <a:gd name="connsiteX1" fmla="*/ 709126 w 1847461"/>
                <a:gd name="connsiteY1" fmla="*/ 130628 h 391885"/>
                <a:gd name="connsiteX2" fmla="*/ 1007706 w 1847461"/>
                <a:gd name="connsiteY2" fmla="*/ 37322 h 391885"/>
                <a:gd name="connsiteX3" fmla="*/ 1362269 w 1847461"/>
                <a:gd name="connsiteY3" fmla="*/ 18661 h 391885"/>
                <a:gd name="connsiteX4" fmla="*/ 1716833 w 1847461"/>
                <a:gd name="connsiteY4" fmla="*/ 18661 h 391885"/>
                <a:gd name="connsiteX5" fmla="*/ 1847461 w 1847461"/>
                <a:gd name="connsiteY5" fmla="*/ 0 h 391885"/>
                <a:gd name="connsiteX6" fmla="*/ 1642188 w 1847461"/>
                <a:gd name="connsiteY6" fmla="*/ 167951 h 391885"/>
                <a:gd name="connsiteX7" fmla="*/ 1362269 w 1847461"/>
                <a:gd name="connsiteY7" fmla="*/ 261257 h 391885"/>
                <a:gd name="connsiteX8" fmla="*/ 1063690 w 1847461"/>
                <a:gd name="connsiteY8" fmla="*/ 335902 h 391885"/>
                <a:gd name="connsiteX9" fmla="*/ 746449 w 1847461"/>
                <a:gd name="connsiteY9" fmla="*/ 391885 h 391885"/>
                <a:gd name="connsiteX10" fmla="*/ 485192 w 1847461"/>
                <a:gd name="connsiteY10" fmla="*/ 391885 h 391885"/>
                <a:gd name="connsiteX11" fmla="*/ 223935 w 1847461"/>
                <a:gd name="connsiteY11" fmla="*/ 354563 h 391885"/>
                <a:gd name="connsiteX12" fmla="*/ 0 w 1847461"/>
                <a:gd name="connsiteY12" fmla="*/ 298579 h 391885"/>
                <a:gd name="connsiteX13" fmla="*/ 205273 w 1847461"/>
                <a:gd name="connsiteY13" fmla="*/ 261257 h 391885"/>
                <a:gd name="connsiteX14" fmla="*/ 335902 w 1847461"/>
                <a:gd name="connsiteY14" fmla="*/ 186612 h 391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47461" h="391885">
                  <a:moveTo>
                    <a:pt x="335902" y="186612"/>
                  </a:moveTo>
                  <a:lnTo>
                    <a:pt x="709126" y="130628"/>
                  </a:lnTo>
                  <a:lnTo>
                    <a:pt x="1007706" y="37322"/>
                  </a:lnTo>
                  <a:lnTo>
                    <a:pt x="1362269" y="18661"/>
                  </a:lnTo>
                  <a:lnTo>
                    <a:pt x="1716833" y="18661"/>
                  </a:lnTo>
                  <a:lnTo>
                    <a:pt x="1847461" y="0"/>
                  </a:lnTo>
                  <a:lnTo>
                    <a:pt x="1642188" y="167951"/>
                  </a:lnTo>
                  <a:lnTo>
                    <a:pt x="1362269" y="261257"/>
                  </a:lnTo>
                  <a:lnTo>
                    <a:pt x="1063690" y="335902"/>
                  </a:lnTo>
                  <a:lnTo>
                    <a:pt x="746449" y="391885"/>
                  </a:lnTo>
                  <a:lnTo>
                    <a:pt x="485192" y="391885"/>
                  </a:lnTo>
                  <a:lnTo>
                    <a:pt x="223935" y="354563"/>
                  </a:lnTo>
                  <a:lnTo>
                    <a:pt x="0" y="298579"/>
                  </a:lnTo>
                  <a:lnTo>
                    <a:pt x="205273" y="261257"/>
                  </a:lnTo>
                  <a:lnTo>
                    <a:pt x="335902" y="186612"/>
                  </a:lnTo>
                  <a:close/>
                </a:path>
              </a:pathLst>
            </a:cu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p:cNvSpPr/>
            <p:nvPr/>
          </p:nvSpPr>
          <p:spPr>
            <a:xfrm>
              <a:off x="3886200" y="2514600"/>
              <a:ext cx="228600" cy="2286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75"/>
          <p:cNvGrpSpPr/>
          <p:nvPr/>
        </p:nvGrpSpPr>
        <p:grpSpPr>
          <a:xfrm>
            <a:off x="5867400" y="1676400"/>
            <a:ext cx="1371600" cy="457200"/>
            <a:chOff x="1586204" y="1996751"/>
            <a:chExt cx="3519196" cy="1051249"/>
          </a:xfrm>
        </p:grpSpPr>
        <p:sp>
          <p:nvSpPr>
            <p:cNvPr id="77" name="Freeform 76"/>
            <p:cNvSpPr/>
            <p:nvPr/>
          </p:nvSpPr>
          <p:spPr>
            <a:xfrm>
              <a:off x="1586204" y="1996751"/>
              <a:ext cx="3519196" cy="1051249"/>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Freeform 77"/>
            <p:cNvSpPr/>
            <p:nvPr/>
          </p:nvSpPr>
          <p:spPr>
            <a:xfrm>
              <a:off x="1623527" y="2553221"/>
              <a:ext cx="883978" cy="488559"/>
            </a:xfrm>
            <a:custGeom>
              <a:avLst/>
              <a:gdLst>
                <a:gd name="connsiteX0" fmla="*/ 0 w 883978"/>
                <a:gd name="connsiteY0" fmla="*/ 40689 h 488559"/>
                <a:gd name="connsiteX1" fmla="*/ 0 w 883978"/>
                <a:gd name="connsiteY1" fmla="*/ 40689 h 488559"/>
                <a:gd name="connsiteX2" fmla="*/ 298579 w 883978"/>
                <a:gd name="connsiteY2" fmla="*/ 78012 h 488559"/>
                <a:gd name="connsiteX3" fmla="*/ 410546 w 883978"/>
                <a:gd name="connsiteY3" fmla="*/ 40689 h 488559"/>
                <a:gd name="connsiteX4" fmla="*/ 466530 w 883978"/>
                <a:gd name="connsiteY4" fmla="*/ 22028 h 488559"/>
                <a:gd name="connsiteX5" fmla="*/ 522514 w 883978"/>
                <a:gd name="connsiteY5" fmla="*/ 3367 h 488559"/>
                <a:gd name="connsiteX6" fmla="*/ 746449 w 883978"/>
                <a:gd name="connsiteY6" fmla="*/ 22028 h 488559"/>
                <a:gd name="connsiteX7" fmla="*/ 765110 w 883978"/>
                <a:gd name="connsiteY7" fmla="*/ 78012 h 488559"/>
                <a:gd name="connsiteX8" fmla="*/ 821093 w 883978"/>
                <a:gd name="connsiteY8" fmla="*/ 115334 h 488559"/>
                <a:gd name="connsiteX9" fmla="*/ 839755 w 883978"/>
                <a:gd name="connsiteY9" fmla="*/ 171318 h 488559"/>
                <a:gd name="connsiteX10" fmla="*/ 877077 w 883978"/>
                <a:gd name="connsiteY10" fmla="*/ 264624 h 488559"/>
                <a:gd name="connsiteX11" fmla="*/ 466530 w 883978"/>
                <a:gd name="connsiteY11" fmla="*/ 451236 h 488559"/>
                <a:gd name="connsiteX12" fmla="*/ 317240 w 883978"/>
                <a:gd name="connsiteY12" fmla="*/ 488559 h 488559"/>
                <a:gd name="connsiteX13" fmla="*/ 317240 w 883978"/>
                <a:gd name="connsiteY13" fmla="*/ 488559 h 488559"/>
                <a:gd name="connsiteX14" fmla="*/ 167951 w 883978"/>
                <a:gd name="connsiteY14" fmla="*/ 395252 h 488559"/>
                <a:gd name="connsiteX15" fmla="*/ 55983 w 883978"/>
                <a:gd name="connsiteY15" fmla="*/ 152657 h 488559"/>
                <a:gd name="connsiteX16" fmla="*/ 55983 w 883978"/>
                <a:gd name="connsiteY16" fmla="*/ 59350 h 488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3978" h="488559">
                  <a:moveTo>
                    <a:pt x="0" y="40689"/>
                  </a:moveTo>
                  <a:lnTo>
                    <a:pt x="0" y="40689"/>
                  </a:lnTo>
                  <a:cubicBezTo>
                    <a:pt x="163807" y="102117"/>
                    <a:pt x="127163" y="114744"/>
                    <a:pt x="298579" y="78012"/>
                  </a:cubicBezTo>
                  <a:cubicBezTo>
                    <a:pt x="337047" y="69769"/>
                    <a:pt x="373224" y="53130"/>
                    <a:pt x="410546" y="40689"/>
                  </a:cubicBezTo>
                  <a:lnTo>
                    <a:pt x="466530" y="22028"/>
                  </a:lnTo>
                  <a:lnTo>
                    <a:pt x="522514" y="3367"/>
                  </a:lnTo>
                  <a:cubicBezTo>
                    <a:pt x="597159" y="9587"/>
                    <a:pt x="674858" y="0"/>
                    <a:pt x="746449" y="22028"/>
                  </a:cubicBezTo>
                  <a:cubicBezTo>
                    <a:pt x="765250" y="27813"/>
                    <a:pt x="752822" y="62652"/>
                    <a:pt x="765110" y="78012"/>
                  </a:cubicBezTo>
                  <a:cubicBezTo>
                    <a:pt x="779120" y="95525"/>
                    <a:pt x="802432" y="102893"/>
                    <a:pt x="821093" y="115334"/>
                  </a:cubicBezTo>
                  <a:cubicBezTo>
                    <a:pt x="827314" y="133995"/>
                    <a:pt x="830958" y="153724"/>
                    <a:pt x="839755" y="171318"/>
                  </a:cubicBezTo>
                  <a:cubicBezTo>
                    <a:pt x="883978" y="259763"/>
                    <a:pt x="877077" y="192608"/>
                    <a:pt x="877077" y="264624"/>
                  </a:cubicBezTo>
                  <a:lnTo>
                    <a:pt x="466530" y="451236"/>
                  </a:lnTo>
                  <a:lnTo>
                    <a:pt x="317240" y="488559"/>
                  </a:lnTo>
                  <a:lnTo>
                    <a:pt x="317240" y="488559"/>
                  </a:lnTo>
                  <a:lnTo>
                    <a:pt x="167951" y="395252"/>
                  </a:lnTo>
                  <a:lnTo>
                    <a:pt x="55983" y="152657"/>
                  </a:lnTo>
                  <a:lnTo>
                    <a:pt x="55983" y="59350"/>
                  </a:lnTo>
                </a:path>
              </a:pathLst>
            </a:custGeom>
            <a:solidFill>
              <a:schemeClr val="tx1"/>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79" name="Group 6"/>
            <p:cNvGrpSpPr/>
            <p:nvPr/>
          </p:nvGrpSpPr>
          <p:grpSpPr>
            <a:xfrm>
              <a:off x="4648200" y="2286000"/>
              <a:ext cx="228600" cy="228600"/>
              <a:chOff x="6858000" y="1981200"/>
              <a:chExt cx="609600" cy="533400"/>
            </a:xfrm>
          </p:grpSpPr>
          <p:sp>
            <p:nvSpPr>
              <p:cNvPr id="90"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80" name="Straight Connector 79"/>
            <p:cNvCxnSpPr/>
            <p:nvPr/>
          </p:nvCxnSpPr>
          <p:spPr>
            <a:xfrm flipH="1">
              <a:off x="2057400" y="2743200"/>
              <a:ext cx="3048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flipH="1">
              <a:off x="1828800" y="2667000"/>
              <a:ext cx="4572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flipH="1">
              <a:off x="1828800" y="2590800"/>
              <a:ext cx="457200" cy="76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3" name="Oval 82"/>
            <p:cNvSpPr/>
            <p:nvPr/>
          </p:nvSpPr>
          <p:spPr>
            <a:xfrm>
              <a:off x="1752600" y="2286000"/>
              <a:ext cx="304800" cy="304800"/>
            </a:xfrm>
            <a:prstGeom prst="ellipse">
              <a:avLst/>
            </a:prstGeom>
            <a:solidFill>
              <a:srgbClr val="FF00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Freeform 83"/>
            <p:cNvSpPr/>
            <p:nvPr/>
          </p:nvSpPr>
          <p:spPr>
            <a:xfrm>
              <a:off x="2369976" y="2537927"/>
              <a:ext cx="1119673" cy="279918"/>
            </a:xfrm>
            <a:custGeom>
              <a:avLst/>
              <a:gdLst>
                <a:gd name="connsiteX0" fmla="*/ 130628 w 1119673"/>
                <a:gd name="connsiteY0" fmla="*/ 242595 h 279918"/>
                <a:gd name="connsiteX1" fmla="*/ 0 w 1119673"/>
                <a:gd name="connsiteY1" fmla="*/ 74644 h 279918"/>
                <a:gd name="connsiteX2" fmla="*/ 74644 w 1119673"/>
                <a:gd name="connsiteY2" fmla="*/ 18661 h 279918"/>
                <a:gd name="connsiteX3" fmla="*/ 335902 w 1119673"/>
                <a:gd name="connsiteY3" fmla="*/ 0 h 279918"/>
                <a:gd name="connsiteX4" fmla="*/ 709126 w 1119673"/>
                <a:gd name="connsiteY4" fmla="*/ 55983 h 279918"/>
                <a:gd name="connsiteX5" fmla="*/ 989044 w 1119673"/>
                <a:gd name="connsiteY5" fmla="*/ 93306 h 279918"/>
                <a:gd name="connsiteX6" fmla="*/ 1119673 w 1119673"/>
                <a:gd name="connsiteY6" fmla="*/ 205273 h 279918"/>
                <a:gd name="connsiteX7" fmla="*/ 1026367 w 1119673"/>
                <a:gd name="connsiteY7" fmla="*/ 261257 h 279918"/>
                <a:gd name="connsiteX8" fmla="*/ 1026367 w 1119673"/>
                <a:gd name="connsiteY8" fmla="*/ 261257 h 279918"/>
                <a:gd name="connsiteX9" fmla="*/ 783771 w 1119673"/>
                <a:gd name="connsiteY9" fmla="*/ 279918 h 279918"/>
                <a:gd name="connsiteX10" fmla="*/ 466530 w 1119673"/>
                <a:gd name="connsiteY10" fmla="*/ 242595 h 279918"/>
                <a:gd name="connsiteX11" fmla="*/ 298579 w 1119673"/>
                <a:gd name="connsiteY11" fmla="*/ 242595 h 279918"/>
                <a:gd name="connsiteX12" fmla="*/ 130628 w 1119673"/>
                <a:gd name="connsiteY12" fmla="*/ 242595 h 27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9673" h="279918">
                  <a:moveTo>
                    <a:pt x="130628" y="242595"/>
                  </a:moveTo>
                  <a:lnTo>
                    <a:pt x="0" y="74644"/>
                  </a:lnTo>
                  <a:lnTo>
                    <a:pt x="74644" y="18661"/>
                  </a:lnTo>
                  <a:lnTo>
                    <a:pt x="335902" y="0"/>
                  </a:lnTo>
                  <a:lnTo>
                    <a:pt x="709126" y="55983"/>
                  </a:lnTo>
                  <a:lnTo>
                    <a:pt x="989044" y="93306"/>
                  </a:lnTo>
                  <a:lnTo>
                    <a:pt x="1119673" y="205273"/>
                  </a:lnTo>
                  <a:lnTo>
                    <a:pt x="1026367" y="261257"/>
                  </a:lnTo>
                  <a:lnTo>
                    <a:pt x="1026367" y="261257"/>
                  </a:lnTo>
                  <a:lnTo>
                    <a:pt x="783771" y="279918"/>
                  </a:lnTo>
                  <a:lnTo>
                    <a:pt x="466530" y="242595"/>
                  </a:lnTo>
                  <a:lnTo>
                    <a:pt x="298579" y="242595"/>
                  </a:lnTo>
                  <a:lnTo>
                    <a:pt x="130628" y="242595"/>
                  </a:ln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Freeform 84"/>
            <p:cNvSpPr/>
            <p:nvPr/>
          </p:nvSpPr>
          <p:spPr>
            <a:xfrm>
              <a:off x="3489649" y="2146041"/>
              <a:ext cx="1250302" cy="429208"/>
            </a:xfrm>
            <a:custGeom>
              <a:avLst/>
              <a:gdLst>
                <a:gd name="connsiteX0" fmla="*/ 0 w 1250302"/>
                <a:gd name="connsiteY0" fmla="*/ 74645 h 429208"/>
                <a:gd name="connsiteX1" fmla="*/ 0 w 1250302"/>
                <a:gd name="connsiteY1" fmla="*/ 74645 h 429208"/>
                <a:gd name="connsiteX2" fmla="*/ 74645 w 1250302"/>
                <a:gd name="connsiteY2" fmla="*/ 242596 h 429208"/>
                <a:gd name="connsiteX3" fmla="*/ 335902 w 1250302"/>
                <a:gd name="connsiteY3" fmla="*/ 279918 h 429208"/>
                <a:gd name="connsiteX4" fmla="*/ 503853 w 1250302"/>
                <a:gd name="connsiteY4" fmla="*/ 335902 h 429208"/>
                <a:gd name="connsiteX5" fmla="*/ 709127 w 1250302"/>
                <a:gd name="connsiteY5" fmla="*/ 429208 h 429208"/>
                <a:gd name="connsiteX6" fmla="*/ 1082351 w 1250302"/>
                <a:gd name="connsiteY6" fmla="*/ 429208 h 429208"/>
                <a:gd name="connsiteX7" fmla="*/ 1138335 w 1250302"/>
                <a:gd name="connsiteY7" fmla="*/ 242596 h 429208"/>
                <a:gd name="connsiteX8" fmla="*/ 1138335 w 1250302"/>
                <a:gd name="connsiteY8" fmla="*/ 242596 h 429208"/>
                <a:gd name="connsiteX9" fmla="*/ 1250302 w 1250302"/>
                <a:gd name="connsiteY9" fmla="*/ 93306 h 429208"/>
                <a:gd name="connsiteX10" fmla="*/ 914400 w 1250302"/>
                <a:gd name="connsiteY10" fmla="*/ 37322 h 429208"/>
                <a:gd name="connsiteX11" fmla="*/ 559837 w 1250302"/>
                <a:gd name="connsiteY11" fmla="*/ 18661 h 429208"/>
                <a:gd name="connsiteX12" fmla="*/ 335902 w 1250302"/>
                <a:gd name="connsiteY12" fmla="*/ 0 h 429208"/>
                <a:gd name="connsiteX13" fmla="*/ 55984 w 1250302"/>
                <a:gd name="connsiteY13" fmla="*/ 74645 h 429208"/>
                <a:gd name="connsiteX14" fmla="*/ 0 w 1250302"/>
                <a:gd name="connsiteY14" fmla="*/ 74645 h 429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50302" h="429208">
                  <a:moveTo>
                    <a:pt x="0" y="74645"/>
                  </a:moveTo>
                  <a:lnTo>
                    <a:pt x="0" y="74645"/>
                  </a:lnTo>
                  <a:lnTo>
                    <a:pt x="74645" y="242596"/>
                  </a:lnTo>
                  <a:lnTo>
                    <a:pt x="335902" y="279918"/>
                  </a:lnTo>
                  <a:lnTo>
                    <a:pt x="503853" y="335902"/>
                  </a:lnTo>
                  <a:lnTo>
                    <a:pt x="709127" y="429208"/>
                  </a:lnTo>
                  <a:lnTo>
                    <a:pt x="1082351" y="429208"/>
                  </a:lnTo>
                  <a:lnTo>
                    <a:pt x="1138335" y="242596"/>
                  </a:lnTo>
                  <a:lnTo>
                    <a:pt x="1138335" y="242596"/>
                  </a:lnTo>
                  <a:lnTo>
                    <a:pt x="1250302" y="93306"/>
                  </a:lnTo>
                  <a:lnTo>
                    <a:pt x="914400" y="37322"/>
                  </a:lnTo>
                  <a:lnTo>
                    <a:pt x="559837" y="18661"/>
                  </a:lnTo>
                  <a:lnTo>
                    <a:pt x="335902" y="0"/>
                  </a:lnTo>
                  <a:lnTo>
                    <a:pt x="55984" y="74645"/>
                  </a:lnTo>
                  <a:lnTo>
                    <a:pt x="0" y="74645"/>
                  </a:ln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Freeform 85"/>
            <p:cNvSpPr/>
            <p:nvPr/>
          </p:nvSpPr>
          <p:spPr>
            <a:xfrm>
              <a:off x="2276669" y="2276669"/>
              <a:ext cx="1679511" cy="429209"/>
            </a:xfrm>
            <a:custGeom>
              <a:avLst/>
              <a:gdLst>
                <a:gd name="connsiteX0" fmla="*/ 1212980 w 1679511"/>
                <a:gd name="connsiteY0" fmla="*/ 0 h 429209"/>
                <a:gd name="connsiteX1" fmla="*/ 914400 w 1679511"/>
                <a:gd name="connsiteY1" fmla="*/ 93307 h 429209"/>
                <a:gd name="connsiteX2" fmla="*/ 671804 w 1679511"/>
                <a:gd name="connsiteY2" fmla="*/ 93307 h 429209"/>
                <a:gd name="connsiteX3" fmla="*/ 335902 w 1679511"/>
                <a:gd name="connsiteY3" fmla="*/ 74645 h 429209"/>
                <a:gd name="connsiteX4" fmla="*/ 93307 w 1679511"/>
                <a:gd name="connsiteY4" fmla="*/ 37323 h 429209"/>
                <a:gd name="connsiteX5" fmla="*/ 0 w 1679511"/>
                <a:gd name="connsiteY5" fmla="*/ 186613 h 429209"/>
                <a:gd name="connsiteX6" fmla="*/ 0 w 1679511"/>
                <a:gd name="connsiteY6" fmla="*/ 186613 h 429209"/>
                <a:gd name="connsiteX7" fmla="*/ 242596 w 1679511"/>
                <a:gd name="connsiteY7" fmla="*/ 261258 h 429209"/>
                <a:gd name="connsiteX8" fmla="*/ 447870 w 1679511"/>
                <a:gd name="connsiteY8" fmla="*/ 261258 h 429209"/>
                <a:gd name="connsiteX9" fmla="*/ 709127 w 1679511"/>
                <a:gd name="connsiteY9" fmla="*/ 279919 h 429209"/>
                <a:gd name="connsiteX10" fmla="*/ 933062 w 1679511"/>
                <a:gd name="connsiteY10" fmla="*/ 317241 h 429209"/>
                <a:gd name="connsiteX11" fmla="*/ 1138335 w 1679511"/>
                <a:gd name="connsiteY11" fmla="*/ 391886 h 429209"/>
                <a:gd name="connsiteX12" fmla="*/ 1324947 w 1679511"/>
                <a:gd name="connsiteY12" fmla="*/ 429209 h 429209"/>
                <a:gd name="connsiteX13" fmla="*/ 1530221 w 1679511"/>
                <a:gd name="connsiteY13" fmla="*/ 391886 h 429209"/>
                <a:gd name="connsiteX14" fmla="*/ 1530221 w 1679511"/>
                <a:gd name="connsiteY14" fmla="*/ 391886 h 429209"/>
                <a:gd name="connsiteX15" fmla="*/ 1679511 w 1679511"/>
                <a:gd name="connsiteY15" fmla="*/ 223935 h 429209"/>
                <a:gd name="connsiteX16" fmla="*/ 1679511 w 1679511"/>
                <a:gd name="connsiteY16" fmla="*/ 223935 h 429209"/>
                <a:gd name="connsiteX17" fmla="*/ 1511560 w 1679511"/>
                <a:gd name="connsiteY17" fmla="*/ 167951 h 429209"/>
                <a:gd name="connsiteX18" fmla="*/ 1324947 w 1679511"/>
                <a:gd name="connsiteY18" fmla="*/ 130629 h 429209"/>
                <a:gd name="connsiteX19" fmla="*/ 1212980 w 1679511"/>
                <a:gd name="connsiteY19" fmla="*/ 0 h 429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79511" h="429209">
                  <a:moveTo>
                    <a:pt x="1212980" y="0"/>
                  </a:moveTo>
                  <a:lnTo>
                    <a:pt x="914400" y="93307"/>
                  </a:lnTo>
                  <a:lnTo>
                    <a:pt x="671804" y="93307"/>
                  </a:lnTo>
                  <a:lnTo>
                    <a:pt x="335902" y="74645"/>
                  </a:lnTo>
                  <a:lnTo>
                    <a:pt x="93307" y="37323"/>
                  </a:lnTo>
                  <a:lnTo>
                    <a:pt x="0" y="186613"/>
                  </a:lnTo>
                  <a:lnTo>
                    <a:pt x="0" y="186613"/>
                  </a:lnTo>
                  <a:lnTo>
                    <a:pt x="242596" y="261258"/>
                  </a:lnTo>
                  <a:lnTo>
                    <a:pt x="447870" y="261258"/>
                  </a:lnTo>
                  <a:lnTo>
                    <a:pt x="709127" y="279919"/>
                  </a:lnTo>
                  <a:lnTo>
                    <a:pt x="933062" y="317241"/>
                  </a:lnTo>
                  <a:lnTo>
                    <a:pt x="1138335" y="391886"/>
                  </a:lnTo>
                  <a:lnTo>
                    <a:pt x="1324947" y="429209"/>
                  </a:lnTo>
                  <a:lnTo>
                    <a:pt x="1530221" y="391886"/>
                  </a:lnTo>
                  <a:lnTo>
                    <a:pt x="1530221" y="391886"/>
                  </a:lnTo>
                  <a:lnTo>
                    <a:pt x="1679511" y="223935"/>
                  </a:lnTo>
                  <a:lnTo>
                    <a:pt x="1679511" y="223935"/>
                  </a:lnTo>
                  <a:lnTo>
                    <a:pt x="1511560" y="167951"/>
                  </a:lnTo>
                  <a:lnTo>
                    <a:pt x="1324947" y="130629"/>
                  </a:lnTo>
                  <a:lnTo>
                    <a:pt x="1212980" y="0"/>
                  </a:lnTo>
                  <a:close/>
                </a:path>
              </a:pathLst>
            </a:cu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Freeform 86"/>
            <p:cNvSpPr/>
            <p:nvPr/>
          </p:nvSpPr>
          <p:spPr>
            <a:xfrm>
              <a:off x="2351314" y="2388637"/>
              <a:ext cx="2313992" cy="167951"/>
            </a:xfrm>
            <a:custGeom>
              <a:avLst/>
              <a:gdLst>
                <a:gd name="connsiteX0" fmla="*/ 0 w 2313992"/>
                <a:gd name="connsiteY0" fmla="*/ 130628 h 167951"/>
                <a:gd name="connsiteX1" fmla="*/ 970384 w 2313992"/>
                <a:gd name="connsiteY1" fmla="*/ 167951 h 167951"/>
                <a:gd name="connsiteX2" fmla="*/ 1324947 w 2313992"/>
                <a:gd name="connsiteY2" fmla="*/ 0 h 167951"/>
                <a:gd name="connsiteX3" fmla="*/ 2313992 w 2313992"/>
                <a:gd name="connsiteY3" fmla="*/ 18661 h 167951"/>
                <a:gd name="connsiteX4" fmla="*/ 2220686 w 2313992"/>
                <a:gd name="connsiteY4" fmla="*/ 18661 h 1679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3992" h="167951">
                  <a:moveTo>
                    <a:pt x="0" y="130628"/>
                  </a:moveTo>
                  <a:lnTo>
                    <a:pt x="970384" y="167951"/>
                  </a:lnTo>
                  <a:lnTo>
                    <a:pt x="1324947" y="0"/>
                  </a:lnTo>
                  <a:lnTo>
                    <a:pt x="2313992" y="18661"/>
                  </a:lnTo>
                  <a:lnTo>
                    <a:pt x="2220686" y="18661"/>
                  </a:lnTo>
                </a:path>
              </a:pathLst>
            </a:cu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8" name="Freeform 87"/>
            <p:cNvSpPr/>
            <p:nvPr/>
          </p:nvSpPr>
          <p:spPr>
            <a:xfrm>
              <a:off x="3153747" y="2537927"/>
              <a:ext cx="1847461" cy="391885"/>
            </a:xfrm>
            <a:custGeom>
              <a:avLst/>
              <a:gdLst>
                <a:gd name="connsiteX0" fmla="*/ 335902 w 1847461"/>
                <a:gd name="connsiteY0" fmla="*/ 186612 h 391885"/>
                <a:gd name="connsiteX1" fmla="*/ 709126 w 1847461"/>
                <a:gd name="connsiteY1" fmla="*/ 130628 h 391885"/>
                <a:gd name="connsiteX2" fmla="*/ 1007706 w 1847461"/>
                <a:gd name="connsiteY2" fmla="*/ 37322 h 391885"/>
                <a:gd name="connsiteX3" fmla="*/ 1362269 w 1847461"/>
                <a:gd name="connsiteY3" fmla="*/ 18661 h 391885"/>
                <a:gd name="connsiteX4" fmla="*/ 1716833 w 1847461"/>
                <a:gd name="connsiteY4" fmla="*/ 18661 h 391885"/>
                <a:gd name="connsiteX5" fmla="*/ 1847461 w 1847461"/>
                <a:gd name="connsiteY5" fmla="*/ 0 h 391885"/>
                <a:gd name="connsiteX6" fmla="*/ 1642188 w 1847461"/>
                <a:gd name="connsiteY6" fmla="*/ 167951 h 391885"/>
                <a:gd name="connsiteX7" fmla="*/ 1362269 w 1847461"/>
                <a:gd name="connsiteY7" fmla="*/ 261257 h 391885"/>
                <a:gd name="connsiteX8" fmla="*/ 1063690 w 1847461"/>
                <a:gd name="connsiteY8" fmla="*/ 335902 h 391885"/>
                <a:gd name="connsiteX9" fmla="*/ 746449 w 1847461"/>
                <a:gd name="connsiteY9" fmla="*/ 391885 h 391885"/>
                <a:gd name="connsiteX10" fmla="*/ 485192 w 1847461"/>
                <a:gd name="connsiteY10" fmla="*/ 391885 h 391885"/>
                <a:gd name="connsiteX11" fmla="*/ 223935 w 1847461"/>
                <a:gd name="connsiteY11" fmla="*/ 354563 h 391885"/>
                <a:gd name="connsiteX12" fmla="*/ 0 w 1847461"/>
                <a:gd name="connsiteY12" fmla="*/ 298579 h 391885"/>
                <a:gd name="connsiteX13" fmla="*/ 205273 w 1847461"/>
                <a:gd name="connsiteY13" fmla="*/ 261257 h 391885"/>
                <a:gd name="connsiteX14" fmla="*/ 335902 w 1847461"/>
                <a:gd name="connsiteY14" fmla="*/ 186612 h 391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47461" h="391885">
                  <a:moveTo>
                    <a:pt x="335902" y="186612"/>
                  </a:moveTo>
                  <a:lnTo>
                    <a:pt x="709126" y="130628"/>
                  </a:lnTo>
                  <a:lnTo>
                    <a:pt x="1007706" y="37322"/>
                  </a:lnTo>
                  <a:lnTo>
                    <a:pt x="1362269" y="18661"/>
                  </a:lnTo>
                  <a:lnTo>
                    <a:pt x="1716833" y="18661"/>
                  </a:lnTo>
                  <a:lnTo>
                    <a:pt x="1847461" y="0"/>
                  </a:lnTo>
                  <a:lnTo>
                    <a:pt x="1642188" y="167951"/>
                  </a:lnTo>
                  <a:lnTo>
                    <a:pt x="1362269" y="261257"/>
                  </a:lnTo>
                  <a:lnTo>
                    <a:pt x="1063690" y="335902"/>
                  </a:lnTo>
                  <a:lnTo>
                    <a:pt x="746449" y="391885"/>
                  </a:lnTo>
                  <a:lnTo>
                    <a:pt x="485192" y="391885"/>
                  </a:lnTo>
                  <a:lnTo>
                    <a:pt x="223935" y="354563"/>
                  </a:lnTo>
                  <a:lnTo>
                    <a:pt x="0" y="298579"/>
                  </a:lnTo>
                  <a:lnTo>
                    <a:pt x="205273" y="261257"/>
                  </a:lnTo>
                  <a:lnTo>
                    <a:pt x="335902" y="186612"/>
                  </a:lnTo>
                  <a:close/>
                </a:path>
              </a:pathLst>
            </a:cu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p:cNvSpPr/>
            <p:nvPr/>
          </p:nvSpPr>
          <p:spPr>
            <a:xfrm>
              <a:off x="3886200" y="2514600"/>
              <a:ext cx="228600" cy="2286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2" name="Group 91"/>
          <p:cNvGrpSpPr/>
          <p:nvPr/>
        </p:nvGrpSpPr>
        <p:grpSpPr>
          <a:xfrm rot="20722886">
            <a:off x="6248400" y="5181600"/>
            <a:ext cx="1614196" cy="457200"/>
            <a:chOff x="1586204" y="1996751"/>
            <a:chExt cx="3519196" cy="1051249"/>
          </a:xfrm>
        </p:grpSpPr>
        <p:sp>
          <p:nvSpPr>
            <p:cNvPr id="93" name="Freeform 92"/>
            <p:cNvSpPr/>
            <p:nvPr/>
          </p:nvSpPr>
          <p:spPr>
            <a:xfrm>
              <a:off x="1586204" y="1996751"/>
              <a:ext cx="3519196" cy="1051249"/>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Freeform 93"/>
            <p:cNvSpPr/>
            <p:nvPr/>
          </p:nvSpPr>
          <p:spPr>
            <a:xfrm>
              <a:off x="1623527" y="2553221"/>
              <a:ext cx="883978" cy="488559"/>
            </a:xfrm>
            <a:custGeom>
              <a:avLst/>
              <a:gdLst>
                <a:gd name="connsiteX0" fmla="*/ 0 w 883978"/>
                <a:gd name="connsiteY0" fmla="*/ 40689 h 488559"/>
                <a:gd name="connsiteX1" fmla="*/ 0 w 883978"/>
                <a:gd name="connsiteY1" fmla="*/ 40689 h 488559"/>
                <a:gd name="connsiteX2" fmla="*/ 298579 w 883978"/>
                <a:gd name="connsiteY2" fmla="*/ 78012 h 488559"/>
                <a:gd name="connsiteX3" fmla="*/ 410546 w 883978"/>
                <a:gd name="connsiteY3" fmla="*/ 40689 h 488559"/>
                <a:gd name="connsiteX4" fmla="*/ 466530 w 883978"/>
                <a:gd name="connsiteY4" fmla="*/ 22028 h 488559"/>
                <a:gd name="connsiteX5" fmla="*/ 522514 w 883978"/>
                <a:gd name="connsiteY5" fmla="*/ 3367 h 488559"/>
                <a:gd name="connsiteX6" fmla="*/ 746449 w 883978"/>
                <a:gd name="connsiteY6" fmla="*/ 22028 h 488559"/>
                <a:gd name="connsiteX7" fmla="*/ 765110 w 883978"/>
                <a:gd name="connsiteY7" fmla="*/ 78012 h 488559"/>
                <a:gd name="connsiteX8" fmla="*/ 821093 w 883978"/>
                <a:gd name="connsiteY8" fmla="*/ 115334 h 488559"/>
                <a:gd name="connsiteX9" fmla="*/ 839755 w 883978"/>
                <a:gd name="connsiteY9" fmla="*/ 171318 h 488559"/>
                <a:gd name="connsiteX10" fmla="*/ 877077 w 883978"/>
                <a:gd name="connsiteY10" fmla="*/ 264624 h 488559"/>
                <a:gd name="connsiteX11" fmla="*/ 466530 w 883978"/>
                <a:gd name="connsiteY11" fmla="*/ 451236 h 488559"/>
                <a:gd name="connsiteX12" fmla="*/ 317240 w 883978"/>
                <a:gd name="connsiteY12" fmla="*/ 488559 h 488559"/>
                <a:gd name="connsiteX13" fmla="*/ 317240 w 883978"/>
                <a:gd name="connsiteY13" fmla="*/ 488559 h 488559"/>
                <a:gd name="connsiteX14" fmla="*/ 167951 w 883978"/>
                <a:gd name="connsiteY14" fmla="*/ 395252 h 488559"/>
                <a:gd name="connsiteX15" fmla="*/ 55983 w 883978"/>
                <a:gd name="connsiteY15" fmla="*/ 152657 h 488559"/>
                <a:gd name="connsiteX16" fmla="*/ 55983 w 883978"/>
                <a:gd name="connsiteY16" fmla="*/ 59350 h 488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3978" h="488559">
                  <a:moveTo>
                    <a:pt x="0" y="40689"/>
                  </a:moveTo>
                  <a:lnTo>
                    <a:pt x="0" y="40689"/>
                  </a:lnTo>
                  <a:cubicBezTo>
                    <a:pt x="163807" y="102117"/>
                    <a:pt x="127163" y="114744"/>
                    <a:pt x="298579" y="78012"/>
                  </a:cubicBezTo>
                  <a:cubicBezTo>
                    <a:pt x="337047" y="69769"/>
                    <a:pt x="373224" y="53130"/>
                    <a:pt x="410546" y="40689"/>
                  </a:cubicBezTo>
                  <a:lnTo>
                    <a:pt x="466530" y="22028"/>
                  </a:lnTo>
                  <a:lnTo>
                    <a:pt x="522514" y="3367"/>
                  </a:lnTo>
                  <a:cubicBezTo>
                    <a:pt x="597159" y="9587"/>
                    <a:pt x="674858" y="0"/>
                    <a:pt x="746449" y="22028"/>
                  </a:cubicBezTo>
                  <a:cubicBezTo>
                    <a:pt x="765250" y="27813"/>
                    <a:pt x="752822" y="62652"/>
                    <a:pt x="765110" y="78012"/>
                  </a:cubicBezTo>
                  <a:cubicBezTo>
                    <a:pt x="779120" y="95525"/>
                    <a:pt x="802432" y="102893"/>
                    <a:pt x="821093" y="115334"/>
                  </a:cubicBezTo>
                  <a:cubicBezTo>
                    <a:pt x="827314" y="133995"/>
                    <a:pt x="830958" y="153724"/>
                    <a:pt x="839755" y="171318"/>
                  </a:cubicBezTo>
                  <a:cubicBezTo>
                    <a:pt x="883978" y="259763"/>
                    <a:pt x="877077" y="192608"/>
                    <a:pt x="877077" y="264624"/>
                  </a:cubicBezTo>
                  <a:lnTo>
                    <a:pt x="466530" y="451236"/>
                  </a:lnTo>
                  <a:lnTo>
                    <a:pt x="317240" y="488559"/>
                  </a:lnTo>
                  <a:lnTo>
                    <a:pt x="317240" y="488559"/>
                  </a:lnTo>
                  <a:lnTo>
                    <a:pt x="167951" y="395252"/>
                  </a:lnTo>
                  <a:lnTo>
                    <a:pt x="55983" y="152657"/>
                  </a:lnTo>
                  <a:lnTo>
                    <a:pt x="55983" y="59350"/>
                  </a:lnTo>
                </a:path>
              </a:pathLst>
            </a:custGeom>
            <a:solidFill>
              <a:schemeClr val="tx1"/>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95" name="Group 6"/>
            <p:cNvGrpSpPr/>
            <p:nvPr/>
          </p:nvGrpSpPr>
          <p:grpSpPr>
            <a:xfrm>
              <a:off x="4648200" y="2286000"/>
              <a:ext cx="228600" cy="228600"/>
              <a:chOff x="6858000" y="1981200"/>
              <a:chExt cx="609600" cy="533400"/>
            </a:xfrm>
          </p:grpSpPr>
          <p:sp>
            <p:nvSpPr>
              <p:cNvPr id="106"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Oval 106"/>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96" name="Straight Connector 95"/>
            <p:cNvCxnSpPr/>
            <p:nvPr/>
          </p:nvCxnSpPr>
          <p:spPr>
            <a:xfrm flipH="1">
              <a:off x="2057400" y="2743200"/>
              <a:ext cx="3048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flipH="1">
              <a:off x="1828800" y="2667000"/>
              <a:ext cx="4572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flipH="1">
              <a:off x="1828800" y="2590800"/>
              <a:ext cx="457200" cy="76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9" name="Oval 98"/>
            <p:cNvSpPr/>
            <p:nvPr/>
          </p:nvSpPr>
          <p:spPr>
            <a:xfrm>
              <a:off x="1752600" y="2286000"/>
              <a:ext cx="304800" cy="304800"/>
            </a:xfrm>
            <a:prstGeom prst="ellipse">
              <a:avLst/>
            </a:prstGeom>
            <a:solidFill>
              <a:srgbClr val="FF00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a:off x="2369976" y="2537927"/>
              <a:ext cx="1119673" cy="279918"/>
            </a:xfrm>
            <a:custGeom>
              <a:avLst/>
              <a:gdLst>
                <a:gd name="connsiteX0" fmla="*/ 130628 w 1119673"/>
                <a:gd name="connsiteY0" fmla="*/ 242595 h 279918"/>
                <a:gd name="connsiteX1" fmla="*/ 0 w 1119673"/>
                <a:gd name="connsiteY1" fmla="*/ 74644 h 279918"/>
                <a:gd name="connsiteX2" fmla="*/ 74644 w 1119673"/>
                <a:gd name="connsiteY2" fmla="*/ 18661 h 279918"/>
                <a:gd name="connsiteX3" fmla="*/ 335902 w 1119673"/>
                <a:gd name="connsiteY3" fmla="*/ 0 h 279918"/>
                <a:gd name="connsiteX4" fmla="*/ 709126 w 1119673"/>
                <a:gd name="connsiteY4" fmla="*/ 55983 h 279918"/>
                <a:gd name="connsiteX5" fmla="*/ 989044 w 1119673"/>
                <a:gd name="connsiteY5" fmla="*/ 93306 h 279918"/>
                <a:gd name="connsiteX6" fmla="*/ 1119673 w 1119673"/>
                <a:gd name="connsiteY6" fmla="*/ 205273 h 279918"/>
                <a:gd name="connsiteX7" fmla="*/ 1026367 w 1119673"/>
                <a:gd name="connsiteY7" fmla="*/ 261257 h 279918"/>
                <a:gd name="connsiteX8" fmla="*/ 1026367 w 1119673"/>
                <a:gd name="connsiteY8" fmla="*/ 261257 h 279918"/>
                <a:gd name="connsiteX9" fmla="*/ 783771 w 1119673"/>
                <a:gd name="connsiteY9" fmla="*/ 279918 h 279918"/>
                <a:gd name="connsiteX10" fmla="*/ 466530 w 1119673"/>
                <a:gd name="connsiteY10" fmla="*/ 242595 h 279918"/>
                <a:gd name="connsiteX11" fmla="*/ 298579 w 1119673"/>
                <a:gd name="connsiteY11" fmla="*/ 242595 h 279918"/>
                <a:gd name="connsiteX12" fmla="*/ 130628 w 1119673"/>
                <a:gd name="connsiteY12" fmla="*/ 242595 h 27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9673" h="279918">
                  <a:moveTo>
                    <a:pt x="130628" y="242595"/>
                  </a:moveTo>
                  <a:lnTo>
                    <a:pt x="0" y="74644"/>
                  </a:lnTo>
                  <a:lnTo>
                    <a:pt x="74644" y="18661"/>
                  </a:lnTo>
                  <a:lnTo>
                    <a:pt x="335902" y="0"/>
                  </a:lnTo>
                  <a:lnTo>
                    <a:pt x="709126" y="55983"/>
                  </a:lnTo>
                  <a:lnTo>
                    <a:pt x="989044" y="93306"/>
                  </a:lnTo>
                  <a:lnTo>
                    <a:pt x="1119673" y="205273"/>
                  </a:lnTo>
                  <a:lnTo>
                    <a:pt x="1026367" y="261257"/>
                  </a:lnTo>
                  <a:lnTo>
                    <a:pt x="1026367" y="261257"/>
                  </a:lnTo>
                  <a:lnTo>
                    <a:pt x="783771" y="279918"/>
                  </a:lnTo>
                  <a:lnTo>
                    <a:pt x="466530" y="242595"/>
                  </a:lnTo>
                  <a:lnTo>
                    <a:pt x="298579" y="242595"/>
                  </a:lnTo>
                  <a:lnTo>
                    <a:pt x="130628" y="242595"/>
                  </a:ln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Freeform 100"/>
            <p:cNvSpPr/>
            <p:nvPr/>
          </p:nvSpPr>
          <p:spPr>
            <a:xfrm>
              <a:off x="3489649" y="2146041"/>
              <a:ext cx="1250302" cy="429208"/>
            </a:xfrm>
            <a:custGeom>
              <a:avLst/>
              <a:gdLst>
                <a:gd name="connsiteX0" fmla="*/ 0 w 1250302"/>
                <a:gd name="connsiteY0" fmla="*/ 74645 h 429208"/>
                <a:gd name="connsiteX1" fmla="*/ 0 w 1250302"/>
                <a:gd name="connsiteY1" fmla="*/ 74645 h 429208"/>
                <a:gd name="connsiteX2" fmla="*/ 74645 w 1250302"/>
                <a:gd name="connsiteY2" fmla="*/ 242596 h 429208"/>
                <a:gd name="connsiteX3" fmla="*/ 335902 w 1250302"/>
                <a:gd name="connsiteY3" fmla="*/ 279918 h 429208"/>
                <a:gd name="connsiteX4" fmla="*/ 503853 w 1250302"/>
                <a:gd name="connsiteY4" fmla="*/ 335902 h 429208"/>
                <a:gd name="connsiteX5" fmla="*/ 709127 w 1250302"/>
                <a:gd name="connsiteY5" fmla="*/ 429208 h 429208"/>
                <a:gd name="connsiteX6" fmla="*/ 1082351 w 1250302"/>
                <a:gd name="connsiteY6" fmla="*/ 429208 h 429208"/>
                <a:gd name="connsiteX7" fmla="*/ 1138335 w 1250302"/>
                <a:gd name="connsiteY7" fmla="*/ 242596 h 429208"/>
                <a:gd name="connsiteX8" fmla="*/ 1138335 w 1250302"/>
                <a:gd name="connsiteY8" fmla="*/ 242596 h 429208"/>
                <a:gd name="connsiteX9" fmla="*/ 1250302 w 1250302"/>
                <a:gd name="connsiteY9" fmla="*/ 93306 h 429208"/>
                <a:gd name="connsiteX10" fmla="*/ 914400 w 1250302"/>
                <a:gd name="connsiteY10" fmla="*/ 37322 h 429208"/>
                <a:gd name="connsiteX11" fmla="*/ 559837 w 1250302"/>
                <a:gd name="connsiteY11" fmla="*/ 18661 h 429208"/>
                <a:gd name="connsiteX12" fmla="*/ 335902 w 1250302"/>
                <a:gd name="connsiteY12" fmla="*/ 0 h 429208"/>
                <a:gd name="connsiteX13" fmla="*/ 55984 w 1250302"/>
                <a:gd name="connsiteY13" fmla="*/ 74645 h 429208"/>
                <a:gd name="connsiteX14" fmla="*/ 0 w 1250302"/>
                <a:gd name="connsiteY14" fmla="*/ 74645 h 429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50302" h="429208">
                  <a:moveTo>
                    <a:pt x="0" y="74645"/>
                  </a:moveTo>
                  <a:lnTo>
                    <a:pt x="0" y="74645"/>
                  </a:lnTo>
                  <a:lnTo>
                    <a:pt x="74645" y="242596"/>
                  </a:lnTo>
                  <a:lnTo>
                    <a:pt x="335902" y="279918"/>
                  </a:lnTo>
                  <a:lnTo>
                    <a:pt x="503853" y="335902"/>
                  </a:lnTo>
                  <a:lnTo>
                    <a:pt x="709127" y="429208"/>
                  </a:lnTo>
                  <a:lnTo>
                    <a:pt x="1082351" y="429208"/>
                  </a:lnTo>
                  <a:lnTo>
                    <a:pt x="1138335" y="242596"/>
                  </a:lnTo>
                  <a:lnTo>
                    <a:pt x="1138335" y="242596"/>
                  </a:lnTo>
                  <a:lnTo>
                    <a:pt x="1250302" y="93306"/>
                  </a:lnTo>
                  <a:lnTo>
                    <a:pt x="914400" y="37322"/>
                  </a:lnTo>
                  <a:lnTo>
                    <a:pt x="559837" y="18661"/>
                  </a:lnTo>
                  <a:lnTo>
                    <a:pt x="335902" y="0"/>
                  </a:lnTo>
                  <a:lnTo>
                    <a:pt x="55984" y="74645"/>
                  </a:lnTo>
                  <a:lnTo>
                    <a:pt x="0" y="74645"/>
                  </a:ln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Freeform 101"/>
            <p:cNvSpPr/>
            <p:nvPr/>
          </p:nvSpPr>
          <p:spPr>
            <a:xfrm>
              <a:off x="2276669" y="2276669"/>
              <a:ext cx="1679511" cy="429209"/>
            </a:xfrm>
            <a:custGeom>
              <a:avLst/>
              <a:gdLst>
                <a:gd name="connsiteX0" fmla="*/ 1212980 w 1679511"/>
                <a:gd name="connsiteY0" fmla="*/ 0 h 429209"/>
                <a:gd name="connsiteX1" fmla="*/ 914400 w 1679511"/>
                <a:gd name="connsiteY1" fmla="*/ 93307 h 429209"/>
                <a:gd name="connsiteX2" fmla="*/ 671804 w 1679511"/>
                <a:gd name="connsiteY2" fmla="*/ 93307 h 429209"/>
                <a:gd name="connsiteX3" fmla="*/ 335902 w 1679511"/>
                <a:gd name="connsiteY3" fmla="*/ 74645 h 429209"/>
                <a:gd name="connsiteX4" fmla="*/ 93307 w 1679511"/>
                <a:gd name="connsiteY4" fmla="*/ 37323 h 429209"/>
                <a:gd name="connsiteX5" fmla="*/ 0 w 1679511"/>
                <a:gd name="connsiteY5" fmla="*/ 186613 h 429209"/>
                <a:gd name="connsiteX6" fmla="*/ 0 w 1679511"/>
                <a:gd name="connsiteY6" fmla="*/ 186613 h 429209"/>
                <a:gd name="connsiteX7" fmla="*/ 242596 w 1679511"/>
                <a:gd name="connsiteY7" fmla="*/ 261258 h 429209"/>
                <a:gd name="connsiteX8" fmla="*/ 447870 w 1679511"/>
                <a:gd name="connsiteY8" fmla="*/ 261258 h 429209"/>
                <a:gd name="connsiteX9" fmla="*/ 709127 w 1679511"/>
                <a:gd name="connsiteY9" fmla="*/ 279919 h 429209"/>
                <a:gd name="connsiteX10" fmla="*/ 933062 w 1679511"/>
                <a:gd name="connsiteY10" fmla="*/ 317241 h 429209"/>
                <a:gd name="connsiteX11" fmla="*/ 1138335 w 1679511"/>
                <a:gd name="connsiteY11" fmla="*/ 391886 h 429209"/>
                <a:gd name="connsiteX12" fmla="*/ 1324947 w 1679511"/>
                <a:gd name="connsiteY12" fmla="*/ 429209 h 429209"/>
                <a:gd name="connsiteX13" fmla="*/ 1530221 w 1679511"/>
                <a:gd name="connsiteY13" fmla="*/ 391886 h 429209"/>
                <a:gd name="connsiteX14" fmla="*/ 1530221 w 1679511"/>
                <a:gd name="connsiteY14" fmla="*/ 391886 h 429209"/>
                <a:gd name="connsiteX15" fmla="*/ 1679511 w 1679511"/>
                <a:gd name="connsiteY15" fmla="*/ 223935 h 429209"/>
                <a:gd name="connsiteX16" fmla="*/ 1679511 w 1679511"/>
                <a:gd name="connsiteY16" fmla="*/ 223935 h 429209"/>
                <a:gd name="connsiteX17" fmla="*/ 1511560 w 1679511"/>
                <a:gd name="connsiteY17" fmla="*/ 167951 h 429209"/>
                <a:gd name="connsiteX18" fmla="*/ 1324947 w 1679511"/>
                <a:gd name="connsiteY18" fmla="*/ 130629 h 429209"/>
                <a:gd name="connsiteX19" fmla="*/ 1212980 w 1679511"/>
                <a:gd name="connsiteY19" fmla="*/ 0 h 429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79511" h="429209">
                  <a:moveTo>
                    <a:pt x="1212980" y="0"/>
                  </a:moveTo>
                  <a:lnTo>
                    <a:pt x="914400" y="93307"/>
                  </a:lnTo>
                  <a:lnTo>
                    <a:pt x="671804" y="93307"/>
                  </a:lnTo>
                  <a:lnTo>
                    <a:pt x="335902" y="74645"/>
                  </a:lnTo>
                  <a:lnTo>
                    <a:pt x="93307" y="37323"/>
                  </a:lnTo>
                  <a:lnTo>
                    <a:pt x="0" y="186613"/>
                  </a:lnTo>
                  <a:lnTo>
                    <a:pt x="0" y="186613"/>
                  </a:lnTo>
                  <a:lnTo>
                    <a:pt x="242596" y="261258"/>
                  </a:lnTo>
                  <a:lnTo>
                    <a:pt x="447870" y="261258"/>
                  </a:lnTo>
                  <a:lnTo>
                    <a:pt x="709127" y="279919"/>
                  </a:lnTo>
                  <a:lnTo>
                    <a:pt x="933062" y="317241"/>
                  </a:lnTo>
                  <a:lnTo>
                    <a:pt x="1138335" y="391886"/>
                  </a:lnTo>
                  <a:lnTo>
                    <a:pt x="1324947" y="429209"/>
                  </a:lnTo>
                  <a:lnTo>
                    <a:pt x="1530221" y="391886"/>
                  </a:lnTo>
                  <a:lnTo>
                    <a:pt x="1530221" y="391886"/>
                  </a:lnTo>
                  <a:lnTo>
                    <a:pt x="1679511" y="223935"/>
                  </a:lnTo>
                  <a:lnTo>
                    <a:pt x="1679511" y="223935"/>
                  </a:lnTo>
                  <a:lnTo>
                    <a:pt x="1511560" y="167951"/>
                  </a:lnTo>
                  <a:lnTo>
                    <a:pt x="1324947" y="130629"/>
                  </a:lnTo>
                  <a:lnTo>
                    <a:pt x="1212980" y="0"/>
                  </a:lnTo>
                  <a:close/>
                </a:path>
              </a:pathLst>
            </a:cu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Freeform 102"/>
            <p:cNvSpPr/>
            <p:nvPr/>
          </p:nvSpPr>
          <p:spPr>
            <a:xfrm>
              <a:off x="2351314" y="2388637"/>
              <a:ext cx="2313992" cy="167951"/>
            </a:xfrm>
            <a:custGeom>
              <a:avLst/>
              <a:gdLst>
                <a:gd name="connsiteX0" fmla="*/ 0 w 2313992"/>
                <a:gd name="connsiteY0" fmla="*/ 130628 h 167951"/>
                <a:gd name="connsiteX1" fmla="*/ 970384 w 2313992"/>
                <a:gd name="connsiteY1" fmla="*/ 167951 h 167951"/>
                <a:gd name="connsiteX2" fmla="*/ 1324947 w 2313992"/>
                <a:gd name="connsiteY2" fmla="*/ 0 h 167951"/>
                <a:gd name="connsiteX3" fmla="*/ 2313992 w 2313992"/>
                <a:gd name="connsiteY3" fmla="*/ 18661 h 167951"/>
                <a:gd name="connsiteX4" fmla="*/ 2220686 w 2313992"/>
                <a:gd name="connsiteY4" fmla="*/ 18661 h 1679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3992" h="167951">
                  <a:moveTo>
                    <a:pt x="0" y="130628"/>
                  </a:moveTo>
                  <a:lnTo>
                    <a:pt x="970384" y="167951"/>
                  </a:lnTo>
                  <a:lnTo>
                    <a:pt x="1324947" y="0"/>
                  </a:lnTo>
                  <a:lnTo>
                    <a:pt x="2313992" y="18661"/>
                  </a:lnTo>
                  <a:lnTo>
                    <a:pt x="2220686" y="18661"/>
                  </a:lnTo>
                </a:path>
              </a:pathLst>
            </a:cu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4" name="Freeform 103"/>
            <p:cNvSpPr/>
            <p:nvPr/>
          </p:nvSpPr>
          <p:spPr>
            <a:xfrm>
              <a:off x="3153747" y="2537927"/>
              <a:ext cx="1847461" cy="391885"/>
            </a:xfrm>
            <a:custGeom>
              <a:avLst/>
              <a:gdLst>
                <a:gd name="connsiteX0" fmla="*/ 335902 w 1847461"/>
                <a:gd name="connsiteY0" fmla="*/ 186612 h 391885"/>
                <a:gd name="connsiteX1" fmla="*/ 709126 w 1847461"/>
                <a:gd name="connsiteY1" fmla="*/ 130628 h 391885"/>
                <a:gd name="connsiteX2" fmla="*/ 1007706 w 1847461"/>
                <a:gd name="connsiteY2" fmla="*/ 37322 h 391885"/>
                <a:gd name="connsiteX3" fmla="*/ 1362269 w 1847461"/>
                <a:gd name="connsiteY3" fmla="*/ 18661 h 391885"/>
                <a:gd name="connsiteX4" fmla="*/ 1716833 w 1847461"/>
                <a:gd name="connsiteY4" fmla="*/ 18661 h 391885"/>
                <a:gd name="connsiteX5" fmla="*/ 1847461 w 1847461"/>
                <a:gd name="connsiteY5" fmla="*/ 0 h 391885"/>
                <a:gd name="connsiteX6" fmla="*/ 1642188 w 1847461"/>
                <a:gd name="connsiteY6" fmla="*/ 167951 h 391885"/>
                <a:gd name="connsiteX7" fmla="*/ 1362269 w 1847461"/>
                <a:gd name="connsiteY7" fmla="*/ 261257 h 391885"/>
                <a:gd name="connsiteX8" fmla="*/ 1063690 w 1847461"/>
                <a:gd name="connsiteY8" fmla="*/ 335902 h 391885"/>
                <a:gd name="connsiteX9" fmla="*/ 746449 w 1847461"/>
                <a:gd name="connsiteY9" fmla="*/ 391885 h 391885"/>
                <a:gd name="connsiteX10" fmla="*/ 485192 w 1847461"/>
                <a:gd name="connsiteY10" fmla="*/ 391885 h 391885"/>
                <a:gd name="connsiteX11" fmla="*/ 223935 w 1847461"/>
                <a:gd name="connsiteY11" fmla="*/ 354563 h 391885"/>
                <a:gd name="connsiteX12" fmla="*/ 0 w 1847461"/>
                <a:gd name="connsiteY12" fmla="*/ 298579 h 391885"/>
                <a:gd name="connsiteX13" fmla="*/ 205273 w 1847461"/>
                <a:gd name="connsiteY13" fmla="*/ 261257 h 391885"/>
                <a:gd name="connsiteX14" fmla="*/ 335902 w 1847461"/>
                <a:gd name="connsiteY14" fmla="*/ 186612 h 391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47461" h="391885">
                  <a:moveTo>
                    <a:pt x="335902" y="186612"/>
                  </a:moveTo>
                  <a:lnTo>
                    <a:pt x="709126" y="130628"/>
                  </a:lnTo>
                  <a:lnTo>
                    <a:pt x="1007706" y="37322"/>
                  </a:lnTo>
                  <a:lnTo>
                    <a:pt x="1362269" y="18661"/>
                  </a:lnTo>
                  <a:lnTo>
                    <a:pt x="1716833" y="18661"/>
                  </a:lnTo>
                  <a:lnTo>
                    <a:pt x="1847461" y="0"/>
                  </a:lnTo>
                  <a:lnTo>
                    <a:pt x="1642188" y="167951"/>
                  </a:lnTo>
                  <a:lnTo>
                    <a:pt x="1362269" y="261257"/>
                  </a:lnTo>
                  <a:lnTo>
                    <a:pt x="1063690" y="335902"/>
                  </a:lnTo>
                  <a:lnTo>
                    <a:pt x="746449" y="391885"/>
                  </a:lnTo>
                  <a:lnTo>
                    <a:pt x="485192" y="391885"/>
                  </a:lnTo>
                  <a:lnTo>
                    <a:pt x="223935" y="354563"/>
                  </a:lnTo>
                  <a:lnTo>
                    <a:pt x="0" y="298579"/>
                  </a:lnTo>
                  <a:lnTo>
                    <a:pt x="205273" y="261257"/>
                  </a:lnTo>
                  <a:lnTo>
                    <a:pt x="335902" y="186612"/>
                  </a:lnTo>
                  <a:close/>
                </a:path>
              </a:pathLst>
            </a:cu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Oval 104"/>
            <p:cNvSpPr/>
            <p:nvPr/>
          </p:nvSpPr>
          <p:spPr>
            <a:xfrm>
              <a:off x="3886200" y="2514600"/>
              <a:ext cx="228600" cy="2286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8" name="Group 107"/>
          <p:cNvGrpSpPr/>
          <p:nvPr/>
        </p:nvGrpSpPr>
        <p:grpSpPr>
          <a:xfrm rot="20722886">
            <a:off x="685800" y="2057400"/>
            <a:ext cx="1905000" cy="685800"/>
            <a:chOff x="3200400" y="3733800"/>
            <a:chExt cx="3900196" cy="1066800"/>
          </a:xfrm>
        </p:grpSpPr>
        <p:sp>
          <p:nvSpPr>
            <p:cNvPr id="109" name="Freeform 108"/>
            <p:cNvSpPr/>
            <p:nvPr/>
          </p:nvSpPr>
          <p:spPr>
            <a:xfrm>
              <a:off x="3200400" y="3733800"/>
              <a:ext cx="3900196" cy="1066800"/>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0" name="Group 6"/>
            <p:cNvGrpSpPr/>
            <p:nvPr/>
          </p:nvGrpSpPr>
          <p:grpSpPr>
            <a:xfrm>
              <a:off x="6593898" y="4027328"/>
              <a:ext cx="253349" cy="231982"/>
              <a:chOff x="6858000" y="1981200"/>
              <a:chExt cx="609600" cy="533400"/>
            </a:xfrm>
          </p:grpSpPr>
          <p:sp>
            <p:nvSpPr>
              <p:cNvPr id="115"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Oval 115"/>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11" name="Straight Connector 110"/>
            <p:cNvCxnSpPr/>
            <p:nvPr/>
          </p:nvCxnSpPr>
          <p:spPr>
            <a:xfrm flipH="1">
              <a:off x="3722609" y="4491291"/>
              <a:ext cx="337799"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flipH="1">
              <a:off x="3469260" y="4413964"/>
              <a:ext cx="506698"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flipH="1">
              <a:off x="3469260" y="4336637"/>
              <a:ext cx="506698" cy="773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4" name="Oval 113"/>
            <p:cNvSpPr/>
            <p:nvPr/>
          </p:nvSpPr>
          <p:spPr>
            <a:xfrm>
              <a:off x="5749401" y="4259309"/>
              <a:ext cx="253349" cy="23198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7" name="Group 116"/>
          <p:cNvGrpSpPr/>
          <p:nvPr/>
        </p:nvGrpSpPr>
        <p:grpSpPr>
          <a:xfrm rot="540066">
            <a:off x="457200" y="533400"/>
            <a:ext cx="2057400" cy="609600"/>
            <a:chOff x="3200400" y="3733800"/>
            <a:chExt cx="3900196" cy="1066800"/>
          </a:xfrm>
        </p:grpSpPr>
        <p:sp>
          <p:nvSpPr>
            <p:cNvPr id="118" name="Freeform 117"/>
            <p:cNvSpPr/>
            <p:nvPr/>
          </p:nvSpPr>
          <p:spPr>
            <a:xfrm>
              <a:off x="3200400" y="3733800"/>
              <a:ext cx="3900196" cy="1066800"/>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9" name="Group 6"/>
            <p:cNvGrpSpPr/>
            <p:nvPr/>
          </p:nvGrpSpPr>
          <p:grpSpPr>
            <a:xfrm>
              <a:off x="6593898" y="4027328"/>
              <a:ext cx="253349" cy="231982"/>
              <a:chOff x="6858000" y="1981200"/>
              <a:chExt cx="609600" cy="533400"/>
            </a:xfrm>
          </p:grpSpPr>
          <p:sp>
            <p:nvSpPr>
              <p:cNvPr id="124"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Oval 124"/>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20" name="Straight Connector 119"/>
            <p:cNvCxnSpPr/>
            <p:nvPr/>
          </p:nvCxnSpPr>
          <p:spPr>
            <a:xfrm flipH="1">
              <a:off x="3722609" y="4491291"/>
              <a:ext cx="337799"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flipH="1">
              <a:off x="3469260" y="4413964"/>
              <a:ext cx="506698"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flipH="1">
              <a:off x="3469260" y="4336637"/>
              <a:ext cx="506698" cy="773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3" name="Oval 122"/>
            <p:cNvSpPr/>
            <p:nvPr/>
          </p:nvSpPr>
          <p:spPr>
            <a:xfrm>
              <a:off x="5749401" y="4259309"/>
              <a:ext cx="253349" cy="23198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6" name="Group 125"/>
          <p:cNvGrpSpPr/>
          <p:nvPr/>
        </p:nvGrpSpPr>
        <p:grpSpPr>
          <a:xfrm flipH="1">
            <a:off x="1295400" y="5562600"/>
            <a:ext cx="2057400" cy="609600"/>
            <a:chOff x="3200400" y="3733800"/>
            <a:chExt cx="3900196" cy="1066800"/>
          </a:xfrm>
        </p:grpSpPr>
        <p:sp>
          <p:nvSpPr>
            <p:cNvPr id="127" name="Freeform 126"/>
            <p:cNvSpPr/>
            <p:nvPr/>
          </p:nvSpPr>
          <p:spPr>
            <a:xfrm>
              <a:off x="3200400" y="3733800"/>
              <a:ext cx="3900196" cy="1066800"/>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8" name="Group 6"/>
            <p:cNvGrpSpPr/>
            <p:nvPr/>
          </p:nvGrpSpPr>
          <p:grpSpPr>
            <a:xfrm>
              <a:off x="6593898" y="4027328"/>
              <a:ext cx="253349" cy="231982"/>
              <a:chOff x="6858000" y="1981200"/>
              <a:chExt cx="609600" cy="533400"/>
            </a:xfrm>
          </p:grpSpPr>
          <p:sp>
            <p:nvSpPr>
              <p:cNvPr id="133"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Oval 133"/>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29" name="Straight Connector 128"/>
            <p:cNvCxnSpPr/>
            <p:nvPr/>
          </p:nvCxnSpPr>
          <p:spPr>
            <a:xfrm flipH="1">
              <a:off x="3722609" y="4491291"/>
              <a:ext cx="337799"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flipH="1">
              <a:off x="3469260" y="4413964"/>
              <a:ext cx="506698"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flipH="1">
              <a:off x="3469260" y="4336637"/>
              <a:ext cx="506698" cy="773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2" name="Oval 131"/>
            <p:cNvSpPr/>
            <p:nvPr/>
          </p:nvSpPr>
          <p:spPr>
            <a:xfrm>
              <a:off x="5749401" y="4259309"/>
              <a:ext cx="253349" cy="23198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5" name="Group 134"/>
          <p:cNvGrpSpPr/>
          <p:nvPr/>
        </p:nvGrpSpPr>
        <p:grpSpPr>
          <a:xfrm rot="232589" flipH="1">
            <a:off x="2842514" y="4510268"/>
            <a:ext cx="2057400" cy="609600"/>
            <a:chOff x="3200400" y="3733800"/>
            <a:chExt cx="3900196" cy="1066800"/>
          </a:xfrm>
        </p:grpSpPr>
        <p:sp>
          <p:nvSpPr>
            <p:cNvPr id="136" name="Freeform 135"/>
            <p:cNvSpPr/>
            <p:nvPr/>
          </p:nvSpPr>
          <p:spPr>
            <a:xfrm>
              <a:off x="3200400" y="3733800"/>
              <a:ext cx="3900196" cy="1066800"/>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7" name="Group 6"/>
            <p:cNvGrpSpPr/>
            <p:nvPr/>
          </p:nvGrpSpPr>
          <p:grpSpPr>
            <a:xfrm>
              <a:off x="6593898" y="4027328"/>
              <a:ext cx="253349" cy="231982"/>
              <a:chOff x="6858000" y="1981200"/>
              <a:chExt cx="609600" cy="533400"/>
            </a:xfrm>
          </p:grpSpPr>
          <p:sp>
            <p:nvSpPr>
              <p:cNvPr id="142"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 name="Oval 142"/>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38" name="Straight Connector 137"/>
            <p:cNvCxnSpPr/>
            <p:nvPr/>
          </p:nvCxnSpPr>
          <p:spPr>
            <a:xfrm flipH="1">
              <a:off x="3722609" y="4491291"/>
              <a:ext cx="337799"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flipH="1">
              <a:off x="3469260" y="4413964"/>
              <a:ext cx="506698"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flipH="1">
              <a:off x="3469260" y="4336637"/>
              <a:ext cx="506698" cy="773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1" name="Oval 140"/>
            <p:cNvSpPr/>
            <p:nvPr/>
          </p:nvSpPr>
          <p:spPr>
            <a:xfrm>
              <a:off x="5749401" y="4259309"/>
              <a:ext cx="253349" cy="23198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4" name="Group 143"/>
          <p:cNvGrpSpPr/>
          <p:nvPr/>
        </p:nvGrpSpPr>
        <p:grpSpPr>
          <a:xfrm>
            <a:off x="3962400" y="5638800"/>
            <a:ext cx="2057400" cy="609600"/>
            <a:chOff x="3200400" y="3733800"/>
            <a:chExt cx="3900196" cy="1066800"/>
          </a:xfrm>
        </p:grpSpPr>
        <p:sp>
          <p:nvSpPr>
            <p:cNvPr id="145" name="Freeform 144"/>
            <p:cNvSpPr/>
            <p:nvPr/>
          </p:nvSpPr>
          <p:spPr>
            <a:xfrm>
              <a:off x="3200400" y="3733800"/>
              <a:ext cx="3900196" cy="1066800"/>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6" name="Group 6"/>
            <p:cNvGrpSpPr/>
            <p:nvPr/>
          </p:nvGrpSpPr>
          <p:grpSpPr>
            <a:xfrm>
              <a:off x="6593898" y="4027328"/>
              <a:ext cx="253349" cy="231982"/>
              <a:chOff x="6858000" y="1981200"/>
              <a:chExt cx="609600" cy="533400"/>
            </a:xfrm>
          </p:grpSpPr>
          <p:sp>
            <p:nvSpPr>
              <p:cNvPr id="151"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 name="Oval 151"/>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47" name="Straight Connector 146"/>
            <p:cNvCxnSpPr/>
            <p:nvPr/>
          </p:nvCxnSpPr>
          <p:spPr>
            <a:xfrm flipH="1">
              <a:off x="3722609" y="4491291"/>
              <a:ext cx="337799"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flipH="1">
              <a:off x="3469260" y="4413964"/>
              <a:ext cx="506698"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flipH="1">
              <a:off x="3469260" y="4336637"/>
              <a:ext cx="506698" cy="773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0" name="Oval 149"/>
            <p:cNvSpPr/>
            <p:nvPr/>
          </p:nvSpPr>
          <p:spPr>
            <a:xfrm>
              <a:off x="5749401" y="4259309"/>
              <a:ext cx="253349" cy="23198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54" name="Straight Arrow Connector 153"/>
          <p:cNvCxnSpPr/>
          <p:nvPr/>
        </p:nvCxnSpPr>
        <p:spPr>
          <a:xfrm flipH="1">
            <a:off x="2667000" y="533400"/>
            <a:ext cx="990600" cy="1524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5" name="TextBox 154"/>
          <p:cNvSpPr txBox="1"/>
          <p:nvPr/>
        </p:nvSpPr>
        <p:spPr>
          <a:xfrm>
            <a:off x="3657600" y="304800"/>
            <a:ext cx="1533048" cy="369332"/>
          </a:xfrm>
          <a:prstGeom prst="rect">
            <a:avLst/>
          </a:prstGeom>
          <a:noFill/>
        </p:spPr>
        <p:txBody>
          <a:bodyPr wrap="none" rtlCol="0">
            <a:spAutoFit/>
          </a:bodyPr>
          <a:lstStyle/>
          <a:p>
            <a:r>
              <a:rPr lang="en-US" dirty="0" smtClean="0"/>
              <a:t>Female Guppy</a:t>
            </a:r>
            <a:endParaRPr lang="en-US" dirty="0"/>
          </a:p>
        </p:txBody>
      </p:sp>
      <p:cxnSp>
        <p:nvCxnSpPr>
          <p:cNvPr id="156" name="Straight Arrow Connector 155"/>
          <p:cNvCxnSpPr/>
          <p:nvPr/>
        </p:nvCxnSpPr>
        <p:spPr>
          <a:xfrm flipH="1">
            <a:off x="6858000" y="914400"/>
            <a:ext cx="685800" cy="609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7" name="TextBox 156"/>
          <p:cNvSpPr txBox="1"/>
          <p:nvPr/>
        </p:nvSpPr>
        <p:spPr>
          <a:xfrm>
            <a:off x="7086600" y="304800"/>
            <a:ext cx="1533048" cy="646331"/>
          </a:xfrm>
          <a:prstGeom prst="rect">
            <a:avLst/>
          </a:prstGeom>
          <a:noFill/>
        </p:spPr>
        <p:txBody>
          <a:bodyPr wrap="square" rtlCol="0">
            <a:spAutoFit/>
          </a:bodyPr>
          <a:lstStyle/>
          <a:p>
            <a:r>
              <a:rPr lang="en-US" dirty="0" smtClean="0"/>
              <a:t>Very Colorful Male Guppy</a:t>
            </a:r>
            <a:endParaRPr lang="en-US" dirty="0"/>
          </a:p>
        </p:txBody>
      </p:sp>
      <p:cxnSp>
        <p:nvCxnSpPr>
          <p:cNvPr id="160" name="Straight Arrow Connector 159"/>
          <p:cNvCxnSpPr/>
          <p:nvPr/>
        </p:nvCxnSpPr>
        <p:spPr>
          <a:xfrm flipH="1">
            <a:off x="7315200" y="3048000"/>
            <a:ext cx="533400" cy="3810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1" name="TextBox 160"/>
          <p:cNvSpPr txBox="1"/>
          <p:nvPr/>
        </p:nvSpPr>
        <p:spPr>
          <a:xfrm>
            <a:off x="7306152" y="2477869"/>
            <a:ext cx="1533048" cy="646331"/>
          </a:xfrm>
          <a:prstGeom prst="rect">
            <a:avLst/>
          </a:prstGeom>
          <a:noFill/>
        </p:spPr>
        <p:txBody>
          <a:bodyPr wrap="square" rtlCol="0">
            <a:spAutoFit/>
          </a:bodyPr>
          <a:lstStyle/>
          <a:p>
            <a:r>
              <a:rPr lang="en-US" dirty="0" smtClean="0"/>
              <a:t>Less Colorful Male Guppy</a:t>
            </a:r>
            <a:endParaRPr lang="en-US" dirty="0"/>
          </a:p>
        </p:txBody>
      </p:sp>
      <p:sp>
        <p:nvSpPr>
          <p:cNvPr id="153" name="Slide Number Placeholder 3"/>
          <p:cNvSpPr>
            <a:spLocks noGrp="1"/>
          </p:cNvSpPr>
          <p:nvPr>
            <p:ph type="sldNum" sz="quarter" idx="12"/>
          </p:nvPr>
        </p:nvSpPr>
        <p:spPr>
          <a:xfrm>
            <a:off x="6553200" y="6356350"/>
            <a:ext cx="2133600" cy="365125"/>
          </a:xfrm>
        </p:spPr>
        <p:txBody>
          <a:bodyPr/>
          <a:lstStyle/>
          <a:p>
            <a:fld id="{252712C8-26FE-4CEC-B7C9-3ABEB00CBB4C}" type="slidenum">
              <a:rPr lang="en-US" smtClean="0"/>
              <a:pPr/>
              <a:t>29</a:t>
            </a:fld>
            <a:endParaRPr lang="en-US"/>
          </a:p>
        </p:txBody>
      </p:sp>
    </p:spTree>
    <p:extLst>
      <p:ext uri="{BB962C8B-B14F-4D97-AF65-F5344CB8AC3E}">
        <p14:creationId xmlns:p14="http://schemas.microsoft.com/office/powerpoint/2010/main" val="86047128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rmAutofit fontScale="90000"/>
          </a:bodyPr>
          <a:lstStyle/>
          <a:p>
            <a:r>
              <a:rPr lang="en-US" sz="2800" dirty="0" smtClean="0"/>
              <a:t>Let’s apply the general model to particular cases. Let’s start with the mountain sheep example, and start with Step 1.</a:t>
            </a:r>
            <a:endParaRPr lang="en-US" sz="2800" dirty="0"/>
          </a:p>
        </p:txBody>
      </p:sp>
      <p:sp>
        <p:nvSpPr>
          <p:cNvPr id="4" name="Slide Number Placeholder 3"/>
          <p:cNvSpPr>
            <a:spLocks noGrp="1"/>
          </p:cNvSpPr>
          <p:nvPr>
            <p:ph type="sldNum" sz="quarter" idx="12"/>
          </p:nvPr>
        </p:nvSpPr>
        <p:spPr/>
        <p:txBody>
          <a:bodyPr/>
          <a:lstStyle/>
          <a:p>
            <a:fld id="{252712C8-26FE-4CEC-B7C9-3ABEB00CBB4C}" type="slidenum">
              <a:rPr lang="en-US" smtClean="0"/>
              <a:pPr/>
              <a:t>3</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937141555"/>
              </p:ext>
            </p:extLst>
          </p:nvPr>
        </p:nvGraphicFramePr>
        <p:xfrm>
          <a:off x="685800" y="3352800"/>
          <a:ext cx="8153400" cy="1355954"/>
        </p:xfrm>
        <a:graphic>
          <a:graphicData uri="http://schemas.openxmlformats.org/drawingml/2006/table">
            <a:tbl>
              <a:tblPr firstRow="1" bandRow="1">
                <a:tableStyleId>{5C22544A-7EE6-4342-B048-85BDC9FD1C3A}</a:tableStyleId>
              </a:tblPr>
              <a:tblGrid>
                <a:gridCol w="2955608"/>
                <a:gridCol w="5197792"/>
              </a:tblGrid>
              <a:tr h="1355954">
                <a:tc>
                  <a:txBody>
                    <a:bodyPr/>
                    <a:lstStyle/>
                    <a:p>
                      <a:r>
                        <a:rPr lang="en-US" dirty="0" smtClean="0">
                          <a:solidFill>
                            <a:schemeClr val="tx1"/>
                          </a:solidFill>
                        </a:rPr>
                        <a:t>Initial population</a:t>
                      </a:r>
                    </a:p>
                    <a:p>
                      <a:endParaRPr lang="en-US" dirty="0" smtClean="0">
                        <a:solidFill>
                          <a:schemeClr val="tx1"/>
                        </a:solidFill>
                      </a:endParaRPr>
                    </a:p>
                    <a:p>
                      <a:endParaRPr lang="en-US" dirty="0" smtClean="0">
                        <a:solidFill>
                          <a:schemeClr val="tx1"/>
                        </a:solidFill>
                      </a:endParaRPr>
                    </a:p>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smtClean="0">
                          <a:solidFill>
                            <a:schemeClr val="tx1"/>
                          </a:solidFill>
                        </a:rPr>
                        <a:t>1.  The initial population varies</a:t>
                      </a:r>
                      <a:r>
                        <a:rPr lang="en-US" baseline="0" dirty="0" smtClean="0">
                          <a:solidFill>
                            <a:schemeClr val="tx1"/>
                          </a:solidFill>
                        </a:rPr>
                        <a:t> in many traits.  Most individuals have one version of a specific trait. </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6" name="Isosceles Triangle 5"/>
          <p:cNvSpPr/>
          <p:nvPr/>
        </p:nvSpPr>
        <p:spPr>
          <a:xfrm>
            <a:off x="984031" y="3733800"/>
            <a:ext cx="381000" cy="4572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Isosceles Triangle 6"/>
          <p:cNvSpPr/>
          <p:nvPr/>
        </p:nvSpPr>
        <p:spPr>
          <a:xfrm>
            <a:off x="1517431" y="3836276"/>
            <a:ext cx="295603" cy="354724"/>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sosceles Triangle 7"/>
          <p:cNvSpPr/>
          <p:nvPr/>
        </p:nvSpPr>
        <p:spPr>
          <a:xfrm>
            <a:off x="2024010" y="3910170"/>
            <a:ext cx="484021" cy="610592"/>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p:cNvSpPr/>
          <p:nvPr/>
        </p:nvSpPr>
        <p:spPr>
          <a:xfrm>
            <a:off x="2694592" y="4013638"/>
            <a:ext cx="168172" cy="231884"/>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31381132"/>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Pool B</a:t>
            </a:r>
            <a:endParaRPr lang="en-US" dirty="0"/>
          </a:p>
        </p:txBody>
      </p:sp>
      <p:sp>
        <p:nvSpPr>
          <p:cNvPr id="3" name="Content Placeholder 2"/>
          <p:cNvSpPr>
            <a:spLocks noGrp="1"/>
          </p:cNvSpPr>
          <p:nvPr>
            <p:ph idx="1"/>
          </p:nvPr>
        </p:nvSpPr>
        <p:spPr>
          <a:xfrm>
            <a:off x="4038600" y="1600200"/>
            <a:ext cx="4648200" cy="4525963"/>
          </a:xfrm>
        </p:spPr>
        <p:txBody>
          <a:bodyPr/>
          <a:lstStyle/>
          <a:p>
            <a:r>
              <a:rPr lang="en-US" dirty="0" smtClean="0"/>
              <a:t>Somewhat shallow</a:t>
            </a:r>
          </a:p>
          <a:p>
            <a:r>
              <a:rPr lang="en-US" dirty="0" smtClean="0"/>
              <a:t>Medium size</a:t>
            </a:r>
          </a:p>
          <a:p>
            <a:r>
              <a:rPr lang="en-US" dirty="0" smtClean="0"/>
              <a:t>Water is slow moving</a:t>
            </a:r>
          </a:p>
          <a:p>
            <a:r>
              <a:rPr lang="en-US" dirty="0" smtClean="0"/>
              <a:t>Pool is fed by a small waterfall (1 ft) from a stream connecting it to Pool A</a:t>
            </a:r>
            <a:endParaRPr lang="en-US" dirty="0"/>
          </a:p>
        </p:txBody>
      </p:sp>
      <p:pic>
        <p:nvPicPr>
          <p:cNvPr id="22530" name="Picture 2" descr="http://blackbear.ecology.uga.edu/pringlelab/Info_pics_for_website/FIBR/TrinidadPictures/IMGP4278.jpg"/>
          <p:cNvPicPr>
            <a:picLocks noChangeAspect="1" noChangeArrowheads="1"/>
          </p:cNvPicPr>
          <p:nvPr/>
        </p:nvPicPr>
        <p:blipFill>
          <a:blip r:embed="rId2" cstate="print">
            <a:lum bright="10000"/>
          </a:blip>
          <a:srcRect/>
          <a:stretch>
            <a:fillRect/>
          </a:stretch>
        </p:blipFill>
        <p:spPr bwMode="auto">
          <a:xfrm>
            <a:off x="381000" y="1524000"/>
            <a:ext cx="3429000" cy="4583431"/>
          </a:xfrm>
          <a:prstGeom prst="rect">
            <a:avLst/>
          </a:prstGeom>
          <a:noFill/>
        </p:spPr>
      </p:pic>
      <p:sp>
        <p:nvSpPr>
          <p:cNvPr id="5" name="Slide Number Placeholder 3"/>
          <p:cNvSpPr>
            <a:spLocks noGrp="1"/>
          </p:cNvSpPr>
          <p:nvPr>
            <p:ph type="sldNum" sz="quarter" idx="12"/>
          </p:nvPr>
        </p:nvSpPr>
        <p:spPr>
          <a:xfrm>
            <a:off x="6553200" y="6356350"/>
            <a:ext cx="2133600" cy="365125"/>
          </a:xfrm>
        </p:spPr>
        <p:txBody>
          <a:bodyPr/>
          <a:lstStyle/>
          <a:p>
            <a:fld id="{252712C8-26FE-4CEC-B7C9-3ABEB00CBB4C}" type="slidenum">
              <a:rPr lang="en-US" smtClean="0"/>
              <a:pPr/>
              <a:t>30</a:t>
            </a:fld>
            <a:endParaRPr lang="en-US"/>
          </a:p>
        </p:txBody>
      </p:sp>
    </p:spTree>
    <p:extLst>
      <p:ext uri="{BB962C8B-B14F-4D97-AF65-F5344CB8AC3E}">
        <p14:creationId xmlns:p14="http://schemas.microsoft.com/office/powerpoint/2010/main" val="1377195311"/>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5"/>
          <p:cNvGrpSpPr/>
          <p:nvPr/>
        </p:nvGrpSpPr>
        <p:grpSpPr>
          <a:xfrm rot="20873573">
            <a:off x="1219200" y="1295400"/>
            <a:ext cx="1365956" cy="400050"/>
            <a:chOff x="1586204" y="1996751"/>
            <a:chExt cx="3519196" cy="1051249"/>
          </a:xfrm>
        </p:grpSpPr>
        <p:sp>
          <p:nvSpPr>
            <p:cNvPr id="4" name="Freeform 3"/>
            <p:cNvSpPr/>
            <p:nvPr/>
          </p:nvSpPr>
          <p:spPr>
            <a:xfrm>
              <a:off x="1586204" y="1996751"/>
              <a:ext cx="3519196" cy="1051249"/>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p:nvPr/>
          </p:nvSpPr>
          <p:spPr>
            <a:xfrm>
              <a:off x="1623527" y="2553221"/>
              <a:ext cx="883978" cy="488559"/>
            </a:xfrm>
            <a:custGeom>
              <a:avLst/>
              <a:gdLst>
                <a:gd name="connsiteX0" fmla="*/ 0 w 883978"/>
                <a:gd name="connsiteY0" fmla="*/ 40689 h 488559"/>
                <a:gd name="connsiteX1" fmla="*/ 0 w 883978"/>
                <a:gd name="connsiteY1" fmla="*/ 40689 h 488559"/>
                <a:gd name="connsiteX2" fmla="*/ 298579 w 883978"/>
                <a:gd name="connsiteY2" fmla="*/ 78012 h 488559"/>
                <a:gd name="connsiteX3" fmla="*/ 410546 w 883978"/>
                <a:gd name="connsiteY3" fmla="*/ 40689 h 488559"/>
                <a:gd name="connsiteX4" fmla="*/ 466530 w 883978"/>
                <a:gd name="connsiteY4" fmla="*/ 22028 h 488559"/>
                <a:gd name="connsiteX5" fmla="*/ 522514 w 883978"/>
                <a:gd name="connsiteY5" fmla="*/ 3367 h 488559"/>
                <a:gd name="connsiteX6" fmla="*/ 746449 w 883978"/>
                <a:gd name="connsiteY6" fmla="*/ 22028 h 488559"/>
                <a:gd name="connsiteX7" fmla="*/ 765110 w 883978"/>
                <a:gd name="connsiteY7" fmla="*/ 78012 h 488559"/>
                <a:gd name="connsiteX8" fmla="*/ 821093 w 883978"/>
                <a:gd name="connsiteY8" fmla="*/ 115334 h 488559"/>
                <a:gd name="connsiteX9" fmla="*/ 839755 w 883978"/>
                <a:gd name="connsiteY9" fmla="*/ 171318 h 488559"/>
                <a:gd name="connsiteX10" fmla="*/ 877077 w 883978"/>
                <a:gd name="connsiteY10" fmla="*/ 264624 h 488559"/>
                <a:gd name="connsiteX11" fmla="*/ 466530 w 883978"/>
                <a:gd name="connsiteY11" fmla="*/ 451236 h 488559"/>
                <a:gd name="connsiteX12" fmla="*/ 317240 w 883978"/>
                <a:gd name="connsiteY12" fmla="*/ 488559 h 488559"/>
                <a:gd name="connsiteX13" fmla="*/ 317240 w 883978"/>
                <a:gd name="connsiteY13" fmla="*/ 488559 h 488559"/>
                <a:gd name="connsiteX14" fmla="*/ 167951 w 883978"/>
                <a:gd name="connsiteY14" fmla="*/ 395252 h 488559"/>
                <a:gd name="connsiteX15" fmla="*/ 55983 w 883978"/>
                <a:gd name="connsiteY15" fmla="*/ 152657 h 488559"/>
                <a:gd name="connsiteX16" fmla="*/ 55983 w 883978"/>
                <a:gd name="connsiteY16" fmla="*/ 59350 h 488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3978" h="488559">
                  <a:moveTo>
                    <a:pt x="0" y="40689"/>
                  </a:moveTo>
                  <a:lnTo>
                    <a:pt x="0" y="40689"/>
                  </a:lnTo>
                  <a:cubicBezTo>
                    <a:pt x="163807" y="102117"/>
                    <a:pt x="127163" y="114744"/>
                    <a:pt x="298579" y="78012"/>
                  </a:cubicBezTo>
                  <a:cubicBezTo>
                    <a:pt x="337047" y="69769"/>
                    <a:pt x="373224" y="53130"/>
                    <a:pt x="410546" y="40689"/>
                  </a:cubicBezTo>
                  <a:lnTo>
                    <a:pt x="466530" y="22028"/>
                  </a:lnTo>
                  <a:lnTo>
                    <a:pt x="522514" y="3367"/>
                  </a:lnTo>
                  <a:cubicBezTo>
                    <a:pt x="597159" y="9587"/>
                    <a:pt x="674858" y="0"/>
                    <a:pt x="746449" y="22028"/>
                  </a:cubicBezTo>
                  <a:cubicBezTo>
                    <a:pt x="765250" y="27813"/>
                    <a:pt x="752822" y="62652"/>
                    <a:pt x="765110" y="78012"/>
                  </a:cubicBezTo>
                  <a:cubicBezTo>
                    <a:pt x="779120" y="95525"/>
                    <a:pt x="802432" y="102893"/>
                    <a:pt x="821093" y="115334"/>
                  </a:cubicBezTo>
                  <a:cubicBezTo>
                    <a:pt x="827314" y="133995"/>
                    <a:pt x="830958" y="153724"/>
                    <a:pt x="839755" y="171318"/>
                  </a:cubicBezTo>
                  <a:cubicBezTo>
                    <a:pt x="883978" y="259763"/>
                    <a:pt x="877077" y="192608"/>
                    <a:pt x="877077" y="264624"/>
                  </a:cubicBezTo>
                  <a:lnTo>
                    <a:pt x="466530" y="451236"/>
                  </a:lnTo>
                  <a:lnTo>
                    <a:pt x="317240" y="488559"/>
                  </a:lnTo>
                  <a:lnTo>
                    <a:pt x="317240" y="488559"/>
                  </a:lnTo>
                  <a:lnTo>
                    <a:pt x="167951" y="395252"/>
                  </a:lnTo>
                  <a:lnTo>
                    <a:pt x="55983" y="152657"/>
                  </a:lnTo>
                  <a:lnTo>
                    <a:pt x="55983" y="59350"/>
                  </a:lnTo>
                </a:path>
              </a:pathLst>
            </a:custGeom>
            <a:solidFill>
              <a:schemeClr val="tx1"/>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3" name="Group 6"/>
            <p:cNvGrpSpPr/>
            <p:nvPr/>
          </p:nvGrpSpPr>
          <p:grpSpPr>
            <a:xfrm>
              <a:off x="4648200" y="2286000"/>
              <a:ext cx="228600" cy="228600"/>
              <a:chOff x="6858000" y="1981200"/>
              <a:chExt cx="609600" cy="533400"/>
            </a:xfrm>
          </p:grpSpPr>
          <p:sp>
            <p:nvSpPr>
              <p:cNvPr id="5"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9" name="Straight Connector 8"/>
            <p:cNvCxnSpPr/>
            <p:nvPr/>
          </p:nvCxnSpPr>
          <p:spPr>
            <a:xfrm flipH="1">
              <a:off x="2057400" y="2743200"/>
              <a:ext cx="3048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1828800" y="2667000"/>
              <a:ext cx="4572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1828800" y="2590800"/>
              <a:ext cx="457200" cy="76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Oval 15"/>
            <p:cNvSpPr/>
            <p:nvPr/>
          </p:nvSpPr>
          <p:spPr>
            <a:xfrm>
              <a:off x="1752600" y="2286000"/>
              <a:ext cx="304800" cy="304800"/>
            </a:xfrm>
            <a:prstGeom prst="ellipse">
              <a:avLst/>
            </a:prstGeom>
            <a:solidFill>
              <a:srgbClr val="FF00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18"/>
            <p:cNvSpPr/>
            <p:nvPr/>
          </p:nvSpPr>
          <p:spPr>
            <a:xfrm>
              <a:off x="2369976" y="2537927"/>
              <a:ext cx="1119673" cy="279918"/>
            </a:xfrm>
            <a:custGeom>
              <a:avLst/>
              <a:gdLst>
                <a:gd name="connsiteX0" fmla="*/ 130628 w 1119673"/>
                <a:gd name="connsiteY0" fmla="*/ 242595 h 279918"/>
                <a:gd name="connsiteX1" fmla="*/ 0 w 1119673"/>
                <a:gd name="connsiteY1" fmla="*/ 74644 h 279918"/>
                <a:gd name="connsiteX2" fmla="*/ 74644 w 1119673"/>
                <a:gd name="connsiteY2" fmla="*/ 18661 h 279918"/>
                <a:gd name="connsiteX3" fmla="*/ 335902 w 1119673"/>
                <a:gd name="connsiteY3" fmla="*/ 0 h 279918"/>
                <a:gd name="connsiteX4" fmla="*/ 709126 w 1119673"/>
                <a:gd name="connsiteY4" fmla="*/ 55983 h 279918"/>
                <a:gd name="connsiteX5" fmla="*/ 989044 w 1119673"/>
                <a:gd name="connsiteY5" fmla="*/ 93306 h 279918"/>
                <a:gd name="connsiteX6" fmla="*/ 1119673 w 1119673"/>
                <a:gd name="connsiteY6" fmla="*/ 205273 h 279918"/>
                <a:gd name="connsiteX7" fmla="*/ 1026367 w 1119673"/>
                <a:gd name="connsiteY7" fmla="*/ 261257 h 279918"/>
                <a:gd name="connsiteX8" fmla="*/ 1026367 w 1119673"/>
                <a:gd name="connsiteY8" fmla="*/ 261257 h 279918"/>
                <a:gd name="connsiteX9" fmla="*/ 783771 w 1119673"/>
                <a:gd name="connsiteY9" fmla="*/ 279918 h 279918"/>
                <a:gd name="connsiteX10" fmla="*/ 466530 w 1119673"/>
                <a:gd name="connsiteY10" fmla="*/ 242595 h 279918"/>
                <a:gd name="connsiteX11" fmla="*/ 298579 w 1119673"/>
                <a:gd name="connsiteY11" fmla="*/ 242595 h 279918"/>
                <a:gd name="connsiteX12" fmla="*/ 130628 w 1119673"/>
                <a:gd name="connsiteY12" fmla="*/ 242595 h 27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9673" h="279918">
                  <a:moveTo>
                    <a:pt x="130628" y="242595"/>
                  </a:moveTo>
                  <a:lnTo>
                    <a:pt x="0" y="74644"/>
                  </a:lnTo>
                  <a:lnTo>
                    <a:pt x="74644" y="18661"/>
                  </a:lnTo>
                  <a:lnTo>
                    <a:pt x="335902" y="0"/>
                  </a:lnTo>
                  <a:lnTo>
                    <a:pt x="709126" y="55983"/>
                  </a:lnTo>
                  <a:lnTo>
                    <a:pt x="989044" y="93306"/>
                  </a:lnTo>
                  <a:lnTo>
                    <a:pt x="1119673" y="205273"/>
                  </a:lnTo>
                  <a:lnTo>
                    <a:pt x="1026367" y="261257"/>
                  </a:lnTo>
                  <a:lnTo>
                    <a:pt x="1026367" y="261257"/>
                  </a:lnTo>
                  <a:lnTo>
                    <a:pt x="783771" y="279918"/>
                  </a:lnTo>
                  <a:lnTo>
                    <a:pt x="466530" y="242595"/>
                  </a:lnTo>
                  <a:lnTo>
                    <a:pt x="298579" y="242595"/>
                  </a:lnTo>
                  <a:lnTo>
                    <a:pt x="130628" y="242595"/>
                  </a:ln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p:cNvSpPr/>
            <p:nvPr/>
          </p:nvSpPr>
          <p:spPr>
            <a:xfrm>
              <a:off x="3489649" y="2146041"/>
              <a:ext cx="1250302" cy="429208"/>
            </a:xfrm>
            <a:custGeom>
              <a:avLst/>
              <a:gdLst>
                <a:gd name="connsiteX0" fmla="*/ 0 w 1250302"/>
                <a:gd name="connsiteY0" fmla="*/ 74645 h 429208"/>
                <a:gd name="connsiteX1" fmla="*/ 0 w 1250302"/>
                <a:gd name="connsiteY1" fmla="*/ 74645 h 429208"/>
                <a:gd name="connsiteX2" fmla="*/ 74645 w 1250302"/>
                <a:gd name="connsiteY2" fmla="*/ 242596 h 429208"/>
                <a:gd name="connsiteX3" fmla="*/ 335902 w 1250302"/>
                <a:gd name="connsiteY3" fmla="*/ 279918 h 429208"/>
                <a:gd name="connsiteX4" fmla="*/ 503853 w 1250302"/>
                <a:gd name="connsiteY4" fmla="*/ 335902 h 429208"/>
                <a:gd name="connsiteX5" fmla="*/ 709127 w 1250302"/>
                <a:gd name="connsiteY5" fmla="*/ 429208 h 429208"/>
                <a:gd name="connsiteX6" fmla="*/ 1082351 w 1250302"/>
                <a:gd name="connsiteY6" fmla="*/ 429208 h 429208"/>
                <a:gd name="connsiteX7" fmla="*/ 1138335 w 1250302"/>
                <a:gd name="connsiteY7" fmla="*/ 242596 h 429208"/>
                <a:gd name="connsiteX8" fmla="*/ 1138335 w 1250302"/>
                <a:gd name="connsiteY8" fmla="*/ 242596 h 429208"/>
                <a:gd name="connsiteX9" fmla="*/ 1250302 w 1250302"/>
                <a:gd name="connsiteY9" fmla="*/ 93306 h 429208"/>
                <a:gd name="connsiteX10" fmla="*/ 914400 w 1250302"/>
                <a:gd name="connsiteY10" fmla="*/ 37322 h 429208"/>
                <a:gd name="connsiteX11" fmla="*/ 559837 w 1250302"/>
                <a:gd name="connsiteY11" fmla="*/ 18661 h 429208"/>
                <a:gd name="connsiteX12" fmla="*/ 335902 w 1250302"/>
                <a:gd name="connsiteY12" fmla="*/ 0 h 429208"/>
                <a:gd name="connsiteX13" fmla="*/ 55984 w 1250302"/>
                <a:gd name="connsiteY13" fmla="*/ 74645 h 429208"/>
                <a:gd name="connsiteX14" fmla="*/ 0 w 1250302"/>
                <a:gd name="connsiteY14" fmla="*/ 74645 h 429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50302" h="429208">
                  <a:moveTo>
                    <a:pt x="0" y="74645"/>
                  </a:moveTo>
                  <a:lnTo>
                    <a:pt x="0" y="74645"/>
                  </a:lnTo>
                  <a:lnTo>
                    <a:pt x="74645" y="242596"/>
                  </a:lnTo>
                  <a:lnTo>
                    <a:pt x="335902" y="279918"/>
                  </a:lnTo>
                  <a:lnTo>
                    <a:pt x="503853" y="335902"/>
                  </a:lnTo>
                  <a:lnTo>
                    <a:pt x="709127" y="429208"/>
                  </a:lnTo>
                  <a:lnTo>
                    <a:pt x="1082351" y="429208"/>
                  </a:lnTo>
                  <a:lnTo>
                    <a:pt x="1138335" y="242596"/>
                  </a:lnTo>
                  <a:lnTo>
                    <a:pt x="1138335" y="242596"/>
                  </a:lnTo>
                  <a:lnTo>
                    <a:pt x="1250302" y="93306"/>
                  </a:lnTo>
                  <a:lnTo>
                    <a:pt x="914400" y="37322"/>
                  </a:lnTo>
                  <a:lnTo>
                    <a:pt x="559837" y="18661"/>
                  </a:lnTo>
                  <a:lnTo>
                    <a:pt x="335902" y="0"/>
                  </a:lnTo>
                  <a:lnTo>
                    <a:pt x="55984" y="74645"/>
                  </a:lnTo>
                  <a:lnTo>
                    <a:pt x="0" y="74645"/>
                  </a:ln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p:nvSpPr>
          <p:spPr>
            <a:xfrm>
              <a:off x="2276669" y="2276669"/>
              <a:ext cx="1679511" cy="429209"/>
            </a:xfrm>
            <a:custGeom>
              <a:avLst/>
              <a:gdLst>
                <a:gd name="connsiteX0" fmla="*/ 1212980 w 1679511"/>
                <a:gd name="connsiteY0" fmla="*/ 0 h 429209"/>
                <a:gd name="connsiteX1" fmla="*/ 914400 w 1679511"/>
                <a:gd name="connsiteY1" fmla="*/ 93307 h 429209"/>
                <a:gd name="connsiteX2" fmla="*/ 671804 w 1679511"/>
                <a:gd name="connsiteY2" fmla="*/ 93307 h 429209"/>
                <a:gd name="connsiteX3" fmla="*/ 335902 w 1679511"/>
                <a:gd name="connsiteY3" fmla="*/ 74645 h 429209"/>
                <a:gd name="connsiteX4" fmla="*/ 93307 w 1679511"/>
                <a:gd name="connsiteY4" fmla="*/ 37323 h 429209"/>
                <a:gd name="connsiteX5" fmla="*/ 0 w 1679511"/>
                <a:gd name="connsiteY5" fmla="*/ 186613 h 429209"/>
                <a:gd name="connsiteX6" fmla="*/ 0 w 1679511"/>
                <a:gd name="connsiteY6" fmla="*/ 186613 h 429209"/>
                <a:gd name="connsiteX7" fmla="*/ 242596 w 1679511"/>
                <a:gd name="connsiteY7" fmla="*/ 261258 h 429209"/>
                <a:gd name="connsiteX8" fmla="*/ 447870 w 1679511"/>
                <a:gd name="connsiteY8" fmla="*/ 261258 h 429209"/>
                <a:gd name="connsiteX9" fmla="*/ 709127 w 1679511"/>
                <a:gd name="connsiteY9" fmla="*/ 279919 h 429209"/>
                <a:gd name="connsiteX10" fmla="*/ 933062 w 1679511"/>
                <a:gd name="connsiteY10" fmla="*/ 317241 h 429209"/>
                <a:gd name="connsiteX11" fmla="*/ 1138335 w 1679511"/>
                <a:gd name="connsiteY11" fmla="*/ 391886 h 429209"/>
                <a:gd name="connsiteX12" fmla="*/ 1324947 w 1679511"/>
                <a:gd name="connsiteY12" fmla="*/ 429209 h 429209"/>
                <a:gd name="connsiteX13" fmla="*/ 1530221 w 1679511"/>
                <a:gd name="connsiteY13" fmla="*/ 391886 h 429209"/>
                <a:gd name="connsiteX14" fmla="*/ 1530221 w 1679511"/>
                <a:gd name="connsiteY14" fmla="*/ 391886 h 429209"/>
                <a:gd name="connsiteX15" fmla="*/ 1679511 w 1679511"/>
                <a:gd name="connsiteY15" fmla="*/ 223935 h 429209"/>
                <a:gd name="connsiteX16" fmla="*/ 1679511 w 1679511"/>
                <a:gd name="connsiteY16" fmla="*/ 223935 h 429209"/>
                <a:gd name="connsiteX17" fmla="*/ 1511560 w 1679511"/>
                <a:gd name="connsiteY17" fmla="*/ 167951 h 429209"/>
                <a:gd name="connsiteX18" fmla="*/ 1324947 w 1679511"/>
                <a:gd name="connsiteY18" fmla="*/ 130629 h 429209"/>
                <a:gd name="connsiteX19" fmla="*/ 1212980 w 1679511"/>
                <a:gd name="connsiteY19" fmla="*/ 0 h 429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79511" h="429209">
                  <a:moveTo>
                    <a:pt x="1212980" y="0"/>
                  </a:moveTo>
                  <a:lnTo>
                    <a:pt x="914400" y="93307"/>
                  </a:lnTo>
                  <a:lnTo>
                    <a:pt x="671804" y="93307"/>
                  </a:lnTo>
                  <a:lnTo>
                    <a:pt x="335902" y="74645"/>
                  </a:lnTo>
                  <a:lnTo>
                    <a:pt x="93307" y="37323"/>
                  </a:lnTo>
                  <a:lnTo>
                    <a:pt x="0" y="186613"/>
                  </a:lnTo>
                  <a:lnTo>
                    <a:pt x="0" y="186613"/>
                  </a:lnTo>
                  <a:lnTo>
                    <a:pt x="242596" y="261258"/>
                  </a:lnTo>
                  <a:lnTo>
                    <a:pt x="447870" y="261258"/>
                  </a:lnTo>
                  <a:lnTo>
                    <a:pt x="709127" y="279919"/>
                  </a:lnTo>
                  <a:lnTo>
                    <a:pt x="933062" y="317241"/>
                  </a:lnTo>
                  <a:lnTo>
                    <a:pt x="1138335" y="391886"/>
                  </a:lnTo>
                  <a:lnTo>
                    <a:pt x="1324947" y="429209"/>
                  </a:lnTo>
                  <a:lnTo>
                    <a:pt x="1530221" y="391886"/>
                  </a:lnTo>
                  <a:lnTo>
                    <a:pt x="1530221" y="391886"/>
                  </a:lnTo>
                  <a:lnTo>
                    <a:pt x="1679511" y="223935"/>
                  </a:lnTo>
                  <a:lnTo>
                    <a:pt x="1679511" y="223935"/>
                  </a:lnTo>
                  <a:lnTo>
                    <a:pt x="1511560" y="167951"/>
                  </a:lnTo>
                  <a:lnTo>
                    <a:pt x="1324947" y="130629"/>
                  </a:lnTo>
                  <a:lnTo>
                    <a:pt x="1212980" y="0"/>
                  </a:lnTo>
                  <a:close/>
                </a:path>
              </a:pathLst>
            </a:cu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23"/>
            <p:cNvSpPr/>
            <p:nvPr/>
          </p:nvSpPr>
          <p:spPr>
            <a:xfrm>
              <a:off x="2351314" y="2388637"/>
              <a:ext cx="2313992" cy="167951"/>
            </a:xfrm>
            <a:custGeom>
              <a:avLst/>
              <a:gdLst>
                <a:gd name="connsiteX0" fmla="*/ 0 w 2313992"/>
                <a:gd name="connsiteY0" fmla="*/ 130628 h 167951"/>
                <a:gd name="connsiteX1" fmla="*/ 970384 w 2313992"/>
                <a:gd name="connsiteY1" fmla="*/ 167951 h 167951"/>
                <a:gd name="connsiteX2" fmla="*/ 1324947 w 2313992"/>
                <a:gd name="connsiteY2" fmla="*/ 0 h 167951"/>
                <a:gd name="connsiteX3" fmla="*/ 2313992 w 2313992"/>
                <a:gd name="connsiteY3" fmla="*/ 18661 h 167951"/>
                <a:gd name="connsiteX4" fmla="*/ 2220686 w 2313992"/>
                <a:gd name="connsiteY4" fmla="*/ 18661 h 1679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3992" h="167951">
                  <a:moveTo>
                    <a:pt x="0" y="130628"/>
                  </a:moveTo>
                  <a:lnTo>
                    <a:pt x="970384" y="167951"/>
                  </a:lnTo>
                  <a:lnTo>
                    <a:pt x="1324947" y="0"/>
                  </a:lnTo>
                  <a:lnTo>
                    <a:pt x="2313992" y="18661"/>
                  </a:lnTo>
                  <a:lnTo>
                    <a:pt x="2220686" y="18661"/>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Freeform 24"/>
            <p:cNvSpPr/>
            <p:nvPr/>
          </p:nvSpPr>
          <p:spPr>
            <a:xfrm>
              <a:off x="3153747" y="2537927"/>
              <a:ext cx="1847461" cy="391885"/>
            </a:xfrm>
            <a:custGeom>
              <a:avLst/>
              <a:gdLst>
                <a:gd name="connsiteX0" fmla="*/ 335902 w 1847461"/>
                <a:gd name="connsiteY0" fmla="*/ 186612 h 391885"/>
                <a:gd name="connsiteX1" fmla="*/ 709126 w 1847461"/>
                <a:gd name="connsiteY1" fmla="*/ 130628 h 391885"/>
                <a:gd name="connsiteX2" fmla="*/ 1007706 w 1847461"/>
                <a:gd name="connsiteY2" fmla="*/ 37322 h 391885"/>
                <a:gd name="connsiteX3" fmla="*/ 1362269 w 1847461"/>
                <a:gd name="connsiteY3" fmla="*/ 18661 h 391885"/>
                <a:gd name="connsiteX4" fmla="*/ 1716833 w 1847461"/>
                <a:gd name="connsiteY4" fmla="*/ 18661 h 391885"/>
                <a:gd name="connsiteX5" fmla="*/ 1847461 w 1847461"/>
                <a:gd name="connsiteY5" fmla="*/ 0 h 391885"/>
                <a:gd name="connsiteX6" fmla="*/ 1642188 w 1847461"/>
                <a:gd name="connsiteY6" fmla="*/ 167951 h 391885"/>
                <a:gd name="connsiteX7" fmla="*/ 1362269 w 1847461"/>
                <a:gd name="connsiteY7" fmla="*/ 261257 h 391885"/>
                <a:gd name="connsiteX8" fmla="*/ 1063690 w 1847461"/>
                <a:gd name="connsiteY8" fmla="*/ 335902 h 391885"/>
                <a:gd name="connsiteX9" fmla="*/ 746449 w 1847461"/>
                <a:gd name="connsiteY9" fmla="*/ 391885 h 391885"/>
                <a:gd name="connsiteX10" fmla="*/ 485192 w 1847461"/>
                <a:gd name="connsiteY10" fmla="*/ 391885 h 391885"/>
                <a:gd name="connsiteX11" fmla="*/ 223935 w 1847461"/>
                <a:gd name="connsiteY11" fmla="*/ 354563 h 391885"/>
                <a:gd name="connsiteX12" fmla="*/ 0 w 1847461"/>
                <a:gd name="connsiteY12" fmla="*/ 298579 h 391885"/>
                <a:gd name="connsiteX13" fmla="*/ 205273 w 1847461"/>
                <a:gd name="connsiteY13" fmla="*/ 261257 h 391885"/>
                <a:gd name="connsiteX14" fmla="*/ 335902 w 1847461"/>
                <a:gd name="connsiteY14" fmla="*/ 186612 h 391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47461" h="391885">
                  <a:moveTo>
                    <a:pt x="335902" y="186612"/>
                  </a:moveTo>
                  <a:lnTo>
                    <a:pt x="709126" y="130628"/>
                  </a:lnTo>
                  <a:lnTo>
                    <a:pt x="1007706" y="37322"/>
                  </a:lnTo>
                  <a:lnTo>
                    <a:pt x="1362269" y="18661"/>
                  </a:lnTo>
                  <a:lnTo>
                    <a:pt x="1716833" y="18661"/>
                  </a:lnTo>
                  <a:lnTo>
                    <a:pt x="1847461" y="0"/>
                  </a:lnTo>
                  <a:lnTo>
                    <a:pt x="1642188" y="167951"/>
                  </a:lnTo>
                  <a:lnTo>
                    <a:pt x="1362269" y="261257"/>
                  </a:lnTo>
                  <a:lnTo>
                    <a:pt x="1063690" y="335902"/>
                  </a:lnTo>
                  <a:lnTo>
                    <a:pt x="746449" y="391885"/>
                  </a:lnTo>
                  <a:lnTo>
                    <a:pt x="485192" y="391885"/>
                  </a:lnTo>
                  <a:lnTo>
                    <a:pt x="223935" y="354563"/>
                  </a:lnTo>
                  <a:lnTo>
                    <a:pt x="0" y="298579"/>
                  </a:lnTo>
                  <a:lnTo>
                    <a:pt x="205273" y="261257"/>
                  </a:lnTo>
                  <a:lnTo>
                    <a:pt x="335902" y="186612"/>
                  </a:lnTo>
                  <a:close/>
                </a:path>
              </a:pathLst>
            </a:cu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3886200" y="2514600"/>
              <a:ext cx="228600" cy="2286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Group 42"/>
          <p:cNvGrpSpPr/>
          <p:nvPr/>
        </p:nvGrpSpPr>
        <p:grpSpPr>
          <a:xfrm rot="20080376" flipH="1">
            <a:off x="3048000" y="1752600"/>
            <a:ext cx="1676400" cy="457200"/>
            <a:chOff x="3200400" y="3733800"/>
            <a:chExt cx="3900196" cy="1066800"/>
          </a:xfrm>
        </p:grpSpPr>
        <p:sp>
          <p:nvSpPr>
            <p:cNvPr id="28" name="Freeform 27"/>
            <p:cNvSpPr/>
            <p:nvPr/>
          </p:nvSpPr>
          <p:spPr>
            <a:xfrm>
              <a:off x="3200400" y="3733800"/>
              <a:ext cx="3900196" cy="1066800"/>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6"/>
            <p:cNvGrpSpPr/>
            <p:nvPr/>
          </p:nvGrpSpPr>
          <p:grpSpPr>
            <a:xfrm>
              <a:off x="6593898" y="4027328"/>
              <a:ext cx="253349" cy="231982"/>
              <a:chOff x="6858000" y="1981200"/>
              <a:chExt cx="609600" cy="533400"/>
            </a:xfrm>
          </p:grpSpPr>
          <p:sp>
            <p:nvSpPr>
              <p:cNvPr id="41"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1" name="Straight Connector 30"/>
            <p:cNvCxnSpPr/>
            <p:nvPr/>
          </p:nvCxnSpPr>
          <p:spPr>
            <a:xfrm flipH="1">
              <a:off x="3722609" y="4491291"/>
              <a:ext cx="337799"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3469260" y="4413964"/>
              <a:ext cx="506698"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3469260" y="4336637"/>
              <a:ext cx="506698" cy="773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5749401" y="4259309"/>
              <a:ext cx="253349" cy="23198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43"/>
          <p:cNvGrpSpPr/>
          <p:nvPr/>
        </p:nvGrpSpPr>
        <p:grpSpPr>
          <a:xfrm rot="21004788">
            <a:off x="5562600" y="3352800"/>
            <a:ext cx="1315271" cy="342900"/>
            <a:chOff x="1586204" y="1996751"/>
            <a:chExt cx="3519196" cy="1051249"/>
          </a:xfrm>
        </p:grpSpPr>
        <p:sp>
          <p:nvSpPr>
            <p:cNvPr id="45" name="Freeform 44"/>
            <p:cNvSpPr/>
            <p:nvPr/>
          </p:nvSpPr>
          <p:spPr>
            <a:xfrm>
              <a:off x="1586204" y="1996751"/>
              <a:ext cx="3519196" cy="1051249"/>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Freeform 45"/>
            <p:cNvSpPr/>
            <p:nvPr/>
          </p:nvSpPr>
          <p:spPr>
            <a:xfrm>
              <a:off x="1623527" y="2553221"/>
              <a:ext cx="883978" cy="488559"/>
            </a:xfrm>
            <a:custGeom>
              <a:avLst/>
              <a:gdLst>
                <a:gd name="connsiteX0" fmla="*/ 0 w 883978"/>
                <a:gd name="connsiteY0" fmla="*/ 40689 h 488559"/>
                <a:gd name="connsiteX1" fmla="*/ 0 w 883978"/>
                <a:gd name="connsiteY1" fmla="*/ 40689 h 488559"/>
                <a:gd name="connsiteX2" fmla="*/ 298579 w 883978"/>
                <a:gd name="connsiteY2" fmla="*/ 78012 h 488559"/>
                <a:gd name="connsiteX3" fmla="*/ 410546 w 883978"/>
                <a:gd name="connsiteY3" fmla="*/ 40689 h 488559"/>
                <a:gd name="connsiteX4" fmla="*/ 466530 w 883978"/>
                <a:gd name="connsiteY4" fmla="*/ 22028 h 488559"/>
                <a:gd name="connsiteX5" fmla="*/ 522514 w 883978"/>
                <a:gd name="connsiteY5" fmla="*/ 3367 h 488559"/>
                <a:gd name="connsiteX6" fmla="*/ 746449 w 883978"/>
                <a:gd name="connsiteY6" fmla="*/ 22028 h 488559"/>
                <a:gd name="connsiteX7" fmla="*/ 765110 w 883978"/>
                <a:gd name="connsiteY7" fmla="*/ 78012 h 488559"/>
                <a:gd name="connsiteX8" fmla="*/ 821093 w 883978"/>
                <a:gd name="connsiteY8" fmla="*/ 115334 h 488559"/>
                <a:gd name="connsiteX9" fmla="*/ 839755 w 883978"/>
                <a:gd name="connsiteY9" fmla="*/ 171318 h 488559"/>
                <a:gd name="connsiteX10" fmla="*/ 877077 w 883978"/>
                <a:gd name="connsiteY10" fmla="*/ 264624 h 488559"/>
                <a:gd name="connsiteX11" fmla="*/ 466530 w 883978"/>
                <a:gd name="connsiteY11" fmla="*/ 451236 h 488559"/>
                <a:gd name="connsiteX12" fmla="*/ 317240 w 883978"/>
                <a:gd name="connsiteY12" fmla="*/ 488559 h 488559"/>
                <a:gd name="connsiteX13" fmla="*/ 317240 w 883978"/>
                <a:gd name="connsiteY13" fmla="*/ 488559 h 488559"/>
                <a:gd name="connsiteX14" fmla="*/ 167951 w 883978"/>
                <a:gd name="connsiteY14" fmla="*/ 395252 h 488559"/>
                <a:gd name="connsiteX15" fmla="*/ 55983 w 883978"/>
                <a:gd name="connsiteY15" fmla="*/ 152657 h 488559"/>
                <a:gd name="connsiteX16" fmla="*/ 55983 w 883978"/>
                <a:gd name="connsiteY16" fmla="*/ 59350 h 488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3978" h="488559">
                  <a:moveTo>
                    <a:pt x="0" y="40689"/>
                  </a:moveTo>
                  <a:lnTo>
                    <a:pt x="0" y="40689"/>
                  </a:lnTo>
                  <a:cubicBezTo>
                    <a:pt x="163807" y="102117"/>
                    <a:pt x="127163" y="114744"/>
                    <a:pt x="298579" y="78012"/>
                  </a:cubicBezTo>
                  <a:cubicBezTo>
                    <a:pt x="337047" y="69769"/>
                    <a:pt x="373224" y="53130"/>
                    <a:pt x="410546" y="40689"/>
                  </a:cubicBezTo>
                  <a:lnTo>
                    <a:pt x="466530" y="22028"/>
                  </a:lnTo>
                  <a:lnTo>
                    <a:pt x="522514" y="3367"/>
                  </a:lnTo>
                  <a:cubicBezTo>
                    <a:pt x="597159" y="9587"/>
                    <a:pt x="674858" y="0"/>
                    <a:pt x="746449" y="22028"/>
                  </a:cubicBezTo>
                  <a:cubicBezTo>
                    <a:pt x="765250" y="27813"/>
                    <a:pt x="752822" y="62652"/>
                    <a:pt x="765110" y="78012"/>
                  </a:cubicBezTo>
                  <a:cubicBezTo>
                    <a:pt x="779120" y="95525"/>
                    <a:pt x="802432" y="102893"/>
                    <a:pt x="821093" y="115334"/>
                  </a:cubicBezTo>
                  <a:cubicBezTo>
                    <a:pt x="827314" y="133995"/>
                    <a:pt x="830958" y="153724"/>
                    <a:pt x="839755" y="171318"/>
                  </a:cubicBezTo>
                  <a:cubicBezTo>
                    <a:pt x="883978" y="259763"/>
                    <a:pt x="877077" y="192608"/>
                    <a:pt x="877077" y="264624"/>
                  </a:cubicBezTo>
                  <a:lnTo>
                    <a:pt x="466530" y="451236"/>
                  </a:lnTo>
                  <a:lnTo>
                    <a:pt x="317240" y="488559"/>
                  </a:lnTo>
                  <a:lnTo>
                    <a:pt x="317240" y="488559"/>
                  </a:lnTo>
                  <a:lnTo>
                    <a:pt x="167951" y="395252"/>
                  </a:lnTo>
                  <a:lnTo>
                    <a:pt x="55983" y="152657"/>
                  </a:lnTo>
                  <a:lnTo>
                    <a:pt x="55983" y="59350"/>
                  </a:lnTo>
                </a:path>
              </a:pathLst>
            </a:custGeom>
            <a:solidFill>
              <a:schemeClr val="tx1"/>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2" name="Group 6"/>
            <p:cNvGrpSpPr/>
            <p:nvPr/>
          </p:nvGrpSpPr>
          <p:grpSpPr>
            <a:xfrm>
              <a:off x="4648200" y="2286000"/>
              <a:ext cx="228600" cy="228600"/>
              <a:chOff x="6858000" y="1981200"/>
              <a:chExt cx="609600" cy="533400"/>
            </a:xfrm>
          </p:grpSpPr>
          <p:sp>
            <p:nvSpPr>
              <p:cNvPr id="58"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8" name="Straight Connector 47"/>
            <p:cNvCxnSpPr/>
            <p:nvPr/>
          </p:nvCxnSpPr>
          <p:spPr>
            <a:xfrm flipH="1">
              <a:off x="2057400" y="2743200"/>
              <a:ext cx="3048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H="1">
              <a:off x="1828800" y="2667000"/>
              <a:ext cx="4572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H="1">
              <a:off x="1828800" y="2590800"/>
              <a:ext cx="457200" cy="76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2" name="Freeform 51"/>
            <p:cNvSpPr/>
            <p:nvPr/>
          </p:nvSpPr>
          <p:spPr>
            <a:xfrm>
              <a:off x="2369976" y="2537927"/>
              <a:ext cx="1119673" cy="279918"/>
            </a:xfrm>
            <a:custGeom>
              <a:avLst/>
              <a:gdLst>
                <a:gd name="connsiteX0" fmla="*/ 130628 w 1119673"/>
                <a:gd name="connsiteY0" fmla="*/ 242595 h 279918"/>
                <a:gd name="connsiteX1" fmla="*/ 0 w 1119673"/>
                <a:gd name="connsiteY1" fmla="*/ 74644 h 279918"/>
                <a:gd name="connsiteX2" fmla="*/ 74644 w 1119673"/>
                <a:gd name="connsiteY2" fmla="*/ 18661 h 279918"/>
                <a:gd name="connsiteX3" fmla="*/ 335902 w 1119673"/>
                <a:gd name="connsiteY3" fmla="*/ 0 h 279918"/>
                <a:gd name="connsiteX4" fmla="*/ 709126 w 1119673"/>
                <a:gd name="connsiteY4" fmla="*/ 55983 h 279918"/>
                <a:gd name="connsiteX5" fmla="*/ 989044 w 1119673"/>
                <a:gd name="connsiteY5" fmla="*/ 93306 h 279918"/>
                <a:gd name="connsiteX6" fmla="*/ 1119673 w 1119673"/>
                <a:gd name="connsiteY6" fmla="*/ 205273 h 279918"/>
                <a:gd name="connsiteX7" fmla="*/ 1026367 w 1119673"/>
                <a:gd name="connsiteY7" fmla="*/ 261257 h 279918"/>
                <a:gd name="connsiteX8" fmla="*/ 1026367 w 1119673"/>
                <a:gd name="connsiteY8" fmla="*/ 261257 h 279918"/>
                <a:gd name="connsiteX9" fmla="*/ 783771 w 1119673"/>
                <a:gd name="connsiteY9" fmla="*/ 279918 h 279918"/>
                <a:gd name="connsiteX10" fmla="*/ 466530 w 1119673"/>
                <a:gd name="connsiteY10" fmla="*/ 242595 h 279918"/>
                <a:gd name="connsiteX11" fmla="*/ 298579 w 1119673"/>
                <a:gd name="connsiteY11" fmla="*/ 242595 h 279918"/>
                <a:gd name="connsiteX12" fmla="*/ 130628 w 1119673"/>
                <a:gd name="connsiteY12" fmla="*/ 242595 h 27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9673" h="279918">
                  <a:moveTo>
                    <a:pt x="130628" y="242595"/>
                  </a:moveTo>
                  <a:lnTo>
                    <a:pt x="0" y="74644"/>
                  </a:lnTo>
                  <a:lnTo>
                    <a:pt x="74644" y="18661"/>
                  </a:lnTo>
                  <a:lnTo>
                    <a:pt x="335902" y="0"/>
                  </a:lnTo>
                  <a:lnTo>
                    <a:pt x="709126" y="55983"/>
                  </a:lnTo>
                  <a:lnTo>
                    <a:pt x="989044" y="93306"/>
                  </a:lnTo>
                  <a:lnTo>
                    <a:pt x="1119673" y="205273"/>
                  </a:lnTo>
                  <a:lnTo>
                    <a:pt x="1026367" y="261257"/>
                  </a:lnTo>
                  <a:lnTo>
                    <a:pt x="1026367" y="261257"/>
                  </a:lnTo>
                  <a:lnTo>
                    <a:pt x="783771" y="279918"/>
                  </a:lnTo>
                  <a:lnTo>
                    <a:pt x="466530" y="242595"/>
                  </a:lnTo>
                  <a:lnTo>
                    <a:pt x="298579" y="242595"/>
                  </a:lnTo>
                  <a:lnTo>
                    <a:pt x="130628" y="242595"/>
                  </a:ln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Freeform 53"/>
            <p:cNvSpPr/>
            <p:nvPr/>
          </p:nvSpPr>
          <p:spPr>
            <a:xfrm>
              <a:off x="2276669" y="2276669"/>
              <a:ext cx="1679511" cy="429209"/>
            </a:xfrm>
            <a:custGeom>
              <a:avLst/>
              <a:gdLst>
                <a:gd name="connsiteX0" fmla="*/ 1212980 w 1679511"/>
                <a:gd name="connsiteY0" fmla="*/ 0 h 429209"/>
                <a:gd name="connsiteX1" fmla="*/ 914400 w 1679511"/>
                <a:gd name="connsiteY1" fmla="*/ 93307 h 429209"/>
                <a:gd name="connsiteX2" fmla="*/ 671804 w 1679511"/>
                <a:gd name="connsiteY2" fmla="*/ 93307 h 429209"/>
                <a:gd name="connsiteX3" fmla="*/ 335902 w 1679511"/>
                <a:gd name="connsiteY3" fmla="*/ 74645 h 429209"/>
                <a:gd name="connsiteX4" fmla="*/ 93307 w 1679511"/>
                <a:gd name="connsiteY4" fmla="*/ 37323 h 429209"/>
                <a:gd name="connsiteX5" fmla="*/ 0 w 1679511"/>
                <a:gd name="connsiteY5" fmla="*/ 186613 h 429209"/>
                <a:gd name="connsiteX6" fmla="*/ 0 w 1679511"/>
                <a:gd name="connsiteY6" fmla="*/ 186613 h 429209"/>
                <a:gd name="connsiteX7" fmla="*/ 242596 w 1679511"/>
                <a:gd name="connsiteY7" fmla="*/ 261258 h 429209"/>
                <a:gd name="connsiteX8" fmla="*/ 447870 w 1679511"/>
                <a:gd name="connsiteY8" fmla="*/ 261258 h 429209"/>
                <a:gd name="connsiteX9" fmla="*/ 709127 w 1679511"/>
                <a:gd name="connsiteY9" fmla="*/ 279919 h 429209"/>
                <a:gd name="connsiteX10" fmla="*/ 933062 w 1679511"/>
                <a:gd name="connsiteY10" fmla="*/ 317241 h 429209"/>
                <a:gd name="connsiteX11" fmla="*/ 1138335 w 1679511"/>
                <a:gd name="connsiteY11" fmla="*/ 391886 h 429209"/>
                <a:gd name="connsiteX12" fmla="*/ 1324947 w 1679511"/>
                <a:gd name="connsiteY12" fmla="*/ 429209 h 429209"/>
                <a:gd name="connsiteX13" fmla="*/ 1530221 w 1679511"/>
                <a:gd name="connsiteY13" fmla="*/ 391886 h 429209"/>
                <a:gd name="connsiteX14" fmla="*/ 1530221 w 1679511"/>
                <a:gd name="connsiteY14" fmla="*/ 391886 h 429209"/>
                <a:gd name="connsiteX15" fmla="*/ 1679511 w 1679511"/>
                <a:gd name="connsiteY15" fmla="*/ 223935 h 429209"/>
                <a:gd name="connsiteX16" fmla="*/ 1679511 w 1679511"/>
                <a:gd name="connsiteY16" fmla="*/ 223935 h 429209"/>
                <a:gd name="connsiteX17" fmla="*/ 1511560 w 1679511"/>
                <a:gd name="connsiteY17" fmla="*/ 167951 h 429209"/>
                <a:gd name="connsiteX18" fmla="*/ 1324947 w 1679511"/>
                <a:gd name="connsiteY18" fmla="*/ 130629 h 429209"/>
                <a:gd name="connsiteX19" fmla="*/ 1212980 w 1679511"/>
                <a:gd name="connsiteY19" fmla="*/ 0 h 429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79511" h="429209">
                  <a:moveTo>
                    <a:pt x="1212980" y="0"/>
                  </a:moveTo>
                  <a:lnTo>
                    <a:pt x="914400" y="93307"/>
                  </a:lnTo>
                  <a:lnTo>
                    <a:pt x="671804" y="93307"/>
                  </a:lnTo>
                  <a:lnTo>
                    <a:pt x="335902" y="74645"/>
                  </a:lnTo>
                  <a:lnTo>
                    <a:pt x="93307" y="37323"/>
                  </a:lnTo>
                  <a:lnTo>
                    <a:pt x="0" y="186613"/>
                  </a:lnTo>
                  <a:lnTo>
                    <a:pt x="0" y="186613"/>
                  </a:lnTo>
                  <a:lnTo>
                    <a:pt x="242596" y="261258"/>
                  </a:lnTo>
                  <a:lnTo>
                    <a:pt x="447870" y="261258"/>
                  </a:lnTo>
                  <a:lnTo>
                    <a:pt x="709127" y="279919"/>
                  </a:lnTo>
                  <a:lnTo>
                    <a:pt x="933062" y="317241"/>
                  </a:lnTo>
                  <a:lnTo>
                    <a:pt x="1138335" y="391886"/>
                  </a:lnTo>
                  <a:lnTo>
                    <a:pt x="1324947" y="429209"/>
                  </a:lnTo>
                  <a:lnTo>
                    <a:pt x="1530221" y="391886"/>
                  </a:lnTo>
                  <a:lnTo>
                    <a:pt x="1530221" y="391886"/>
                  </a:lnTo>
                  <a:lnTo>
                    <a:pt x="1679511" y="223935"/>
                  </a:lnTo>
                  <a:lnTo>
                    <a:pt x="1679511" y="223935"/>
                  </a:lnTo>
                  <a:lnTo>
                    <a:pt x="1511560" y="167951"/>
                  </a:lnTo>
                  <a:lnTo>
                    <a:pt x="1324947" y="130629"/>
                  </a:lnTo>
                  <a:lnTo>
                    <a:pt x="1212980" y="0"/>
                  </a:lnTo>
                  <a:close/>
                </a:path>
              </a:pathLst>
            </a:cu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Freeform 55"/>
            <p:cNvSpPr/>
            <p:nvPr/>
          </p:nvSpPr>
          <p:spPr>
            <a:xfrm>
              <a:off x="3153747" y="2537927"/>
              <a:ext cx="1847461" cy="391885"/>
            </a:xfrm>
            <a:custGeom>
              <a:avLst/>
              <a:gdLst>
                <a:gd name="connsiteX0" fmla="*/ 335902 w 1847461"/>
                <a:gd name="connsiteY0" fmla="*/ 186612 h 391885"/>
                <a:gd name="connsiteX1" fmla="*/ 709126 w 1847461"/>
                <a:gd name="connsiteY1" fmla="*/ 130628 h 391885"/>
                <a:gd name="connsiteX2" fmla="*/ 1007706 w 1847461"/>
                <a:gd name="connsiteY2" fmla="*/ 37322 h 391885"/>
                <a:gd name="connsiteX3" fmla="*/ 1362269 w 1847461"/>
                <a:gd name="connsiteY3" fmla="*/ 18661 h 391885"/>
                <a:gd name="connsiteX4" fmla="*/ 1716833 w 1847461"/>
                <a:gd name="connsiteY4" fmla="*/ 18661 h 391885"/>
                <a:gd name="connsiteX5" fmla="*/ 1847461 w 1847461"/>
                <a:gd name="connsiteY5" fmla="*/ 0 h 391885"/>
                <a:gd name="connsiteX6" fmla="*/ 1642188 w 1847461"/>
                <a:gd name="connsiteY6" fmla="*/ 167951 h 391885"/>
                <a:gd name="connsiteX7" fmla="*/ 1362269 w 1847461"/>
                <a:gd name="connsiteY7" fmla="*/ 261257 h 391885"/>
                <a:gd name="connsiteX8" fmla="*/ 1063690 w 1847461"/>
                <a:gd name="connsiteY8" fmla="*/ 335902 h 391885"/>
                <a:gd name="connsiteX9" fmla="*/ 746449 w 1847461"/>
                <a:gd name="connsiteY9" fmla="*/ 391885 h 391885"/>
                <a:gd name="connsiteX10" fmla="*/ 485192 w 1847461"/>
                <a:gd name="connsiteY10" fmla="*/ 391885 h 391885"/>
                <a:gd name="connsiteX11" fmla="*/ 223935 w 1847461"/>
                <a:gd name="connsiteY11" fmla="*/ 354563 h 391885"/>
                <a:gd name="connsiteX12" fmla="*/ 0 w 1847461"/>
                <a:gd name="connsiteY12" fmla="*/ 298579 h 391885"/>
                <a:gd name="connsiteX13" fmla="*/ 205273 w 1847461"/>
                <a:gd name="connsiteY13" fmla="*/ 261257 h 391885"/>
                <a:gd name="connsiteX14" fmla="*/ 335902 w 1847461"/>
                <a:gd name="connsiteY14" fmla="*/ 186612 h 391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47461" h="391885">
                  <a:moveTo>
                    <a:pt x="335902" y="186612"/>
                  </a:moveTo>
                  <a:lnTo>
                    <a:pt x="709126" y="130628"/>
                  </a:lnTo>
                  <a:lnTo>
                    <a:pt x="1007706" y="37322"/>
                  </a:lnTo>
                  <a:lnTo>
                    <a:pt x="1362269" y="18661"/>
                  </a:lnTo>
                  <a:lnTo>
                    <a:pt x="1716833" y="18661"/>
                  </a:lnTo>
                  <a:lnTo>
                    <a:pt x="1847461" y="0"/>
                  </a:lnTo>
                  <a:lnTo>
                    <a:pt x="1642188" y="167951"/>
                  </a:lnTo>
                  <a:lnTo>
                    <a:pt x="1362269" y="261257"/>
                  </a:lnTo>
                  <a:lnTo>
                    <a:pt x="1063690" y="335902"/>
                  </a:lnTo>
                  <a:lnTo>
                    <a:pt x="746449" y="391885"/>
                  </a:lnTo>
                  <a:lnTo>
                    <a:pt x="485192" y="391885"/>
                  </a:lnTo>
                  <a:lnTo>
                    <a:pt x="223935" y="354563"/>
                  </a:lnTo>
                  <a:lnTo>
                    <a:pt x="0" y="298579"/>
                  </a:lnTo>
                  <a:lnTo>
                    <a:pt x="205273" y="261257"/>
                  </a:lnTo>
                  <a:lnTo>
                    <a:pt x="335902" y="186612"/>
                  </a:lnTo>
                  <a:close/>
                </a:path>
              </a:pathLst>
            </a:cu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p:nvPr/>
          </p:nvSpPr>
          <p:spPr>
            <a:xfrm>
              <a:off x="3886200" y="2514600"/>
              <a:ext cx="228600" cy="2286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 name="Group 75"/>
          <p:cNvGrpSpPr/>
          <p:nvPr/>
        </p:nvGrpSpPr>
        <p:grpSpPr>
          <a:xfrm rot="492947" flipH="1">
            <a:off x="5867400" y="1676400"/>
            <a:ext cx="1117600" cy="342900"/>
            <a:chOff x="1586204" y="1996751"/>
            <a:chExt cx="3519196" cy="1051249"/>
          </a:xfrm>
        </p:grpSpPr>
        <p:sp>
          <p:nvSpPr>
            <p:cNvPr id="77" name="Freeform 76"/>
            <p:cNvSpPr/>
            <p:nvPr/>
          </p:nvSpPr>
          <p:spPr>
            <a:xfrm>
              <a:off x="1586204" y="1996751"/>
              <a:ext cx="3519196" cy="1051249"/>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Freeform 77"/>
            <p:cNvSpPr/>
            <p:nvPr/>
          </p:nvSpPr>
          <p:spPr>
            <a:xfrm>
              <a:off x="1623527" y="2553221"/>
              <a:ext cx="883978" cy="488559"/>
            </a:xfrm>
            <a:custGeom>
              <a:avLst/>
              <a:gdLst>
                <a:gd name="connsiteX0" fmla="*/ 0 w 883978"/>
                <a:gd name="connsiteY0" fmla="*/ 40689 h 488559"/>
                <a:gd name="connsiteX1" fmla="*/ 0 w 883978"/>
                <a:gd name="connsiteY1" fmla="*/ 40689 h 488559"/>
                <a:gd name="connsiteX2" fmla="*/ 298579 w 883978"/>
                <a:gd name="connsiteY2" fmla="*/ 78012 h 488559"/>
                <a:gd name="connsiteX3" fmla="*/ 410546 w 883978"/>
                <a:gd name="connsiteY3" fmla="*/ 40689 h 488559"/>
                <a:gd name="connsiteX4" fmla="*/ 466530 w 883978"/>
                <a:gd name="connsiteY4" fmla="*/ 22028 h 488559"/>
                <a:gd name="connsiteX5" fmla="*/ 522514 w 883978"/>
                <a:gd name="connsiteY5" fmla="*/ 3367 h 488559"/>
                <a:gd name="connsiteX6" fmla="*/ 746449 w 883978"/>
                <a:gd name="connsiteY6" fmla="*/ 22028 h 488559"/>
                <a:gd name="connsiteX7" fmla="*/ 765110 w 883978"/>
                <a:gd name="connsiteY7" fmla="*/ 78012 h 488559"/>
                <a:gd name="connsiteX8" fmla="*/ 821093 w 883978"/>
                <a:gd name="connsiteY8" fmla="*/ 115334 h 488559"/>
                <a:gd name="connsiteX9" fmla="*/ 839755 w 883978"/>
                <a:gd name="connsiteY9" fmla="*/ 171318 h 488559"/>
                <a:gd name="connsiteX10" fmla="*/ 877077 w 883978"/>
                <a:gd name="connsiteY10" fmla="*/ 264624 h 488559"/>
                <a:gd name="connsiteX11" fmla="*/ 466530 w 883978"/>
                <a:gd name="connsiteY11" fmla="*/ 451236 h 488559"/>
                <a:gd name="connsiteX12" fmla="*/ 317240 w 883978"/>
                <a:gd name="connsiteY12" fmla="*/ 488559 h 488559"/>
                <a:gd name="connsiteX13" fmla="*/ 317240 w 883978"/>
                <a:gd name="connsiteY13" fmla="*/ 488559 h 488559"/>
                <a:gd name="connsiteX14" fmla="*/ 167951 w 883978"/>
                <a:gd name="connsiteY14" fmla="*/ 395252 h 488559"/>
                <a:gd name="connsiteX15" fmla="*/ 55983 w 883978"/>
                <a:gd name="connsiteY15" fmla="*/ 152657 h 488559"/>
                <a:gd name="connsiteX16" fmla="*/ 55983 w 883978"/>
                <a:gd name="connsiteY16" fmla="*/ 59350 h 488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3978" h="488559">
                  <a:moveTo>
                    <a:pt x="0" y="40689"/>
                  </a:moveTo>
                  <a:lnTo>
                    <a:pt x="0" y="40689"/>
                  </a:lnTo>
                  <a:cubicBezTo>
                    <a:pt x="163807" y="102117"/>
                    <a:pt x="127163" y="114744"/>
                    <a:pt x="298579" y="78012"/>
                  </a:cubicBezTo>
                  <a:cubicBezTo>
                    <a:pt x="337047" y="69769"/>
                    <a:pt x="373224" y="53130"/>
                    <a:pt x="410546" y="40689"/>
                  </a:cubicBezTo>
                  <a:lnTo>
                    <a:pt x="466530" y="22028"/>
                  </a:lnTo>
                  <a:lnTo>
                    <a:pt x="522514" y="3367"/>
                  </a:lnTo>
                  <a:cubicBezTo>
                    <a:pt x="597159" y="9587"/>
                    <a:pt x="674858" y="0"/>
                    <a:pt x="746449" y="22028"/>
                  </a:cubicBezTo>
                  <a:cubicBezTo>
                    <a:pt x="765250" y="27813"/>
                    <a:pt x="752822" y="62652"/>
                    <a:pt x="765110" y="78012"/>
                  </a:cubicBezTo>
                  <a:cubicBezTo>
                    <a:pt x="779120" y="95525"/>
                    <a:pt x="802432" y="102893"/>
                    <a:pt x="821093" y="115334"/>
                  </a:cubicBezTo>
                  <a:cubicBezTo>
                    <a:pt x="827314" y="133995"/>
                    <a:pt x="830958" y="153724"/>
                    <a:pt x="839755" y="171318"/>
                  </a:cubicBezTo>
                  <a:cubicBezTo>
                    <a:pt x="883978" y="259763"/>
                    <a:pt x="877077" y="192608"/>
                    <a:pt x="877077" y="264624"/>
                  </a:cubicBezTo>
                  <a:lnTo>
                    <a:pt x="466530" y="451236"/>
                  </a:lnTo>
                  <a:lnTo>
                    <a:pt x="317240" y="488559"/>
                  </a:lnTo>
                  <a:lnTo>
                    <a:pt x="317240" y="488559"/>
                  </a:lnTo>
                  <a:lnTo>
                    <a:pt x="167951" y="395252"/>
                  </a:lnTo>
                  <a:lnTo>
                    <a:pt x="55983" y="152657"/>
                  </a:lnTo>
                  <a:lnTo>
                    <a:pt x="55983" y="59350"/>
                  </a:lnTo>
                </a:path>
              </a:pathLst>
            </a:custGeom>
            <a:solidFill>
              <a:schemeClr val="tx1"/>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23" name="Group 6"/>
            <p:cNvGrpSpPr/>
            <p:nvPr/>
          </p:nvGrpSpPr>
          <p:grpSpPr>
            <a:xfrm>
              <a:off x="4648200" y="2286000"/>
              <a:ext cx="228600" cy="228600"/>
              <a:chOff x="6858000" y="1981200"/>
              <a:chExt cx="609600" cy="533400"/>
            </a:xfrm>
          </p:grpSpPr>
          <p:sp>
            <p:nvSpPr>
              <p:cNvPr id="90"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80" name="Straight Connector 79"/>
            <p:cNvCxnSpPr/>
            <p:nvPr/>
          </p:nvCxnSpPr>
          <p:spPr>
            <a:xfrm flipH="1">
              <a:off x="2057400" y="2743200"/>
              <a:ext cx="3048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flipH="1">
              <a:off x="1828800" y="2667000"/>
              <a:ext cx="4572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flipH="1">
              <a:off x="1828800" y="2590800"/>
              <a:ext cx="457200" cy="76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3" name="Oval 82"/>
            <p:cNvSpPr/>
            <p:nvPr/>
          </p:nvSpPr>
          <p:spPr>
            <a:xfrm>
              <a:off x="1752600" y="2286000"/>
              <a:ext cx="304800" cy="304800"/>
            </a:xfrm>
            <a:prstGeom prst="ellipse">
              <a:avLst/>
            </a:prstGeom>
            <a:solidFill>
              <a:srgbClr val="FF00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Freeform 83"/>
            <p:cNvSpPr/>
            <p:nvPr/>
          </p:nvSpPr>
          <p:spPr>
            <a:xfrm>
              <a:off x="2369976" y="2537927"/>
              <a:ext cx="1119673" cy="279918"/>
            </a:xfrm>
            <a:custGeom>
              <a:avLst/>
              <a:gdLst>
                <a:gd name="connsiteX0" fmla="*/ 130628 w 1119673"/>
                <a:gd name="connsiteY0" fmla="*/ 242595 h 279918"/>
                <a:gd name="connsiteX1" fmla="*/ 0 w 1119673"/>
                <a:gd name="connsiteY1" fmla="*/ 74644 h 279918"/>
                <a:gd name="connsiteX2" fmla="*/ 74644 w 1119673"/>
                <a:gd name="connsiteY2" fmla="*/ 18661 h 279918"/>
                <a:gd name="connsiteX3" fmla="*/ 335902 w 1119673"/>
                <a:gd name="connsiteY3" fmla="*/ 0 h 279918"/>
                <a:gd name="connsiteX4" fmla="*/ 709126 w 1119673"/>
                <a:gd name="connsiteY4" fmla="*/ 55983 h 279918"/>
                <a:gd name="connsiteX5" fmla="*/ 989044 w 1119673"/>
                <a:gd name="connsiteY5" fmla="*/ 93306 h 279918"/>
                <a:gd name="connsiteX6" fmla="*/ 1119673 w 1119673"/>
                <a:gd name="connsiteY6" fmla="*/ 205273 h 279918"/>
                <a:gd name="connsiteX7" fmla="*/ 1026367 w 1119673"/>
                <a:gd name="connsiteY7" fmla="*/ 261257 h 279918"/>
                <a:gd name="connsiteX8" fmla="*/ 1026367 w 1119673"/>
                <a:gd name="connsiteY8" fmla="*/ 261257 h 279918"/>
                <a:gd name="connsiteX9" fmla="*/ 783771 w 1119673"/>
                <a:gd name="connsiteY9" fmla="*/ 279918 h 279918"/>
                <a:gd name="connsiteX10" fmla="*/ 466530 w 1119673"/>
                <a:gd name="connsiteY10" fmla="*/ 242595 h 279918"/>
                <a:gd name="connsiteX11" fmla="*/ 298579 w 1119673"/>
                <a:gd name="connsiteY11" fmla="*/ 242595 h 279918"/>
                <a:gd name="connsiteX12" fmla="*/ 130628 w 1119673"/>
                <a:gd name="connsiteY12" fmla="*/ 242595 h 27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9673" h="279918">
                  <a:moveTo>
                    <a:pt x="130628" y="242595"/>
                  </a:moveTo>
                  <a:lnTo>
                    <a:pt x="0" y="74644"/>
                  </a:lnTo>
                  <a:lnTo>
                    <a:pt x="74644" y="18661"/>
                  </a:lnTo>
                  <a:lnTo>
                    <a:pt x="335902" y="0"/>
                  </a:lnTo>
                  <a:lnTo>
                    <a:pt x="709126" y="55983"/>
                  </a:lnTo>
                  <a:lnTo>
                    <a:pt x="989044" y="93306"/>
                  </a:lnTo>
                  <a:lnTo>
                    <a:pt x="1119673" y="205273"/>
                  </a:lnTo>
                  <a:lnTo>
                    <a:pt x="1026367" y="261257"/>
                  </a:lnTo>
                  <a:lnTo>
                    <a:pt x="1026367" y="261257"/>
                  </a:lnTo>
                  <a:lnTo>
                    <a:pt x="783771" y="279918"/>
                  </a:lnTo>
                  <a:lnTo>
                    <a:pt x="466530" y="242595"/>
                  </a:lnTo>
                  <a:lnTo>
                    <a:pt x="298579" y="242595"/>
                  </a:lnTo>
                  <a:lnTo>
                    <a:pt x="130628" y="242595"/>
                  </a:ln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Freeform 84"/>
            <p:cNvSpPr/>
            <p:nvPr/>
          </p:nvSpPr>
          <p:spPr>
            <a:xfrm>
              <a:off x="3489649" y="2146041"/>
              <a:ext cx="1250302" cy="429208"/>
            </a:xfrm>
            <a:custGeom>
              <a:avLst/>
              <a:gdLst>
                <a:gd name="connsiteX0" fmla="*/ 0 w 1250302"/>
                <a:gd name="connsiteY0" fmla="*/ 74645 h 429208"/>
                <a:gd name="connsiteX1" fmla="*/ 0 w 1250302"/>
                <a:gd name="connsiteY1" fmla="*/ 74645 h 429208"/>
                <a:gd name="connsiteX2" fmla="*/ 74645 w 1250302"/>
                <a:gd name="connsiteY2" fmla="*/ 242596 h 429208"/>
                <a:gd name="connsiteX3" fmla="*/ 335902 w 1250302"/>
                <a:gd name="connsiteY3" fmla="*/ 279918 h 429208"/>
                <a:gd name="connsiteX4" fmla="*/ 503853 w 1250302"/>
                <a:gd name="connsiteY4" fmla="*/ 335902 h 429208"/>
                <a:gd name="connsiteX5" fmla="*/ 709127 w 1250302"/>
                <a:gd name="connsiteY5" fmla="*/ 429208 h 429208"/>
                <a:gd name="connsiteX6" fmla="*/ 1082351 w 1250302"/>
                <a:gd name="connsiteY6" fmla="*/ 429208 h 429208"/>
                <a:gd name="connsiteX7" fmla="*/ 1138335 w 1250302"/>
                <a:gd name="connsiteY7" fmla="*/ 242596 h 429208"/>
                <a:gd name="connsiteX8" fmla="*/ 1138335 w 1250302"/>
                <a:gd name="connsiteY8" fmla="*/ 242596 h 429208"/>
                <a:gd name="connsiteX9" fmla="*/ 1250302 w 1250302"/>
                <a:gd name="connsiteY9" fmla="*/ 93306 h 429208"/>
                <a:gd name="connsiteX10" fmla="*/ 914400 w 1250302"/>
                <a:gd name="connsiteY10" fmla="*/ 37322 h 429208"/>
                <a:gd name="connsiteX11" fmla="*/ 559837 w 1250302"/>
                <a:gd name="connsiteY11" fmla="*/ 18661 h 429208"/>
                <a:gd name="connsiteX12" fmla="*/ 335902 w 1250302"/>
                <a:gd name="connsiteY12" fmla="*/ 0 h 429208"/>
                <a:gd name="connsiteX13" fmla="*/ 55984 w 1250302"/>
                <a:gd name="connsiteY13" fmla="*/ 74645 h 429208"/>
                <a:gd name="connsiteX14" fmla="*/ 0 w 1250302"/>
                <a:gd name="connsiteY14" fmla="*/ 74645 h 429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50302" h="429208">
                  <a:moveTo>
                    <a:pt x="0" y="74645"/>
                  </a:moveTo>
                  <a:lnTo>
                    <a:pt x="0" y="74645"/>
                  </a:lnTo>
                  <a:lnTo>
                    <a:pt x="74645" y="242596"/>
                  </a:lnTo>
                  <a:lnTo>
                    <a:pt x="335902" y="279918"/>
                  </a:lnTo>
                  <a:lnTo>
                    <a:pt x="503853" y="335902"/>
                  </a:lnTo>
                  <a:lnTo>
                    <a:pt x="709127" y="429208"/>
                  </a:lnTo>
                  <a:lnTo>
                    <a:pt x="1082351" y="429208"/>
                  </a:lnTo>
                  <a:lnTo>
                    <a:pt x="1138335" y="242596"/>
                  </a:lnTo>
                  <a:lnTo>
                    <a:pt x="1138335" y="242596"/>
                  </a:lnTo>
                  <a:lnTo>
                    <a:pt x="1250302" y="93306"/>
                  </a:lnTo>
                  <a:lnTo>
                    <a:pt x="914400" y="37322"/>
                  </a:lnTo>
                  <a:lnTo>
                    <a:pt x="559837" y="18661"/>
                  </a:lnTo>
                  <a:lnTo>
                    <a:pt x="335902" y="0"/>
                  </a:lnTo>
                  <a:lnTo>
                    <a:pt x="55984" y="74645"/>
                  </a:lnTo>
                  <a:lnTo>
                    <a:pt x="0" y="74645"/>
                  </a:ln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Freeform 85"/>
            <p:cNvSpPr/>
            <p:nvPr/>
          </p:nvSpPr>
          <p:spPr>
            <a:xfrm>
              <a:off x="2276669" y="2276669"/>
              <a:ext cx="1679511" cy="429209"/>
            </a:xfrm>
            <a:custGeom>
              <a:avLst/>
              <a:gdLst>
                <a:gd name="connsiteX0" fmla="*/ 1212980 w 1679511"/>
                <a:gd name="connsiteY0" fmla="*/ 0 h 429209"/>
                <a:gd name="connsiteX1" fmla="*/ 914400 w 1679511"/>
                <a:gd name="connsiteY1" fmla="*/ 93307 h 429209"/>
                <a:gd name="connsiteX2" fmla="*/ 671804 w 1679511"/>
                <a:gd name="connsiteY2" fmla="*/ 93307 h 429209"/>
                <a:gd name="connsiteX3" fmla="*/ 335902 w 1679511"/>
                <a:gd name="connsiteY3" fmla="*/ 74645 h 429209"/>
                <a:gd name="connsiteX4" fmla="*/ 93307 w 1679511"/>
                <a:gd name="connsiteY4" fmla="*/ 37323 h 429209"/>
                <a:gd name="connsiteX5" fmla="*/ 0 w 1679511"/>
                <a:gd name="connsiteY5" fmla="*/ 186613 h 429209"/>
                <a:gd name="connsiteX6" fmla="*/ 0 w 1679511"/>
                <a:gd name="connsiteY6" fmla="*/ 186613 h 429209"/>
                <a:gd name="connsiteX7" fmla="*/ 242596 w 1679511"/>
                <a:gd name="connsiteY7" fmla="*/ 261258 h 429209"/>
                <a:gd name="connsiteX8" fmla="*/ 447870 w 1679511"/>
                <a:gd name="connsiteY8" fmla="*/ 261258 h 429209"/>
                <a:gd name="connsiteX9" fmla="*/ 709127 w 1679511"/>
                <a:gd name="connsiteY9" fmla="*/ 279919 h 429209"/>
                <a:gd name="connsiteX10" fmla="*/ 933062 w 1679511"/>
                <a:gd name="connsiteY10" fmla="*/ 317241 h 429209"/>
                <a:gd name="connsiteX11" fmla="*/ 1138335 w 1679511"/>
                <a:gd name="connsiteY11" fmla="*/ 391886 h 429209"/>
                <a:gd name="connsiteX12" fmla="*/ 1324947 w 1679511"/>
                <a:gd name="connsiteY12" fmla="*/ 429209 h 429209"/>
                <a:gd name="connsiteX13" fmla="*/ 1530221 w 1679511"/>
                <a:gd name="connsiteY13" fmla="*/ 391886 h 429209"/>
                <a:gd name="connsiteX14" fmla="*/ 1530221 w 1679511"/>
                <a:gd name="connsiteY14" fmla="*/ 391886 h 429209"/>
                <a:gd name="connsiteX15" fmla="*/ 1679511 w 1679511"/>
                <a:gd name="connsiteY15" fmla="*/ 223935 h 429209"/>
                <a:gd name="connsiteX16" fmla="*/ 1679511 w 1679511"/>
                <a:gd name="connsiteY16" fmla="*/ 223935 h 429209"/>
                <a:gd name="connsiteX17" fmla="*/ 1511560 w 1679511"/>
                <a:gd name="connsiteY17" fmla="*/ 167951 h 429209"/>
                <a:gd name="connsiteX18" fmla="*/ 1324947 w 1679511"/>
                <a:gd name="connsiteY18" fmla="*/ 130629 h 429209"/>
                <a:gd name="connsiteX19" fmla="*/ 1212980 w 1679511"/>
                <a:gd name="connsiteY19" fmla="*/ 0 h 429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79511" h="429209">
                  <a:moveTo>
                    <a:pt x="1212980" y="0"/>
                  </a:moveTo>
                  <a:lnTo>
                    <a:pt x="914400" y="93307"/>
                  </a:lnTo>
                  <a:lnTo>
                    <a:pt x="671804" y="93307"/>
                  </a:lnTo>
                  <a:lnTo>
                    <a:pt x="335902" y="74645"/>
                  </a:lnTo>
                  <a:lnTo>
                    <a:pt x="93307" y="37323"/>
                  </a:lnTo>
                  <a:lnTo>
                    <a:pt x="0" y="186613"/>
                  </a:lnTo>
                  <a:lnTo>
                    <a:pt x="0" y="186613"/>
                  </a:lnTo>
                  <a:lnTo>
                    <a:pt x="242596" y="261258"/>
                  </a:lnTo>
                  <a:lnTo>
                    <a:pt x="447870" y="261258"/>
                  </a:lnTo>
                  <a:lnTo>
                    <a:pt x="709127" y="279919"/>
                  </a:lnTo>
                  <a:lnTo>
                    <a:pt x="933062" y="317241"/>
                  </a:lnTo>
                  <a:lnTo>
                    <a:pt x="1138335" y="391886"/>
                  </a:lnTo>
                  <a:lnTo>
                    <a:pt x="1324947" y="429209"/>
                  </a:lnTo>
                  <a:lnTo>
                    <a:pt x="1530221" y="391886"/>
                  </a:lnTo>
                  <a:lnTo>
                    <a:pt x="1530221" y="391886"/>
                  </a:lnTo>
                  <a:lnTo>
                    <a:pt x="1679511" y="223935"/>
                  </a:lnTo>
                  <a:lnTo>
                    <a:pt x="1679511" y="223935"/>
                  </a:lnTo>
                  <a:lnTo>
                    <a:pt x="1511560" y="167951"/>
                  </a:lnTo>
                  <a:lnTo>
                    <a:pt x="1324947" y="130629"/>
                  </a:lnTo>
                  <a:lnTo>
                    <a:pt x="1212980" y="0"/>
                  </a:lnTo>
                  <a:close/>
                </a:path>
              </a:pathLst>
            </a:cu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Freeform 86"/>
            <p:cNvSpPr/>
            <p:nvPr/>
          </p:nvSpPr>
          <p:spPr>
            <a:xfrm>
              <a:off x="2351314" y="2388637"/>
              <a:ext cx="2313992" cy="167951"/>
            </a:xfrm>
            <a:custGeom>
              <a:avLst/>
              <a:gdLst>
                <a:gd name="connsiteX0" fmla="*/ 0 w 2313992"/>
                <a:gd name="connsiteY0" fmla="*/ 130628 h 167951"/>
                <a:gd name="connsiteX1" fmla="*/ 970384 w 2313992"/>
                <a:gd name="connsiteY1" fmla="*/ 167951 h 167951"/>
                <a:gd name="connsiteX2" fmla="*/ 1324947 w 2313992"/>
                <a:gd name="connsiteY2" fmla="*/ 0 h 167951"/>
                <a:gd name="connsiteX3" fmla="*/ 2313992 w 2313992"/>
                <a:gd name="connsiteY3" fmla="*/ 18661 h 167951"/>
                <a:gd name="connsiteX4" fmla="*/ 2220686 w 2313992"/>
                <a:gd name="connsiteY4" fmla="*/ 18661 h 1679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3992" h="167951">
                  <a:moveTo>
                    <a:pt x="0" y="130628"/>
                  </a:moveTo>
                  <a:lnTo>
                    <a:pt x="970384" y="167951"/>
                  </a:lnTo>
                  <a:lnTo>
                    <a:pt x="1324947" y="0"/>
                  </a:lnTo>
                  <a:lnTo>
                    <a:pt x="2313992" y="18661"/>
                  </a:lnTo>
                  <a:lnTo>
                    <a:pt x="2220686" y="18661"/>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8" name="Freeform 87"/>
            <p:cNvSpPr/>
            <p:nvPr/>
          </p:nvSpPr>
          <p:spPr>
            <a:xfrm>
              <a:off x="3153747" y="2537927"/>
              <a:ext cx="1847461" cy="391885"/>
            </a:xfrm>
            <a:custGeom>
              <a:avLst/>
              <a:gdLst>
                <a:gd name="connsiteX0" fmla="*/ 335902 w 1847461"/>
                <a:gd name="connsiteY0" fmla="*/ 186612 h 391885"/>
                <a:gd name="connsiteX1" fmla="*/ 709126 w 1847461"/>
                <a:gd name="connsiteY1" fmla="*/ 130628 h 391885"/>
                <a:gd name="connsiteX2" fmla="*/ 1007706 w 1847461"/>
                <a:gd name="connsiteY2" fmla="*/ 37322 h 391885"/>
                <a:gd name="connsiteX3" fmla="*/ 1362269 w 1847461"/>
                <a:gd name="connsiteY3" fmla="*/ 18661 h 391885"/>
                <a:gd name="connsiteX4" fmla="*/ 1716833 w 1847461"/>
                <a:gd name="connsiteY4" fmla="*/ 18661 h 391885"/>
                <a:gd name="connsiteX5" fmla="*/ 1847461 w 1847461"/>
                <a:gd name="connsiteY5" fmla="*/ 0 h 391885"/>
                <a:gd name="connsiteX6" fmla="*/ 1642188 w 1847461"/>
                <a:gd name="connsiteY6" fmla="*/ 167951 h 391885"/>
                <a:gd name="connsiteX7" fmla="*/ 1362269 w 1847461"/>
                <a:gd name="connsiteY7" fmla="*/ 261257 h 391885"/>
                <a:gd name="connsiteX8" fmla="*/ 1063690 w 1847461"/>
                <a:gd name="connsiteY8" fmla="*/ 335902 h 391885"/>
                <a:gd name="connsiteX9" fmla="*/ 746449 w 1847461"/>
                <a:gd name="connsiteY9" fmla="*/ 391885 h 391885"/>
                <a:gd name="connsiteX10" fmla="*/ 485192 w 1847461"/>
                <a:gd name="connsiteY10" fmla="*/ 391885 h 391885"/>
                <a:gd name="connsiteX11" fmla="*/ 223935 w 1847461"/>
                <a:gd name="connsiteY11" fmla="*/ 354563 h 391885"/>
                <a:gd name="connsiteX12" fmla="*/ 0 w 1847461"/>
                <a:gd name="connsiteY12" fmla="*/ 298579 h 391885"/>
                <a:gd name="connsiteX13" fmla="*/ 205273 w 1847461"/>
                <a:gd name="connsiteY13" fmla="*/ 261257 h 391885"/>
                <a:gd name="connsiteX14" fmla="*/ 335902 w 1847461"/>
                <a:gd name="connsiteY14" fmla="*/ 186612 h 391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47461" h="391885">
                  <a:moveTo>
                    <a:pt x="335902" y="186612"/>
                  </a:moveTo>
                  <a:lnTo>
                    <a:pt x="709126" y="130628"/>
                  </a:lnTo>
                  <a:lnTo>
                    <a:pt x="1007706" y="37322"/>
                  </a:lnTo>
                  <a:lnTo>
                    <a:pt x="1362269" y="18661"/>
                  </a:lnTo>
                  <a:lnTo>
                    <a:pt x="1716833" y="18661"/>
                  </a:lnTo>
                  <a:lnTo>
                    <a:pt x="1847461" y="0"/>
                  </a:lnTo>
                  <a:lnTo>
                    <a:pt x="1642188" y="167951"/>
                  </a:lnTo>
                  <a:lnTo>
                    <a:pt x="1362269" y="261257"/>
                  </a:lnTo>
                  <a:lnTo>
                    <a:pt x="1063690" y="335902"/>
                  </a:lnTo>
                  <a:lnTo>
                    <a:pt x="746449" y="391885"/>
                  </a:lnTo>
                  <a:lnTo>
                    <a:pt x="485192" y="391885"/>
                  </a:lnTo>
                  <a:lnTo>
                    <a:pt x="223935" y="354563"/>
                  </a:lnTo>
                  <a:lnTo>
                    <a:pt x="0" y="298579"/>
                  </a:lnTo>
                  <a:lnTo>
                    <a:pt x="205273" y="261257"/>
                  </a:lnTo>
                  <a:lnTo>
                    <a:pt x="335902" y="186612"/>
                  </a:lnTo>
                  <a:close/>
                </a:path>
              </a:pathLst>
            </a:cu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p:cNvSpPr/>
            <p:nvPr/>
          </p:nvSpPr>
          <p:spPr>
            <a:xfrm>
              <a:off x="3886200" y="2514600"/>
              <a:ext cx="228600" cy="2286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91"/>
          <p:cNvGrpSpPr/>
          <p:nvPr/>
        </p:nvGrpSpPr>
        <p:grpSpPr>
          <a:xfrm flipH="1">
            <a:off x="6248400" y="5181600"/>
            <a:ext cx="1315271" cy="342900"/>
            <a:chOff x="1586204" y="1996751"/>
            <a:chExt cx="3519196" cy="1051249"/>
          </a:xfrm>
        </p:grpSpPr>
        <p:sp>
          <p:nvSpPr>
            <p:cNvPr id="93" name="Freeform 92"/>
            <p:cNvSpPr/>
            <p:nvPr/>
          </p:nvSpPr>
          <p:spPr>
            <a:xfrm>
              <a:off x="1586204" y="1996751"/>
              <a:ext cx="3519196" cy="1051249"/>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Freeform 93"/>
            <p:cNvSpPr/>
            <p:nvPr/>
          </p:nvSpPr>
          <p:spPr>
            <a:xfrm>
              <a:off x="1623527" y="2553221"/>
              <a:ext cx="883978" cy="488559"/>
            </a:xfrm>
            <a:custGeom>
              <a:avLst/>
              <a:gdLst>
                <a:gd name="connsiteX0" fmla="*/ 0 w 883978"/>
                <a:gd name="connsiteY0" fmla="*/ 40689 h 488559"/>
                <a:gd name="connsiteX1" fmla="*/ 0 w 883978"/>
                <a:gd name="connsiteY1" fmla="*/ 40689 h 488559"/>
                <a:gd name="connsiteX2" fmla="*/ 298579 w 883978"/>
                <a:gd name="connsiteY2" fmla="*/ 78012 h 488559"/>
                <a:gd name="connsiteX3" fmla="*/ 410546 w 883978"/>
                <a:gd name="connsiteY3" fmla="*/ 40689 h 488559"/>
                <a:gd name="connsiteX4" fmla="*/ 466530 w 883978"/>
                <a:gd name="connsiteY4" fmla="*/ 22028 h 488559"/>
                <a:gd name="connsiteX5" fmla="*/ 522514 w 883978"/>
                <a:gd name="connsiteY5" fmla="*/ 3367 h 488559"/>
                <a:gd name="connsiteX6" fmla="*/ 746449 w 883978"/>
                <a:gd name="connsiteY6" fmla="*/ 22028 h 488559"/>
                <a:gd name="connsiteX7" fmla="*/ 765110 w 883978"/>
                <a:gd name="connsiteY7" fmla="*/ 78012 h 488559"/>
                <a:gd name="connsiteX8" fmla="*/ 821093 w 883978"/>
                <a:gd name="connsiteY8" fmla="*/ 115334 h 488559"/>
                <a:gd name="connsiteX9" fmla="*/ 839755 w 883978"/>
                <a:gd name="connsiteY9" fmla="*/ 171318 h 488559"/>
                <a:gd name="connsiteX10" fmla="*/ 877077 w 883978"/>
                <a:gd name="connsiteY10" fmla="*/ 264624 h 488559"/>
                <a:gd name="connsiteX11" fmla="*/ 466530 w 883978"/>
                <a:gd name="connsiteY11" fmla="*/ 451236 h 488559"/>
                <a:gd name="connsiteX12" fmla="*/ 317240 w 883978"/>
                <a:gd name="connsiteY12" fmla="*/ 488559 h 488559"/>
                <a:gd name="connsiteX13" fmla="*/ 317240 w 883978"/>
                <a:gd name="connsiteY13" fmla="*/ 488559 h 488559"/>
                <a:gd name="connsiteX14" fmla="*/ 167951 w 883978"/>
                <a:gd name="connsiteY14" fmla="*/ 395252 h 488559"/>
                <a:gd name="connsiteX15" fmla="*/ 55983 w 883978"/>
                <a:gd name="connsiteY15" fmla="*/ 152657 h 488559"/>
                <a:gd name="connsiteX16" fmla="*/ 55983 w 883978"/>
                <a:gd name="connsiteY16" fmla="*/ 59350 h 488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3978" h="488559">
                  <a:moveTo>
                    <a:pt x="0" y="40689"/>
                  </a:moveTo>
                  <a:lnTo>
                    <a:pt x="0" y="40689"/>
                  </a:lnTo>
                  <a:cubicBezTo>
                    <a:pt x="163807" y="102117"/>
                    <a:pt x="127163" y="114744"/>
                    <a:pt x="298579" y="78012"/>
                  </a:cubicBezTo>
                  <a:cubicBezTo>
                    <a:pt x="337047" y="69769"/>
                    <a:pt x="373224" y="53130"/>
                    <a:pt x="410546" y="40689"/>
                  </a:cubicBezTo>
                  <a:lnTo>
                    <a:pt x="466530" y="22028"/>
                  </a:lnTo>
                  <a:lnTo>
                    <a:pt x="522514" y="3367"/>
                  </a:lnTo>
                  <a:cubicBezTo>
                    <a:pt x="597159" y="9587"/>
                    <a:pt x="674858" y="0"/>
                    <a:pt x="746449" y="22028"/>
                  </a:cubicBezTo>
                  <a:cubicBezTo>
                    <a:pt x="765250" y="27813"/>
                    <a:pt x="752822" y="62652"/>
                    <a:pt x="765110" y="78012"/>
                  </a:cubicBezTo>
                  <a:cubicBezTo>
                    <a:pt x="779120" y="95525"/>
                    <a:pt x="802432" y="102893"/>
                    <a:pt x="821093" y="115334"/>
                  </a:cubicBezTo>
                  <a:cubicBezTo>
                    <a:pt x="827314" y="133995"/>
                    <a:pt x="830958" y="153724"/>
                    <a:pt x="839755" y="171318"/>
                  </a:cubicBezTo>
                  <a:cubicBezTo>
                    <a:pt x="883978" y="259763"/>
                    <a:pt x="877077" y="192608"/>
                    <a:pt x="877077" y="264624"/>
                  </a:cubicBezTo>
                  <a:lnTo>
                    <a:pt x="466530" y="451236"/>
                  </a:lnTo>
                  <a:lnTo>
                    <a:pt x="317240" y="488559"/>
                  </a:lnTo>
                  <a:lnTo>
                    <a:pt x="317240" y="488559"/>
                  </a:lnTo>
                  <a:lnTo>
                    <a:pt x="167951" y="395252"/>
                  </a:lnTo>
                  <a:lnTo>
                    <a:pt x="55983" y="152657"/>
                  </a:lnTo>
                  <a:lnTo>
                    <a:pt x="55983" y="59350"/>
                  </a:lnTo>
                </a:path>
              </a:pathLst>
            </a:custGeom>
            <a:solidFill>
              <a:schemeClr val="tx1"/>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27" name="Group 6"/>
            <p:cNvGrpSpPr/>
            <p:nvPr/>
          </p:nvGrpSpPr>
          <p:grpSpPr>
            <a:xfrm>
              <a:off x="4648200" y="2286000"/>
              <a:ext cx="228600" cy="228600"/>
              <a:chOff x="6858000" y="1981200"/>
              <a:chExt cx="609600" cy="533400"/>
            </a:xfrm>
          </p:grpSpPr>
          <p:sp>
            <p:nvSpPr>
              <p:cNvPr id="106"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Oval 106"/>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96" name="Straight Connector 95"/>
            <p:cNvCxnSpPr/>
            <p:nvPr/>
          </p:nvCxnSpPr>
          <p:spPr>
            <a:xfrm flipH="1">
              <a:off x="2057400" y="2743200"/>
              <a:ext cx="3048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flipH="1">
              <a:off x="1828800" y="2667000"/>
              <a:ext cx="4572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flipH="1">
              <a:off x="1828800" y="2590800"/>
              <a:ext cx="457200" cy="76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0" name="Freeform 99"/>
            <p:cNvSpPr/>
            <p:nvPr/>
          </p:nvSpPr>
          <p:spPr>
            <a:xfrm>
              <a:off x="2369976" y="2537927"/>
              <a:ext cx="1119673" cy="279918"/>
            </a:xfrm>
            <a:custGeom>
              <a:avLst/>
              <a:gdLst>
                <a:gd name="connsiteX0" fmla="*/ 130628 w 1119673"/>
                <a:gd name="connsiteY0" fmla="*/ 242595 h 279918"/>
                <a:gd name="connsiteX1" fmla="*/ 0 w 1119673"/>
                <a:gd name="connsiteY1" fmla="*/ 74644 h 279918"/>
                <a:gd name="connsiteX2" fmla="*/ 74644 w 1119673"/>
                <a:gd name="connsiteY2" fmla="*/ 18661 h 279918"/>
                <a:gd name="connsiteX3" fmla="*/ 335902 w 1119673"/>
                <a:gd name="connsiteY3" fmla="*/ 0 h 279918"/>
                <a:gd name="connsiteX4" fmla="*/ 709126 w 1119673"/>
                <a:gd name="connsiteY4" fmla="*/ 55983 h 279918"/>
                <a:gd name="connsiteX5" fmla="*/ 989044 w 1119673"/>
                <a:gd name="connsiteY5" fmla="*/ 93306 h 279918"/>
                <a:gd name="connsiteX6" fmla="*/ 1119673 w 1119673"/>
                <a:gd name="connsiteY6" fmla="*/ 205273 h 279918"/>
                <a:gd name="connsiteX7" fmla="*/ 1026367 w 1119673"/>
                <a:gd name="connsiteY7" fmla="*/ 261257 h 279918"/>
                <a:gd name="connsiteX8" fmla="*/ 1026367 w 1119673"/>
                <a:gd name="connsiteY8" fmla="*/ 261257 h 279918"/>
                <a:gd name="connsiteX9" fmla="*/ 783771 w 1119673"/>
                <a:gd name="connsiteY9" fmla="*/ 279918 h 279918"/>
                <a:gd name="connsiteX10" fmla="*/ 466530 w 1119673"/>
                <a:gd name="connsiteY10" fmla="*/ 242595 h 279918"/>
                <a:gd name="connsiteX11" fmla="*/ 298579 w 1119673"/>
                <a:gd name="connsiteY11" fmla="*/ 242595 h 279918"/>
                <a:gd name="connsiteX12" fmla="*/ 130628 w 1119673"/>
                <a:gd name="connsiteY12" fmla="*/ 242595 h 27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9673" h="279918">
                  <a:moveTo>
                    <a:pt x="130628" y="242595"/>
                  </a:moveTo>
                  <a:lnTo>
                    <a:pt x="0" y="74644"/>
                  </a:lnTo>
                  <a:lnTo>
                    <a:pt x="74644" y="18661"/>
                  </a:lnTo>
                  <a:lnTo>
                    <a:pt x="335902" y="0"/>
                  </a:lnTo>
                  <a:lnTo>
                    <a:pt x="709126" y="55983"/>
                  </a:lnTo>
                  <a:lnTo>
                    <a:pt x="989044" y="93306"/>
                  </a:lnTo>
                  <a:lnTo>
                    <a:pt x="1119673" y="205273"/>
                  </a:lnTo>
                  <a:lnTo>
                    <a:pt x="1026367" y="261257"/>
                  </a:lnTo>
                  <a:lnTo>
                    <a:pt x="1026367" y="261257"/>
                  </a:lnTo>
                  <a:lnTo>
                    <a:pt x="783771" y="279918"/>
                  </a:lnTo>
                  <a:lnTo>
                    <a:pt x="466530" y="242595"/>
                  </a:lnTo>
                  <a:lnTo>
                    <a:pt x="298579" y="242595"/>
                  </a:lnTo>
                  <a:lnTo>
                    <a:pt x="130628" y="242595"/>
                  </a:ln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Freeform 101"/>
            <p:cNvSpPr/>
            <p:nvPr/>
          </p:nvSpPr>
          <p:spPr>
            <a:xfrm>
              <a:off x="2276669" y="2276669"/>
              <a:ext cx="1679511" cy="429209"/>
            </a:xfrm>
            <a:custGeom>
              <a:avLst/>
              <a:gdLst>
                <a:gd name="connsiteX0" fmla="*/ 1212980 w 1679511"/>
                <a:gd name="connsiteY0" fmla="*/ 0 h 429209"/>
                <a:gd name="connsiteX1" fmla="*/ 914400 w 1679511"/>
                <a:gd name="connsiteY1" fmla="*/ 93307 h 429209"/>
                <a:gd name="connsiteX2" fmla="*/ 671804 w 1679511"/>
                <a:gd name="connsiteY2" fmla="*/ 93307 h 429209"/>
                <a:gd name="connsiteX3" fmla="*/ 335902 w 1679511"/>
                <a:gd name="connsiteY3" fmla="*/ 74645 h 429209"/>
                <a:gd name="connsiteX4" fmla="*/ 93307 w 1679511"/>
                <a:gd name="connsiteY4" fmla="*/ 37323 h 429209"/>
                <a:gd name="connsiteX5" fmla="*/ 0 w 1679511"/>
                <a:gd name="connsiteY5" fmla="*/ 186613 h 429209"/>
                <a:gd name="connsiteX6" fmla="*/ 0 w 1679511"/>
                <a:gd name="connsiteY6" fmla="*/ 186613 h 429209"/>
                <a:gd name="connsiteX7" fmla="*/ 242596 w 1679511"/>
                <a:gd name="connsiteY7" fmla="*/ 261258 h 429209"/>
                <a:gd name="connsiteX8" fmla="*/ 447870 w 1679511"/>
                <a:gd name="connsiteY8" fmla="*/ 261258 h 429209"/>
                <a:gd name="connsiteX9" fmla="*/ 709127 w 1679511"/>
                <a:gd name="connsiteY9" fmla="*/ 279919 h 429209"/>
                <a:gd name="connsiteX10" fmla="*/ 933062 w 1679511"/>
                <a:gd name="connsiteY10" fmla="*/ 317241 h 429209"/>
                <a:gd name="connsiteX11" fmla="*/ 1138335 w 1679511"/>
                <a:gd name="connsiteY11" fmla="*/ 391886 h 429209"/>
                <a:gd name="connsiteX12" fmla="*/ 1324947 w 1679511"/>
                <a:gd name="connsiteY12" fmla="*/ 429209 h 429209"/>
                <a:gd name="connsiteX13" fmla="*/ 1530221 w 1679511"/>
                <a:gd name="connsiteY13" fmla="*/ 391886 h 429209"/>
                <a:gd name="connsiteX14" fmla="*/ 1530221 w 1679511"/>
                <a:gd name="connsiteY14" fmla="*/ 391886 h 429209"/>
                <a:gd name="connsiteX15" fmla="*/ 1679511 w 1679511"/>
                <a:gd name="connsiteY15" fmla="*/ 223935 h 429209"/>
                <a:gd name="connsiteX16" fmla="*/ 1679511 w 1679511"/>
                <a:gd name="connsiteY16" fmla="*/ 223935 h 429209"/>
                <a:gd name="connsiteX17" fmla="*/ 1511560 w 1679511"/>
                <a:gd name="connsiteY17" fmla="*/ 167951 h 429209"/>
                <a:gd name="connsiteX18" fmla="*/ 1324947 w 1679511"/>
                <a:gd name="connsiteY18" fmla="*/ 130629 h 429209"/>
                <a:gd name="connsiteX19" fmla="*/ 1212980 w 1679511"/>
                <a:gd name="connsiteY19" fmla="*/ 0 h 429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79511" h="429209">
                  <a:moveTo>
                    <a:pt x="1212980" y="0"/>
                  </a:moveTo>
                  <a:lnTo>
                    <a:pt x="914400" y="93307"/>
                  </a:lnTo>
                  <a:lnTo>
                    <a:pt x="671804" y="93307"/>
                  </a:lnTo>
                  <a:lnTo>
                    <a:pt x="335902" y="74645"/>
                  </a:lnTo>
                  <a:lnTo>
                    <a:pt x="93307" y="37323"/>
                  </a:lnTo>
                  <a:lnTo>
                    <a:pt x="0" y="186613"/>
                  </a:lnTo>
                  <a:lnTo>
                    <a:pt x="0" y="186613"/>
                  </a:lnTo>
                  <a:lnTo>
                    <a:pt x="242596" y="261258"/>
                  </a:lnTo>
                  <a:lnTo>
                    <a:pt x="447870" y="261258"/>
                  </a:lnTo>
                  <a:lnTo>
                    <a:pt x="709127" y="279919"/>
                  </a:lnTo>
                  <a:lnTo>
                    <a:pt x="933062" y="317241"/>
                  </a:lnTo>
                  <a:lnTo>
                    <a:pt x="1138335" y="391886"/>
                  </a:lnTo>
                  <a:lnTo>
                    <a:pt x="1324947" y="429209"/>
                  </a:lnTo>
                  <a:lnTo>
                    <a:pt x="1530221" y="391886"/>
                  </a:lnTo>
                  <a:lnTo>
                    <a:pt x="1530221" y="391886"/>
                  </a:lnTo>
                  <a:lnTo>
                    <a:pt x="1679511" y="223935"/>
                  </a:lnTo>
                  <a:lnTo>
                    <a:pt x="1679511" y="223935"/>
                  </a:lnTo>
                  <a:lnTo>
                    <a:pt x="1511560" y="167951"/>
                  </a:lnTo>
                  <a:lnTo>
                    <a:pt x="1324947" y="130629"/>
                  </a:lnTo>
                  <a:lnTo>
                    <a:pt x="1212980" y="0"/>
                  </a:lnTo>
                  <a:close/>
                </a:path>
              </a:pathLst>
            </a:cu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Freeform 103"/>
            <p:cNvSpPr/>
            <p:nvPr/>
          </p:nvSpPr>
          <p:spPr>
            <a:xfrm>
              <a:off x="3153747" y="2537927"/>
              <a:ext cx="1847461" cy="391885"/>
            </a:xfrm>
            <a:custGeom>
              <a:avLst/>
              <a:gdLst>
                <a:gd name="connsiteX0" fmla="*/ 335902 w 1847461"/>
                <a:gd name="connsiteY0" fmla="*/ 186612 h 391885"/>
                <a:gd name="connsiteX1" fmla="*/ 709126 w 1847461"/>
                <a:gd name="connsiteY1" fmla="*/ 130628 h 391885"/>
                <a:gd name="connsiteX2" fmla="*/ 1007706 w 1847461"/>
                <a:gd name="connsiteY2" fmla="*/ 37322 h 391885"/>
                <a:gd name="connsiteX3" fmla="*/ 1362269 w 1847461"/>
                <a:gd name="connsiteY3" fmla="*/ 18661 h 391885"/>
                <a:gd name="connsiteX4" fmla="*/ 1716833 w 1847461"/>
                <a:gd name="connsiteY4" fmla="*/ 18661 h 391885"/>
                <a:gd name="connsiteX5" fmla="*/ 1847461 w 1847461"/>
                <a:gd name="connsiteY5" fmla="*/ 0 h 391885"/>
                <a:gd name="connsiteX6" fmla="*/ 1642188 w 1847461"/>
                <a:gd name="connsiteY6" fmla="*/ 167951 h 391885"/>
                <a:gd name="connsiteX7" fmla="*/ 1362269 w 1847461"/>
                <a:gd name="connsiteY7" fmla="*/ 261257 h 391885"/>
                <a:gd name="connsiteX8" fmla="*/ 1063690 w 1847461"/>
                <a:gd name="connsiteY8" fmla="*/ 335902 h 391885"/>
                <a:gd name="connsiteX9" fmla="*/ 746449 w 1847461"/>
                <a:gd name="connsiteY9" fmla="*/ 391885 h 391885"/>
                <a:gd name="connsiteX10" fmla="*/ 485192 w 1847461"/>
                <a:gd name="connsiteY10" fmla="*/ 391885 h 391885"/>
                <a:gd name="connsiteX11" fmla="*/ 223935 w 1847461"/>
                <a:gd name="connsiteY11" fmla="*/ 354563 h 391885"/>
                <a:gd name="connsiteX12" fmla="*/ 0 w 1847461"/>
                <a:gd name="connsiteY12" fmla="*/ 298579 h 391885"/>
                <a:gd name="connsiteX13" fmla="*/ 205273 w 1847461"/>
                <a:gd name="connsiteY13" fmla="*/ 261257 h 391885"/>
                <a:gd name="connsiteX14" fmla="*/ 335902 w 1847461"/>
                <a:gd name="connsiteY14" fmla="*/ 186612 h 391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47461" h="391885">
                  <a:moveTo>
                    <a:pt x="335902" y="186612"/>
                  </a:moveTo>
                  <a:lnTo>
                    <a:pt x="709126" y="130628"/>
                  </a:lnTo>
                  <a:lnTo>
                    <a:pt x="1007706" y="37322"/>
                  </a:lnTo>
                  <a:lnTo>
                    <a:pt x="1362269" y="18661"/>
                  </a:lnTo>
                  <a:lnTo>
                    <a:pt x="1716833" y="18661"/>
                  </a:lnTo>
                  <a:lnTo>
                    <a:pt x="1847461" y="0"/>
                  </a:lnTo>
                  <a:lnTo>
                    <a:pt x="1642188" y="167951"/>
                  </a:lnTo>
                  <a:lnTo>
                    <a:pt x="1362269" y="261257"/>
                  </a:lnTo>
                  <a:lnTo>
                    <a:pt x="1063690" y="335902"/>
                  </a:lnTo>
                  <a:lnTo>
                    <a:pt x="746449" y="391885"/>
                  </a:lnTo>
                  <a:lnTo>
                    <a:pt x="485192" y="391885"/>
                  </a:lnTo>
                  <a:lnTo>
                    <a:pt x="223935" y="354563"/>
                  </a:lnTo>
                  <a:lnTo>
                    <a:pt x="0" y="298579"/>
                  </a:lnTo>
                  <a:lnTo>
                    <a:pt x="205273" y="261257"/>
                  </a:lnTo>
                  <a:lnTo>
                    <a:pt x="335902" y="186612"/>
                  </a:lnTo>
                  <a:close/>
                </a:path>
              </a:pathLst>
            </a:cu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Oval 104"/>
            <p:cNvSpPr/>
            <p:nvPr/>
          </p:nvSpPr>
          <p:spPr>
            <a:xfrm>
              <a:off x="3886200" y="2514600"/>
              <a:ext cx="228600" cy="2286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 name="Group 107"/>
          <p:cNvGrpSpPr/>
          <p:nvPr/>
        </p:nvGrpSpPr>
        <p:grpSpPr>
          <a:xfrm flipH="1">
            <a:off x="685800" y="2057400"/>
            <a:ext cx="1552222" cy="514350"/>
            <a:chOff x="3200400" y="3733800"/>
            <a:chExt cx="3900196" cy="1066800"/>
          </a:xfrm>
        </p:grpSpPr>
        <p:sp>
          <p:nvSpPr>
            <p:cNvPr id="109" name="Freeform 108"/>
            <p:cNvSpPr/>
            <p:nvPr/>
          </p:nvSpPr>
          <p:spPr>
            <a:xfrm>
              <a:off x="3200400" y="3733800"/>
              <a:ext cx="3900196" cy="1066800"/>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Group 6"/>
            <p:cNvGrpSpPr/>
            <p:nvPr/>
          </p:nvGrpSpPr>
          <p:grpSpPr>
            <a:xfrm>
              <a:off x="6593898" y="4027328"/>
              <a:ext cx="253349" cy="231982"/>
              <a:chOff x="6858000" y="1981200"/>
              <a:chExt cx="609600" cy="533400"/>
            </a:xfrm>
          </p:grpSpPr>
          <p:sp>
            <p:nvSpPr>
              <p:cNvPr id="115"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Oval 115"/>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11" name="Straight Connector 110"/>
            <p:cNvCxnSpPr/>
            <p:nvPr/>
          </p:nvCxnSpPr>
          <p:spPr>
            <a:xfrm flipH="1">
              <a:off x="3722609" y="4491291"/>
              <a:ext cx="337799"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flipH="1">
              <a:off x="3469260" y="4413964"/>
              <a:ext cx="506698"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flipH="1">
              <a:off x="3469260" y="4336637"/>
              <a:ext cx="506698" cy="773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4" name="Oval 113"/>
            <p:cNvSpPr/>
            <p:nvPr/>
          </p:nvSpPr>
          <p:spPr>
            <a:xfrm>
              <a:off x="5749401" y="4259309"/>
              <a:ext cx="253349" cy="23198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4" name="Group 116"/>
          <p:cNvGrpSpPr/>
          <p:nvPr/>
        </p:nvGrpSpPr>
        <p:grpSpPr>
          <a:xfrm rot="844816">
            <a:off x="457200" y="533400"/>
            <a:ext cx="1676400" cy="457200"/>
            <a:chOff x="3200400" y="3733800"/>
            <a:chExt cx="3900196" cy="1066800"/>
          </a:xfrm>
        </p:grpSpPr>
        <p:sp>
          <p:nvSpPr>
            <p:cNvPr id="118" name="Freeform 117"/>
            <p:cNvSpPr/>
            <p:nvPr/>
          </p:nvSpPr>
          <p:spPr>
            <a:xfrm>
              <a:off x="3200400" y="3733800"/>
              <a:ext cx="3900196" cy="1066800"/>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6"/>
            <p:cNvGrpSpPr/>
            <p:nvPr/>
          </p:nvGrpSpPr>
          <p:grpSpPr>
            <a:xfrm>
              <a:off x="6593898" y="4027328"/>
              <a:ext cx="253349" cy="231982"/>
              <a:chOff x="6858000" y="1981200"/>
              <a:chExt cx="609600" cy="533400"/>
            </a:xfrm>
          </p:grpSpPr>
          <p:sp>
            <p:nvSpPr>
              <p:cNvPr id="124"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Oval 124"/>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20" name="Straight Connector 119"/>
            <p:cNvCxnSpPr/>
            <p:nvPr/>
          </p:nvCxnSpPr>
          <p:spPr>
            <a:xfrm flipH="1">
              <a:off x="3722609" y="4491291"/>
              <a:ext cx="337799"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flipH="1">
              <a:off x="3469260" y="4413964"/>
              <a:ext cx="506698"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flipH="1">
              <a:off x="3469260" y="4336637"/>
              <a:ext cx="506698" cy="773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3" name="Oval 122"/>
            <p:cNvSpPr/>
            <p:nvPr/>
          </p:nvSpPr>
          <p:spPr>
            <a:xfrm>
              <a:off x="5749401" y="4259309"/>
              <a:ext cx="253349" cy="23198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6" name="Group 125"/>
          <p:cNvGrpSpPr/>
          <p:nvPr/>
        </p:nvGrpSpPr>
        <p:grpSpPr>
          <a:xfrm rot="1271116" flipH="1">
            <a:off x="1295400" y="5562600"/>
            <a:ext cx="1676400" cy="457200"/>
            <a:chOff x="3200400" y="3733800"/>
            <a:chExt cx="3900196" cy="1066800"/>
          </a:xfrm>
        </p:grpSpPr>
        <p:sp>
          <p:nvSpPr>
            <p:cNvPr id="127" name="Freeform 126"/>
            <p:cNvSpPr/>
            <p:nvPr/>
          </p:nvSpPr>
          <p:spPr>
            <a:xfrm>
              <a:off x="3200400" y="3733800"/>
              <a:ext cx="3900196" cy="1066800"/>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6"/>
            <p:cNvGrpSpPr/>
            <p:nvPr/>
          </p:nvGrpSpPr>
          <p:grpSpPr>
            <a:xfrm>
              <a:off x="6593898" y="4027328"/>
              <a:ext cx="253349" cy="231982"/>
              <a:chOff x="6858000" y="1981200"/>
              <a:chExt cx="609600" cy="533400"/>
            </a:xfrm>
          </p:grpSpPr>
          <p:sp>
            <p:nvSpPr>
              <p:cNvPr id="133"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Oval 133"/>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29" name="Straight Connector 128"/>
            <p:cNvCxnSpPr/>
            <p:nvPr/>
          </p:nvCxnSpPr>
          <p:spPr>
            <a:xfrm flipH="1">
              <a:off x="3722609" y="4491291"/>
              <a:ext cx="337799"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flipH="1">
              <a:off x="3469260" y="4413964"/>
              <a:ext cx="506698"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flipH="1">
              <a:off x="3469260" y="4336637"/>
              <a:ext cx="506698" cy="773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2" name="Oval 131"/>
            <p:cNvSpPr/>
            <p:nvPr/>
          </p:nvSpPr>
          <p:spPr>
            <a:xfrm>
              <a:off x="5749401" y="4259309"/>
              <a:ext cx="253349" cy="23198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 name="Group 143"/>
          <p:cNvGrpSpPr/>
          <p:nvPr/>
        </p:nvGrpSpPr>
        <p:grpSpPr>
          <a:xfrm>
            <a:off x="3962400" y="5638800"/>
            <a:ext cx="1676400" cy="457200"/>
            <a:chOff x="3200400" y="3733800"/>
            <a:chExt cx="3900196" cy="1066800"/>
          </a:xfrm>
        </p:grpSpPr>
        <p:sp>
          <p:nvSpPr>
            <p:cNvPr id="145" name="Freeform 144"/>
            <p:cNvSpPr/>
            <p:nvPr/>
          </p:nvSpPr>
          <p:spPr>
            <a:xfrm>
              <a:off x="3200400" y="3733800"/>
              <a:ext cx="3900196" cy="1066800"/>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4" name="Group 6"/>
            <p:cNvGrpSpPr/>
            <p:nvPr/>
          </p:nvGrpSpPr>
          <p:grpSpPr>
            <a:xfrm>
              <a:off x="6593898" y="4027328"/>
              <a:ext cx="253349" cy="231982"/>
              <a:chOff x="6858000" y="1981200"/>
              <a:chExt cx="609600" cy="533400"/>
            </a:xfrm>
          </p:grpSpPr>
          <p:sp>
            <p:nvSpPr>
              <p:cNvPr id="151"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 name="Oval 151"/>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47" name="Straight Connector 146"/>
            <p:cNvCxnSpPr/>
            <p:nvPr/>
          </p:nvCxnSpPr>
          <p:spPr>
            <a:xfrm flipH="1">
              <a:off x="3722609" y="4491291"/>
              <a:ext cx="337799"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flipH="1">
              <a:off x="3469260" y="4413964"/>
              <a:ext cx="506698"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flipH="1">
              <a:off x="3469260" y="4336637"/>
              <a:ext cx="506698" cy="773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0" name="Oval 149"/>
            <p:cNvSpPr/>
            <p:nvPr/>
          </p:nvSpPr>
          <p:spPr>
            <a:xfrm>
              <a:off x="5749401" y="4259309"/>
              <a:ext cx="253349" cy="23198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54" name="Straight Arrow Connector 153"/>
          <p:cNvCxnSpPr/>
          <p:nvPr/>
        </p:nvCxnSpPr>
        <p:spPr>
          <a:xfrm flipH="1">
            <a:off x="2667000" y="533400"/>
            <a:ext cx="990600" cy="1524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5" name="TextBox 154"/>
          <p:cNvSpPr txBox="1"/>
          <p:nvPr/>
        </p:nvSpPr>
        <p:spPr>
          <a:xfrm>
            <a:off x="3657600" y="304800"/>
            <a:ext cx="1533048" cy="369332"/>
          </a:xfrm>
          <a:prstGeom prst="rect">
            <a:avLst/>
          </a:prstGeom>
          <a:noFill/>
        </p:spPr>
        <p:txBody>
          <a:bodyPr wrap="none" rtlCol="0">
            <a:spAutoFit/>
          </a:bodyPr>
          <a:lstStyle/>
          <a:p>
            <a:r>
              <a:rPr lang="en-US" dirty="0" smtClean="0"/>
              <a:t>Female Guppy</a:t>
            </a:r>
            <a:endParaRPr lang="en-US" dirty="0"/>
          </a:p>
        </p:txBody>
      </p:sp>
      <p:cxnSp>
        <p:nvCxnSpPr>
          <p:cNvPr id="156" name="Straight Arrow Connector 155"/>
          <p:cNvCxnSpPr/>
          <p:nvPr/>
        </p:nvCxnSpPr>
        <p:spPr>
          <a:xfrm flipH="1">
            <a:off x="6858000" y="914400"/>
            <a:ext cx="685800" cy="609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7" name="TextBox 156"/>
          <p:cNvSpPr txBox="1"/>
          <p:nvPr/>
        </p:nvSpPr>
        <p:spPr>
          <a:xfrm>
            <a:off x="7086600" y="304800"/>
            <a:ext cx="1533048" cy="646331"/>
          </a:xfrm>
          <a:prstGeom prst="rect">
            <a:avLst/>
          </a:prstGeom>
          <a:noFill/>
        </p:spPr>
        <p:txBody>
          <a:bodyPr wrap="square" rtlCol="0">
            <a:spAutoFit/>
          </a:bodyPr>
          <a:lstStyle/>
          <a:p>
            <a:r>
              <a:rPr lang="en-US" dirty="0" smtClean="0"/>
              <a:t>Very Colorful Male Guppy</a:t>
            </a:r>
            <a:endParaRPr lang="en-US" dirty="0"/>
          </a:p>
        </p:txBody>
      </p:sp>
      <p:cxnSp>
        <p:nvCxnSpPr>
          <p:cNvPr id="160" name="Straight Arrow Connector 159"/>
          <p:cNvCxnSpPr/>
          <p:nvPr/>
        </p:nvCxnSpPr>
        <p:spPr>
          <a:xfrm flipH="1">
            <a:off x="7315200" y="3048000"/>
            <a:ext cx="533400" cy="3810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1" name="TextBox 160"/>
          <p:cNvSpPr txBox="1"/>
          <p:nvPr/>
        </p:nvSpPr>
        <p:spPr>
          <a:xfrm>
            <a:off x="7306152" y="2477869"/>
            <a:ext cx="1533048" cy="646331"/>
          </a:xfrm>
          <a:prstGeom prst="rect">
            <a:avLst/>
          </a:prstGeom>
          <a:noFill/>
        </p:spPr>
        <p:txBody>
          <a:bodyPr wrap="square" rtlCol="0">
            <a:spAutoFit/>
          </a:bodyPr>
          <a:lstStyle/>
          <a:p>
            <a:r>
              <a:rPr lang="en-US" dirty="0" smtClean="0"/>
              <a:t>Less Colorful Male Guppy</a:t>
            </a:r>
            <a:endParaRPr lang="en-US" dirty="0"/>
          </a:p>
        </p:txBody>
      </p:sp>
      <p:grpSp>
        <p:nvGrpSpPr>
          <p:cNvPr id="177" name="Group 176"/>
          <p:cNvGrpSpPr/>
          <p:nvPr/>
        </p:nvGrpSpPr>
        <p:grpSpPr>
          <a:xfrm rot="518086">
            <a:off x="783770" y="3415004"/>
            <a:ext cx="4550229" cy="1309396"/>
            <a:chOff x="783771" y="3415004"/>
            <a:chExt cx="4497356" cy="1233196"/>
          </a:xfrm>
        </p:grpSpPr>
        <p:sp>
          <p:nvSpPr>
            <p:cNvPr id="144" name="Freeform 143"/>
            <p:cNvSpPr/>
            <p:nvPr/>
          </p:nvSpPr>
          <p:spPr>
            <a:xfrm>
              <a:off x="783771" y="3508310"/>
              <a:ext cx="4497356" cy="1138335"/>
            </a:xfrm>
            <a:custGeom>
              <a:avLst/>
              <a:gdLst>
                <a:gd name="connsiteX0" fmla="*/ 4049486 w 4497356"/>
                <a:gd name="connsiteY0" fmla="*/ 261257 h 1138335"/>
                <a:gd name="connsiteX1" fmla="*/ 3713584 w 4497356"/>
                <a:gd name="connsiteY1" fmla="*/ 242596 h 1138335"/>
                <a:gd name="connsiteX2" fmla="*/ 3041780 w 4497356"/>
                <a:gd name="connsiteY2" fmla="*/ 167951 h 1138335"/>
                <a:gd name="connsiteX3" fmla="*/ 2258009 w 4497356"/>
                <a:gd name="connsiteY3" fmla="*/ 149290 h 1138335"/>
                <a:gd name="connsiteX4" fmla="*/ 1586205 w 4497356"/>
                <a:gd name="connsiteY4" fmla="*/ 130629 h 1138335"/>
                <a:gd name="connsiteX5" fmla="*/ 765111 w 4497356"/>
                <a:gd name="connsiteY5" fmla="*/ 186612 h 1138335"/>
                <a:gd name="connsiteX6" fmla="*/ 559837 w 4497356"/>
                <a:gd name="connsiteY6" fmla="*/ 186612 h 1138335"/>
                <a:gd name="connsiteX7" fmla="*/ 242596 w 4497356"/>
                <a:gd name="connsiteY7" fmla="*/ 0 h 1138335"/>
                <a:gd name="connsiteX8" fmla="*/ 74645 w 4497356"/>
                <a:gd name="connsiteY8" fmla="*/ 74645 h 1138335"/>
                <a:gd name="connsiteX9" fmla="*/ 0 w 4497356"/>
                <a:gd name="connsiteY9" fmla="*/ 373225 h 1138335"/>
                <a:gd name="connsiteX10" fmla="*/ 0 w 4497356"/>
                <a:gd name="connsiteY10" fmla="*/ 615821 h 1138335"/>
                <a:gd name="connsiteX11" fmla="*/ 55984 w 4497356"/>
                <a:gd name="connsiteY11" fmla="*/ 877078 h 1138335"/>
                <a:gd name="connsiteX12" fmla="*/ 242596 w 4497356"/>
                <a:gd name="connsiteY12" fmla="*/ 989045 h 1138335"/>
                <a:gd name="connsiteX13" fmla="*/ 522515 w 4497356"/>
                <a:gd name="connsiteY13" fmla="*/ 802433 h 1138335"/>
                <a:gd name="connsiteX14" fmla="*/ 671805 w 4497356"/>
                <a:gd name="connsiteY14" fmla="*/ 727788 h 1138335"/>
                <a:gd name="connsiteX15" fmla="*/ 1306286 w 4497356"/>
                <a:gd name="connsiteY15" fmla="*/ 802433 h 1138335"/>
                <a:gd name="connsiteX16" fmla="*/ 1791478 w 4497356"/>
                <a:gd name="connsiteY16" fmla="*/ 970384 h 1138335"/>
                <a:gd name="connsiteX17" fmla="*/ 2463282 w 4497356"/>
                <a:gd name="connsiteY17" fmla="*/ 1138335 h 1138335"/>
                <a:gd name="connsiteX18" fmla="*/ 3209731 w 4497356"/>
                <a:gd name="connsiteY18" fmla="*/ 1082351 h 1138335"/>
                <a:gd name="connsiteX19" fmla="*/ 3732245 w 4497356"/>
                <a:gd name="connsiteY19" fmla="*/ 951723 h 1138335"/>
                <a:gd name="connsiteX20" fmla="*/ 4124131 w 4497356"/>
                <a:gd name="connsiteY20" fmla="*/ 802433 h 1138335"/>
                <a:gd name="connsiteX21" fmla="*/ 4366727 w 4497356"/>
                <a:gd name="connsiteY21" fmla="*/ 634482 h 1138335"/>
                <a:gd name="connsiteX22" fmla="*/ 4497356 w 4497356"/>
                <a:gd name="connsiteY22" fmla="*/ 429208 h 1138335"/>
                <a:gd name="connsiteX23" fmla="*/ 4385388 w 4497356"/>
                <a:gd name="connsiteY23" fmla="*/ 317241 h 1138335"/>
                <a:gd name="connsiteX24" fmla="*/ 4254760 w 4497356"/>
                <a:gd name="connsiteY24" fmla="*/ 298580 h 1138335"/>
                <a:gd name="connsiteX25" fmla="*/ 4049486 w 4497356"/>
                <a:gd name="connsiteY25" fmla="*/ 261257 h 1138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97356" h="1138335">
                  <a:moveTo>
                    <a:pt x="4049486" y="261257"/>
                  </a:moveTo>
                  <a:lnTo>
                    <a:pt x="3713584" y="242596"/>
                  </a:lnTo>
                  <a:lnTo>
                    <a:pt x="3041780" y="167951"/>
                  </a:lnTo>
                  <a:lnTo>
                    <a:pt x="2258009" y="149290"/>
                  </a:lnTo>
                  <a:lnTo>
                    <a:pt x="1586205" y="130629"/>
                  </a:lnTo>
                  <a:lnTo>
                    <a:pt x="765111" y="186612"/>
                  </a:lnTo>
                  <a:lnTo>
                    <a:pt x="559837" y="186612"/>
                  </a:lnTo>
                  <a:lnTo>
                    <a:pt x="242596" y="0"/>
                  </a:lnTo>
                  <a:lnTo>
                    <a:pt x="74645" y="74645"/>
                  </a:lnTo>
                  <a:lnTo>
                    <a:pt x="0" y="373225"/>
                  </a:lnTo>
                  <a:lnTo>
                    <a:pt x="0" y="615821"/>
                  </a:lnTo>
                  <a:lnTo>
                    <a:pt x="55984" y="877078"/>
                  </a:lnTo>
                  <a:lnTo>
                    <a:pt x="242596" y="989045"/>
                  </a:lnTo>
                  <a:lnTo>
                    <a:pt x="522515" y="802433"/>
                  </a:lnTo>
                  <a:lnTo>
                    <a:pt x="671805" y="727788"/>
                  </a:lnTo>
                  <a:lnTo>
                    <a:pt x="1306286" y="802433"/>
                  </a:lnTo>
                  <a:lnTo>
                    <a:pt x="1791478" y="970384"/>
                  </a:lnTo>
                  <a:lnTo>
                    <a:pt x="2463282" y="1138335"/>
                  </a:lnTo>
                  <a:lnTo>
                    <a:pt x="3209731" y="1082351"/>
                  </a:lnTo>
                  <a:lnTo>
                    <a:pt x="3732245" y="951723"/>
                  </a:lnTo>
                  <a:lnTo>
                    <a:pt x="4124131" y="802433"/>
                  </a:lnTo>
                  <a:lnTo>
                    <a:pt x="4366727" y="634482"/>
                  </a:lnTo>
                  <a:lnTo>
                    <a:pt x="4497356" y="429208"/>
                  </a:lnTo>
                  <a:lnTo>
                    <a:pt x="4385388" y="317241"/>
                  </a:lnTo>
                  <a:lnTo>
                    <a:pt x="4254760" y="298580"/>
                  </a:lnTo>
                  <a:lnTo>
                    <a:pt x="4049486" y="261257"/>
                  </a:lnTo>
                  <a:close/>
                </a:path>
              </a:pathLst>
            </a:custGeom>
            <a:blipFill>
              <a:blip r:embed="rId2" cstate="print"/>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8" name="Group 157"/>
            <p:cNvGrpSpPr/>
            <p:nvPr/>
          </p:nvGrpSpPr>
          <p:grpSpPr>
            <a:xfrm>
              <a:off x="4781710" y="3810000"/>
              <a:ext cx="247490" cy="268503"/>
              <a:chOff x="4095910" y="3200400"/>
              <a:chExt cx="399890" cy="420903"/>
            </a:xfrm>
          </p:grpSpPr>
          <p:sp>
            <p:nvSpPr>
              <p:cNvPr id="153" name="Oval 4"/>
              <p:cNvSpPr/>
              <p:nvPr/>
            </p:nvSpPr>
            <p:spPr>
              <a:xfrm>
                <a:off x="4095910" y="3200400"/>
                <a:ext cx="399890" cy="42090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Oval 145"/>
              <p:cNvSpPr/>
              <p:nvPr/>
            </p:nvSpPr>
            <p:spPr>
              <a:xfrm>
                <a:off x="4203046" y="3221703"/>
                <a:ext cx="292754" cy="32339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9" name="Freeform 158"/>
            <p:cNvSpPr/>
            <p:nvPr/>
          </p:nvSpPr>
          <p:spPr>
            <a:xfrm>
              <a:off x="2514600" y="4274976"/>
              <a:ext cx="2276669" cy="373224"/>
            </a:xfrm>
            <a:custGeom>
              <a:avLst/>
              <a:gdLst>
                <a:gd name="connsiteX0" fmla="*/ 2276669 w 2276669"/>
                <a:gd name="connsiteY0" fmla="*/ 55983 h 373224"/>
                <a:gd name="connsiteX1" fmla="*/ 1660849 w 2276669"/>
                <a:gd name="connsiteY1" fmla="*/ 0 h 373224"/>
                <a:gd name="connsiteX2" fmla="*/ 1287624 w 2276669"/>
                <a:gd name="connsiteY2" fmla="*/ 55983 h 373224"/>
                <a:gd name="connsiteX3" fmla="*/ 821093 w 2276669"/>
                <a:gd name="connsiteY3" fmla="*/ 93306 h 373224"/>
                <a:gd name="connsiteX4" fmla="*/ 242595 w 2276669"/>
                <a:gd name="connsiteY4" fmla="*/ 149289 h 373224"/>
                <a:gd name="connsiteX5" fmla="*/ 242595 w 2276669"/>
                <a:gd name="connsiteY5" fmla="*/ 149289 h 373224"/>
                <a:gd name="connsiteX6" fmla="*/ 0 w 2276669"/>
                <a:gd name="connsiteY6" fmla="*/ 167951 h 373224"/>
                <a:gd name="connsiteX7" fmla="*/ 429208 w 2276669"/>
                <a:gd name="connsiteY7" fmla="*/ 298579 h 373224"/>
                <a:gd name="connsiteX8" fmla="*/ 671804 w 2276669"/>
                <a:gd name="connsiteY8" fmla="*/ 373224 h 373224"/>
                <a:gd name="connsiteX9" fmla="*/ 1082351 w 2276669"/>
                <a:gd name="connsiteY9" fmla="*/ 335902 h 373224"/>
                <a:gd name="connsiteX10" fmla="*/ 1418253 w 2276669"/>
                <a:gd name="connsiteY10" fmla="*/ 298579 h 373224"/>
                <a:gd name="connsiteX11" fmla="*/ 1866122 w 2276669"/>
                <a:gd name="connsiteY11" fmla="*/ 205273 h 373224"/>
                <a:gd name="connsiteX12" fmla="*/ 2183363 w 2276669"/>
                <a:gd name="connsiteY12" fmla="*/ 74645 h 373224"/>
                <a:gd name="connsiteX13" fmla="*/ 2276669 w 2276669"/>
                <a:gd name="connsiteY13" fmla="*/ 55983 h 373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76669" h="373224">
                  <a:moveTo>
                    <a:pt x="2276669" y="55983"/>
                  </a:moveTo>
                  <a:lnTo>
                    <a:pt x="1660849" y="0"/>
                  </a:lnTo>
                  <a:lnTo>
                    <a:pt x="1287624" y="55983"/>
                  </a:lnTo>
                  <a:lnTo>
                    <a:pt x="821093" y="93306"/>
                  </a:lnTo>
                  <a:lnTo>
                    <a:pt x="242595" y="149289"/>
                  </a:lnTo>
                  <a:lnTo>
                    <a:pt x="242595" y="149289"/>
                  </a:lnTo>
                  <a:lnTo>
                    <a:pt x="0" y="167951"/>
                  </a:lnTo>
                  <a:lnTo>
                    <a:pt x="429208" y="298579"/>
                  </a:lnTo>
                  <a:lnTo>
                    <a:pt x="671804" y="373224"/>
                  </a:lnTo>
                  <a:lnTo>
                    <a:pt x="1082351" y="335902"/>
                  </a:lnTo>
                  <a:lnTo>
                    <a:pt x="1418253" y="298579"/>
                  </a:lnTo>
                  <a:lnTo>
                    <a:pt x="1866122" y="205273"/>
                  </a:lnTo>
                  <a:lnTo>
                    <a:pt x="2183363" y="74645"/>
                  </a:lnTo>
                  <a:lnTo>
                    <a:pt x="2276669" y="55983"/>
                  </a:ln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 name="Freeform 161"/>
            <p:cNvSpPr/>
            <p:nvPr/>
          </p:nvSpPr>
          <p:spPr>
            <a:xfrm>
              <a:off x="1816658" y="3415004"/>
              <a:ext cx="1287625" cy="261257"/>
            </a:xfrm>
            <a:custGeom>
              <a:avLst/>
              <a:gdLst>
                <a:gd name="connsiteX0" fmla="*/ 1287625 w 1287625"/>
                <a:gd name="connsiteY0" fmla="*/ 261257 h 261257"/>
                <a:gd name="connsiteX1" fmla="*/ 111968 w 1287625"/>
                <a:gd name="connsiteY1" fmla="*/ 0 h 261257"/>
                <a:gd name="connsiteX2" fmla="*/ 0 w 1287625"/>
                <a:gd name="connsiteY2" fmla="*/ 111967 h 261257"/>
                <a:gd name="connsiteX3" fmla="*/ 149290 w 1287625"/>
                <a:gd name="connsiteY3" fmla="*/ 242596 h 261257"/>
                <a:gd name="connsiteX4" fmla="*/ 1231641 w 1287625"/>
                <a:gd name="connsiteY4" fmla="*/ 261257 h 261257"/>
                <a:gd name="connsiteX5" fmla="*/ 1287625 w 1287625"/>
                <a:gd name="connsiteY5" fmla="*/ 261257 h 261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7625" h="261257">
                  <a:moveTo>
                    <a:pt x="1287625" y="261257"/>
                  </a:moveTo>
                  <a:lnTo>
                    <a:pt x="111968" y="0"/>
                  </a:lnTo>
                  <a:lnTo>
                    <a:pt x="0" y="111967"/>
                  </a:lnTo>
                  <a:lnTo>
                    <a:pt x="149290" y="242596"/>
                  </a:lnTo>
                  <a:lnTo>
                    <a:pt x="1231641" y="261257"/>
                  </a:lnTo>
                  <a:lnTo>
                    <a:pt x="1287625" y="261257"/>
                  </a:lnTo>
                  <a:close/>
                </a:path>
              </a:pathLst>
            </a:custGeom>
            <a:solidFill>
              <a:srgbClr val="B5B35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 name="Freeform 162"/>
            <p:cNvSpPr/>
            <p:nvPr/>
          </p:nvSpPr>
          <p:spPr>
            <a:xfrm>
              <a:off x="1287624" y="4217437"/>
              <a:ext cx="1231641" cy="279918"/>
            </a:xfrm>
            <a:custGeom>
              <a:avLst/>
              <a:gdLst>
                <a:gd name="connsiteX0" fmla="*/ 1231641 w 1231641"/>
                <a:gd name="connsiteY0" fmla="*/ 279918 h 279918"/>
                <a:gd name="connsiteX1" fmla="*/ 839756 w 1231641"/>
                <a:gd name="connsiteY1" fmla="*/ 261257 h 279918"/>
                <a:gd name="connsiteX2" fmla="*/ 261258 w 1231641"/>
                <a:gd name="connsiteY2" fmla="*/ 167951 h 279918"/>
                <a:gd name="connsiteX3" fmla="*/ 18662 w 1231641"/>
                <a:gd name="connsiteY3" fmla="*/ 149290 h 279918"/>
                <a:gd name="connsiteX4" fmla="*/ 0 w 1231641"/>
                <a:gd name="connsiteY4" fmla="*/ 74645 h 279918"/>
                <a:gd name="connsiteX5" fmla="*/ 205274 w 1231641"/>
                <a:gd name="connsiteY5" fmla="*/ 0 h 279918"/>
                <a:gd name="connsiteX6" fmla="*/ 634482 w 1231641"/>
                <a:gd name="connsiteY6" fmla="*/ 74645 h 279918"/>
                <a:gd name="connsiteX7" fmla="*/ 877078 w 1231641"/>
                <a:gd name="connsiteY7" fmla="*/ 55983 h 279918"/>
                <a:gd name="connsiteX8" fmla="*/ 1231641 w 1231641"/>
                <a:gd name="connsiteY8" fmla="*/ 279918 h 27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641" h="279918">
                  <a:moveTo>
                    <a:pt x="1231641" y="279918"/>
                  </a:moveTo>
                  <a:lnTo>
                    <a:pt x="839756" y="261257"/>
                  </a:lnTo>
                  <a:lnTo>
                    <a:pt x="261258" y="167951"/>
                  </a:lnTo>
                  <a:lnTo>
                    <a:pt x="18662" y="149290"/>
                  </a:lnTo>
                  <a:lnTo>
                    <a:pt x="0" y="74645"/>
                  </a:lnTo>
                  <a:lnTo>
                    <a:pt x="205274" y="0"/>
                  </a:lnTo>
                  <a:lnTo>
                    <a:pt x="634482" y="74645"/>
                  </a:lnTo>
                  <a:lnTo>
                    <a:pt x="877078" y="55983"/>
                  </a:lnTo>
                  <a:lnTo>
                    <a:pt x="1231641" y="279918"/>
                  </a:lnTo>
                  <a:close/>
                </a:path>
              </a:pathLst>
            </a:custGeom>
            <a:solidFill>
              <a:srgbClr val="B5B35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 name="Freeform 163"/>
            <p:cNvSpPr/>
            <p:nvPr/>
          </p:nvSpPr>
          <p:spPr>
            <a:xfrm>
              <a:off x="783771" y="3526971"/>
              <a:ext cx="466531" cy="970384"/>
            </a:xfrm>
            <a:custGeom>
              <a:avLst/>
              <a:gdLst>
                <a:gd name="connsiteX0" fmla="*/ 466531 w 466531"/>
                <a:gd name="connsiteY0" fmla="*/ 130629 h 970384"/>
                <a:gd name="connsiteX1" fmla="*/ 261258 w 466531"/>
                <a:gd name="connsiteY1" fmla="*/ 0 h 970384"/>
                <a:gd name="connsiteX2" fmla="*/ 74645 w 466531"/>
                <a:gd name="connsiteY2" fmla="*/ 74645 h 970384"/>
                <a:gd name="connsiteX3" fmla="*/ 0 w 466531"/>
                <a:gd name="connsiteY3" fmla="*/ 317241 h 970384"/>
                <a:gd name="connsiteX4" fmla="*/ 0 w 466531"/>
                <a:gd name="connsiteY4" fmla="*/ 541176 h 970384"/>
                <a:gd name="connsiteX5" fmla="*/ 74645 w 466531"/>
                <a:gd name="connsiteY5" fmla="*/ 877078 h 970384"/>
                <a:gd name="connsiteX6" fmla="*/ 74645 w 466531"/>
                <a:gd name="connsiteY6" fmla="*/ 877078 h 970384"/>
                <a:gd name="connsiteX7" fmla="*/ 242596 w 466531"/>
                <a:gd name="connsiteY7" fmla="*/ 970384 h 970384"/>
                <a:gd name="connsiteX8" fmla="*/ 466531 w 466531"/>
                <a:gd name="connsiteY8" fmla="*/ 839756 h 970384"/>
                <a:gd name="connsiteX9" fmla="*/ 391886 w 466531"/>
                <a:gd name="connsiteY9" fmla="*/ 671805 h 970384"/>
                <a:gd name="connsiteX10" fmla="*/ 335902 w 466531"/>
                <a:gd name="connsiteY10" fmla="*/ 522515 h 970384"/>
                <a:gd name="connsiteX11" fmla="*/ 373225 w 466531"/>
                <a:gd name="connsiteY11" fmla="*/ 279919 h 970384"/>
                <a:gd name="connsiteX12" fmla="*/ 466531 w 466531"/>
                <a:gd name="connsiteY12" fmla="*/ 130629 h 970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531" h="970384">
                  <a:moveTo>
                    <a:pt x="466531" y="130629"/>
                  </a:moveTo>
                  <a:lnTo>
                    <a:pt x="261258" y="0"/>
                  </a:lnTo>
                  <a:lnTo>
                    <a:pt x="74645" y="74645"/>
                  </a:lnTo>
                  <a:lnTo>
                    <a:pt x="0" y="317241"/>
                  </a:lnTo>
                  <a:lnTo>
                    <a:pt x="0" y="541176"/>
                  </a:lnTo>
                  <a:lnTo>
                    <a:pt x="74645" y="877078"/>
                  </a:lnTo>
                  <a:lnTo>
                    <a:pt x="74645" y="877078"/>
                  </a:lnTo>
                  <a:lnTo>
                    <a:pt x="242596" y="970384"/>
                  </a:lnTo>
                  <a:lnTo>
                    <a:pt x="466531" y="839756"/>
                  </a:lnTo>
                  <a:lnTo>
                    <a:pt x="391886" y="671805"/>
                  </a:lnTo>
                  <a:lnTo>
                    <a:pt x="335902" y="522515"/>
                  </a:lnTo>
                  <a:lnTo>
                    <a:pt x="373225" y="279919"/>
                  </a:lnTo>
                  <a:lnTo>
                    <a:pt x="466531" y="130629"/>
                  </a:lnTo>
                  <a:close/>
                </a:path>
              </a:pathLst>
            </a:custGeom>
            <a:solidFill>
              <a:srgbClr val="B5B35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3" name="Straight Connector 172"/>
            <p:cNvCxnSpPr/>
            <p:nvPr/>
          </p:nvCxnSpPr>
          <p:spPr>
            <a:xfrm flipV="1">
              <a:off x="990600" y="4111690"/>
              <a:ext cx="166396" cy="79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flipV="1">
              <a:off x="990600" y="4191000"/>
              <a:ext cx="166396" cy="76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8" name="Straight Arrow Connector 177"/>
          <p:cNvCxnSpPr/>
          <p:nvPr/>
        </p:nvCxnSpPr>
        <p:spPr>
          <a:xfrm flipH="1">
            <a:off x="4191000" y="3048000"/>
            <a:ext cx="685800" cy="609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9" name="TextBox 178"/>
          <p:cNvSpPr txBox="1"/>
          <p:nvPr/>
        </p:nvSpPr>
        <p:spPr>
          <a:xfrm>
            <a:off x="4267200" y="2754868"/>
            <a:ext cx="1533048" cy="369332"/>
          </a:xfrm>
          <a:prstGeom prst="rect">
            <a:avLst/>
          </a:prstGeom>
          <a:noFill/>
        </p:spPr>
        <p:txBody>
          <a:bodyPr wrap="square" rtlCol="0">
            <a:spAutoFit/>
          </a:bodyPr>
          <a:lstStyle/>
          <a:p>
            <a:pPr algn="ctr"/>
            <a:r>
              <a:rPr lang="en-US" dirty="0" smtClean="0"/>
              <a:t>Killifish</a:t>
            </a:r>
            <a:endParaRPr lang="en-US" dirty="0"/>
          </a:p>
        </p:txBody>
      </p:sp>
      <p:sp>
        <p:nvSpPr>
          <p:cNvPr id="126" name="Slide Number Placeholder 3"/>
          <p:cNvSpPr>
            <a:spLocks noGrp="1"/>
          </p:cNvSpPr>
          <p:nvPr>
            <p:ph type="sldNum" sz="quarter" idx="12"/>
          </p:nvPr>
        </p:nvSpPr>
        <p:spPr>
          <a:xfrm>
            <a:off x="6553200" y="6356350"/>
            <a:ext cx="2133600" cy="365125"/>
          </a:xfrm>
        </p:spPr>
        <p:txBody>
          <a:bodyPr/>
          <a:lstStyle/>
          <a:p>
            <a:fld id="{252712C8-26FE-4CEC-B7C9-3ABEB00CBB4C}" type="slidenum">
              <a:rPr lang="en-US" smtClean="0"/>
              <a:pPr/>
              <a:t>31</a:t>
            </a:fld>
            <a:endParaRPr lang="en-US"/>
          </a:p>
        </p:txBody>
      </p:sp>
    </p:spTree>
    <p:extLst>
      <p:ext uri="{BB962C8B-B14F-4D97-AF65-F5344CB8AC3E}">
        <p14:creationId xmlns:p14="http://schemas.microsoft.com/office/powerpoint/2010/main" val="2080735336"/>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Pool C</a:t>
            </a:r>
            <a:endParaRPr lang="en-US" dirty="0"/>
          </a:p>
        </p:txBody>
      </p:sp>
      <p:sp>
        <p:nvSpPr>
          <p:cNvPr id="3" name="Content Placeholder 2"/>
          <p:cNvSpPr>
            <a:spLocks noGrp="1"/>
          </p:cNvSpPr>
          <p:nvPr>
            <p:ph idx="1"/>
          </p:nvPr>
        </p:nvSpPr>
        <p:spPr>
          <a:xfrm>
            <a:off x="4419600" y="1600200"/>
            <a:ext cx="4267200" cy="4525963"/>
          </a:xfrm>
        </p:spPr>
        <p:txBody>
          <a:bodyPr/>
          <a:lstStyle/>
          <a:p>
            <a:r>
              <a:rPr lang="en-US" dirty="0" smtClean="0"/>
              <a:t>Medium depth</a:t>
            </a:r>
          </a:p>
          <a:p>
            <a:r>
              <a:rPr lang="en-US" dirty="0" smtClean="0"/>
              <a:t>Large size</a:t>
            </a:r>
          </a:p>
          <a:p>
            <a:r>
              <a:rPr lang="en-US" dirty="0" smtClean="0"/>
              <a:t>Water is slow moving</a:t>
            </a:r>
          </a:p>
          <a:p>
            <a:pPr>
              <a:buNone/>
            </a:pPr>
            <a:endParaRPr lang="en-US" dirty="0"/>
          </a:p>
        </p:txBody>
      </p:sp>
      <p:pic>
        <p:nvPicPr>
          <p:cNvPr id="21506" name="Picture 2" descr="http://newsroom.ucla.edu/portal/ucla/artwork/1/9/4/5/0/219450/Guppies_stream_comparison_photo_Credit_Greg_Grether_-prv.jpg"/>
          <p:cNvPicPr>
            <a:picLocks noChangeAspect="1" noChangeArrowheads="1"/>
          </p:cNvPicPr>
          <p:nvPr/>
        </p:nvPicPr>
        <p:blipFill>
          <a:blip r:embed="rId2" cstate="print"/>
          <a:srcRect l="952" r="47891"/>
          <a:stretch>
            <a:fillRect/>
          </a:stretch>
        </p:blipFill>
        <p:spPr bwMode="auto">
          <a:xfrm>
            <a:off x="533400" y="1385292"/>
            <a:ext cx="3581400" cy="4863108"/>
          </a:xfrm>
          <a:prstGeom prst="rect">
            <a:avLst/>
          </a:prstGeom>
          <a:noFill/>
        </p:spPr>
      </p:pic>
      <p:sp>
        <p:nvSpPr>
          <p:cNvPr id="5" name="Slide Number Placeholder 3"/>
          <p:cNvSpPr>
            <a:spLocks noGrp="1"/>
          </p:cNvSpPr>
          <p:nvPr>
            <p:ph type="sldNum" sz="quarter" idx="12"/>
          </p:nvPr>
        </p:nvSpPr>
        <p:spPr>
          <a:xfrm>
            <a:off x="6553200" y="6356350"/>
            <a:ext cx="2133600" cy="365125"/>
          </a:xfrm>
        </p:spPr>
        <p:txBody>
          <a:bodyPr/>
          <a:lstStyle/>
          <a:p>
            <a:fld id="{252712C8-26FE-4CEC-B7C9-3ABEB00CBB4C}" type="slidenum">
              <a:rPr lang="en-US" smtClean="0"/>
              <a:pPr/>
              <a:t>32</a:t>
            </a:fld>
            <a:endParaRPr lang="en-US"/>
          </a:p>
        </p:txBody>
      </p:sp>
    </p:spTree>
    <p:extLst>
      <p:ext uri="{BB962C8B-B14F-4D97-AF65-F5344CB8AC3E}">
        <p14:creationId xmlns:p14="http://schemas.microsoft.com/office/powerpoint/2010/main" val="965078719"/>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5"/>
          <p:cNvGrpSpPr/>
          <p:nvPr/>
        </p:nvGrpSpPr>
        <p:grpSpPr>
          <a:xfrm flipH="1">
            <a:off x="838200" y="1981200"/>
            <a:ext cx="1365956" cy="400050"/>
            <a:chOff x="1586204" y="1996751"/>
            <a:chExt cx="3519196" cy="1051249"/>
          </a:xfrm>
        </p:grpSpPr>
        <p:sp>
          <p:nvSpPr>
            <p:cNvPr id="4" name="Freeform 3"/>
            <p:cNvSpPr/>
            <p:nvPr/>
          </p:nvSpPr>
          <p:spPr>
            <a:xfrm>
              <a:off x="1586204" y="1996751"/>
              <a:ext cx="3519196" cy="1051249"/>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p:nvPr/>
          </p:nvSpPr>
          <p:spPr>
            <a:xfrm>
              <a:off x="1623527" y="2553221"/>
              <a:ext cx="883978" cy="488559"/>
            </a:xfrm>
            <a:custGeom>
              <a:avLst/>
              <a:gdLst>
                <a:gd name="connsiteX0" fmla="*/ 0 w 883978"/>
                <a:gd name="connsiteY0" fmla="*/ 40689 h 488559"/>
                <a:gd name="connsiteX1" fmla="*/ 0 w 883978"/>
                <a:gd name="connsiteY1" fmla="*/ 40689 h 488559"/>
                <a:gd name="connsiteX2" fmla="*/ 298579 w 883978"/>
                <a:gd name="connsiteY2" fmla="*/ 78012 h 488559"/>
                <a:gd name="connsiteX3" fmla="*/ 410546 w 883978"/>
                <a:gd name="connsiteY3" fmla="*/ 40689 h 488559"/>
                <a:gd name="connsiteX4" fmla="*/ 466530 w 883978"/>
                <a:gd name="connsiteY4" fmla="*/ 22028 h 488559"/>
                <a:gd name="connsiteX5" fmla="*/ 522514 w 883978"/>
                <a:gd name="connsiteY5" fmla="*/ 3367 h 488559"/>
                <a:gd name="connsiteX6" fmla="*/ 746449 w 883978"/>
                <a:gd name="connsiteY6" fmla="*/ 22028 h 488559"/>
                <a:gd name="connsiteX7" fmla="*/ 765110 w 883978"/>
                <a:gd name="connsiteY7" fmla="*/ 78012 h 488559"/>
                <a:gd name="connsiteX8" fmla="*/ 821093 w 883978"/>
                <a:gd name="connsiteY8" fmla="*/ 115334 h 488559"/>
                <a:gd name="connsiteX9" fmla="*/ 839755 w 883978"/>
                <a:gd name="connsiteY9" fmla="*/ 171318 h 488559"/>
                <a:gd name="connsiteX10" fmla="*/ 877077 w 883978"/>
                <a:gd name="connsiteY10" fmla="*/ 264624 h 488559"/>
                <a:gd name="connsiteX11" fmla="*/ 466530 w 883978"/>
                <a:gd name="connsiteY11" fmla="*/ 451236 h 488559"/>
                <a:gd name="connsiteX12" fmla="*/ 317240 w 883978"/>
                <a:gd name="connsiteY12" fmla="*/ 488559 h 488559"/>
                <a:gd name="connsiteX13" fmla="*/ 317240 w 883978"/>
                <a:gd name="connsiteY13" fmla="*/ 488559 h 488559"/>
                <a:gd name="connsiteX14" fmla="*/ 167951 w 883978"/>
                <a:gd name="connsiteY14" fmla="*/ 395252 h 488559"/>
                <a:gd name="connsiteX15" fmla="*/ 55983 w 883978"/>
                <a:gd name="connsiteY15" fmla="*/ 152657 h 488559"/>
                <a:gd name="connsiteX16" fmla="*/ 55983 w 883978"/>
                <a:gd name="connsiteY16" fmla="*/ 59350 h 488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3978" h="488559">
                  <a:moveTo>
                    <a:pt x="0" y="40689"/>
                  </a:moveTo>
                  <a:lnTo>
                    <a:pt x="0" y="40689"/>
                  </a:lnTo>
                  <a:cubicBezTo>
                    <a:pt x="163807" y="102117"/>
                    <a:pt x="127163" y="114744"/>
                    <a:pt x="298579" y="78012"/>
                  </a:cubicBezTo>
                  <a:cubicBezTo>
                    <a:pt x="337047" y="69769"/>
                    <a:pt x="373224" y="53130"/>
                    <a:pt x="410546" y="40689"/>
                  </a:cubicBezTo>
                  <a:lnTo>
                    <a:pt x="466530" y="22028"/>
                  </a:lnTo>
                  <a:lnTo>
                    <a:pt x="522514" y="3367"/>
                  </a:lnTo>
                  <a:cubicBezTo>
                    <a:pt x="597159" y="9587"/>
                    <a:pt x="674858" y="0"/>
                    <a:pt x="746449" y="22028"/>
                  </a:cubicBezTo>
                  <a:cubicBezTo>
                    <a:pt x="765250" y="27813"/>
                    <a:pt x="752822" y="62652"/>
                    <a:pt x="765110" y="78012"/>
                  </a:cubicBezTo>
                  <a:cubicBezTo>
                    <a:pt x="779120" y="95525"/>
                    <a:pt x="802432" y="102893"/>
                    <a:pt x="821093" y="115334"/>
                  </a:cubicBezTo>
                  <a:cubicBezTo>
                    <a:pt x="827314" y="133995"/>
                    <a:pt x="830958" y="153724"/>
                    <a:pt x="839755" y="171318"/>
                  </a:cubicBezTo>
                  <a:cubicBezTo>
                    <a:pt x="883978" y="259763"/>
                    <a:pt x="877077" y="192608"/>
                    <a:pt x="877077" y="264624"/>
                  </a:cubicBezTo>
                  <a:lnTo>
                    <a:pt x="466530" y="451236"/>
                  </a:lnTo>
                  <a:lnTo>
                    <a:pt x="317240" y="488559"/>
                  </a:lnTo>
                  <a:lnTo>
                    <a:pt x="317240" y="488559"/>
                  </a:lnTo>
                  <a:lnTo>
                    <a:pt x="167951" y="395252"/>
                  </a:lnTo>
                  <a:lnTo>
                    <a:pt x="55983" y="152657"/>
                  </a:lnTo>
                  <a:lnTo>
                    <a:pt x="55983" y="59350"/>
                  </a:lnTo>
                </a:path>
              </a:pathLst>
            </a:custGeom>
            <a:solidFill>
              <a:schemeClr val="tx1"/>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3" name="Group 6"/>
            <p:cNvGrpSpPr/>
            <p:nvPr/>
          </p:nvGrpSpPr>
          <p:grpSpPr>
            <a:xfrm>
              <a:off x="4648200" y="2286000"/>
              <a:ext cx="228600" cy="228600"/>
              <a:chOff x="6858000" y="1981200"/>
              <a:chExt cx="609600" cy="533400"/>
            </a:xfrm>
          </p:grpSpPr>
          <p:sp>
            <p:nvSpPr>
              <p:cNvPr id="5"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9" name="Straight Connector 8"/>
            <p:cNvCxnSpPr/>
            <p:nvPr/>
          </p:nvCxnSpPr>
          <p:spPr>
            <a:xfrm flipH="1">
              <a:off x="2057400" y="2743200"/>
              <a:ext cx="3048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1828800" y="2667000"/>
              <a:ext cx="4572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1828800" y="2590800"/>
              <a:ext cx="457200" cy="76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Oval 15"/>
            <p:cNvSpPr/>
            <p:nvPr/>
          </p:nvSpPr>
          <p:spPr>
            <a:xfrm>
              <a:off x="1752600" y="2286000"/>
              <a:ext cx="304800" cy="304800"/>
            </a:xfrm>
            <a:prstGeom prst="ellipse">
              <a:avLst/>
            </a:prstGeom>
            <a:solidFill>
              <a:srgbClr val="FF00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18"/>
            <p:cNvSpPr/>
            <p:nvPr/>
          </p:nvSpPr>
          <p:spPr>
            <a:xfrm>
              <a:off x="2369976" y="2537927"/>
              <a:ext cx="1119673" cy="279918"/>
            </a:xfrm>
            <a:custGeom>
              <a:avLst/>
              <a:gdLst>
                <a:gd name="connsiteX0" fmla="*/ 130628 w 1119673"/>
                <a:gd name="connsiteY0" fmla="*/ 242595 h 279918"/>
                <a:gd name="connsiteX1" fmla="*/ 0 w 1119673"/>
                <a:gd name="connsiteY1" fmla="*/ 74644 h 279918"/>
                <a:gd name="connsiteX2" fmla="*/ 74644 w 1119673"/>
                <a:gd name="connsiteY2" fmla="*/ 18661 h 279918"/>
                <a:gd name="connsiteX3" fmla="*/ 335902 w 1119673"/>
                <a:gd name="connsiteY3" fmla="*/ 0 h 279918"/>
                <a:gd name="connsiteX4" fmla="*/ 709126 w 1119673"/>
                <a:gd name="connsiteY4" fmla="*/ 55983 h 279918"/>
                <a:gd name="connsiteX5" fmla="*/ 989044 w 1119673"/>
                <a:gd name="connsiteY5" fmla="*/ 93306 h 279918"/>
                <a:gd name="connsiteX6" fmla="*/ 1119673 w 1119673"/>
                <a:gd name="connsiteY6" fmla="*/ 205273 h 279918"/>
                <a:gd name="connsiteX7" fmla="*/ 1026367 w 1119673"/>
                <a:gd name="connsiteY7" fmla="*/ 261257 h 279918"/>
                <a:gd name="connsiteX8" fmla="*/ 1026367 w 1119673"/>
                <a:gd name="connsiteY8" fmla="*/ 261257 h 279918"/>
                <a:gd name="connsiteX9" fmla="*/ 783771 w 1119673"/>
                <a:gd name="connsiteY9" fmla="*/ 279918 h 279918"/>
                <a:gd name="connsiteX10" fmla="*/ 466530 w 1119673"/>
                <a:gd name="connsiteY10" fmla="*/ 242595 h 279918"/>
                <a:gd name="connsiteX11" fmla="*/ 298579 w 1119673"/>
                <a:gd name="connsiteY11" fmla="*/ 242595 h 279918"/>
                <a:gd name="connsiteX12" fmla="*/ 130628 w 1119673"/>
                <a:gd name="connsiteY12" fmla="*/ 242595 h 27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9673" h="279918">
                  <a:moveTo>
                    <a:pt x="130628" y="242595"/>
                  </a:moveTo>
                  <a:lnTo>
                    <a:pt x="0" y="74644"/>
                  </a:lnTo>
                  <a:lnTo>
                    <a:pt x="74644" y="18661"/>
                  </a:lnTo>
                  <a:lnTo>
                    <a:pt x="335902" y="0"/>
                  </a:lnTo>
                  <a:lnTo>
                    <a:pt x="709126" y="55983"/>
                  </a:lnTo>
                  <a:lnTo>
                    <a:pt x="989044" y="93306"/>
                  </a:lnTo>
                  <a:lnTo>
                    <a:pt x="1119673" y="205273"/>
                  </a:lnTo>
                  <a:lnTo>
                    <a:pt x="1026367" y="261257"/>
                  </a:lnTo>
                  <a:lnTo>
                    <a:pt x="1026367" y="261257"/>
                  </a:lnTo>
                  <a:lnTo>
                    <a:pt x="783771" y="279918"/>
                  </a:lnTo>
                  <a:lnTo>
                    <a:pt x="466530" y="242595"/>
                  </a:lnTo>
                  <a:lnTo>
                    <a:pt x="298579" y="242595"/>
                  </a:lnTo>
                  <a:lnTo>
                    <a:pt x="130628" y="242595"/>
                  </a:ln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p:cNvSpPr/>
            <p:nvPr/>
          </p:nvSpPr>
          <p:spPr>
            <a:xfrm>
              <a:off x="3489649" y="2146041"/>
              <a:ext cx="1250302" cy="429208"/>
            </a:xfrm>
            <a:custGeom>
              <a:avLst/>
              <a:gdLst>
                <a:gd name="connsiteX0" fmla="*/ 0 w 1250302"/>
                <a:gd name="connsiteY0" fmla="*/ 74645 h 429208"/>
                <a:gd name="connsiteX1" fmla="*/ 0 w 1250302"/>
                <a:gd name="connsiteY1" fmla="*/ 74645 h 429208"/>
                <a:gd name="connsiteX2" fmla="*/ 74645 w 1250302"/>
                <a:gd name="connsiteY2" fmla="*/ 242596 h 429208"/>
                <a:gd name="connsiteX3" fmla="*/ 335902 w 1250302"/>
                <a:gd name="connsiteY3" fmla="*/ 279918 h 429208"/>
                <a:gd name="connsiteX4" fmla="*/ 503853 w 1250302"/>
                <a:gd name="connsiteY4" fmla="*/ 335902 h 429208"/>
                <a:gd name="connsiteX5" fmla="*/ 709127 w 1250302"/>
                <a:gd name="connsiteY5" fmla="*/ 429208 h 429208"/>
                <a:gd name="connsiteX6" fmla="*/ 1082351 w 1250302"/>
                <a:gd name="connsiteY6" fmla="*/ 429208 h 429208"/>
                <a:gd name="connsiteX7" fmla="*/ 1138335 w 1250302"/>
                <a:gd name="connsiteY7" fmla="*/ 242596 h 429208"/>
                <a:gd name="connsiteX8" fmla="*/ 1138335 w 1250302"/>
                <a:gd name="connsiteY8" fmla="*/ 242596 h 429208"/>
                <a:gd name="connsiteX9" fmla="*/ 1250302 w 1250302"/>
                <a:gd name="connsiteY9" fmla="*/ 93306 h 429208"/>
                <a:gd name="connsiteX10" fmla="*/ 914400 w 1250302"/>
                <a:gd name="connsiteY10" fmla="*/ 37322 h 429208"/>
                <a:gd name="connsiteX11" fmla="*/ 559837 w 1250302"/>
                <a:gd name="connsiteY11" fmla="*/ 18661 h 429208"/>
                <a:gd name="connsiteX12" fmla="*/ 335902 w 1250302"/>
                <a:gd name="connsiteY12" fmla="*/ 0 h 429208"/>
                <a:gd name="connsiteX13" fmla="*/ 55984 w 1250302"/>
                <a:gd name="connsiteY13" fmla="*/ 74645 h 429208"/>
                <a:gd name="connsiteX14" fmla="*/ 0 w 1250302"/>
                <a:gd name="connsiteY14" fmla="*/ 74645 h 429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50302" h="429208">
                  <a:moveTo>
                    <a:pt x="0" y="74645"/>
                  </a:moveTo>
                  <a:lnTo>
                    <a:pt x="0" y="74645"/>
                  </a:lnTo>
                  <a:lnTo>
                    <a:pt x="74645" y="242596"/>
                  </a:lnTo>
                  <a:lnTo>
                    <a:pt x="335902" y="279918"/>
                  </a:lnTo>
                  <a:lnTo>
                    <a:pt x="503853" y="335902"/>
                  </a:lnTo>
                  <a:lnTo>
                    <a:pt x="709127" y="429208"/>
                  </a:lnTo>
                  <a:lnTo>
                    <a:pt x="1082351" y="429208"/>
                  </a:lnTo>
                  <a:lnTo>
                    <a:pt x="1138335" y="242596"/>
                  </a:lnTo>
                  <a:lnTo>
                    <a:pt x="1138335" y="242596"/>
                  </a:lnTo>
                  <a:lnTo>
                    <a:pt x="1250302" y="93306"/>
                  </a:lnTo>
                  <a:lnTo>
                    <a:pt x="914400" y="37322"/>
                  </a:lnTo>
                  <a:lnTo>
                    <a:pt x="559837" y="18661"/>
                  </a:lnTo>
                  <a:lnTo>
                    <a:pt x="335902" y="0"/>
                  </a:lnTo>
                  <a:lnTo>
                    <a:pt x="55984" y="74645"/>
                  </a:lnTo>
                  <a:lnTo>
                    <a:pt x="0" y="74645"/>
                  </a:ln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p:nvSpPr>
          <p:spPr>
            <a:xfrm>
              <a:off x="2276669" y="2276669"/>
              <a:ext cx="1679511" cy="429209"/>
            </a:xfrm>
            <a:custGeom>
              <a:avLst/>
              <a:gdLst>
                <a:gd name="connsiteX0" fmla="*/ 1212980 w 1679511"/>
                <a:gd name="connsiteY0" fmla="*/ 0 h 429209"/>
                <a:gd name="connsiteX1" fmla="*/ 914400 w 1679511"/>
                <a:gd name="connsiteY1" fmla="*/ 93307 h 429209"/>
                <a:gd name="connsiteX2" fmla="*/ 671804 w 1679511"/>
                <a:gd name="connsiteY2" fmla="*/ 93307 h 429209"/>
                <a:gd name="connsiteX3" fmla="*/ 335902 w 1679511"/>
                <a:gd name="connsiteY3" fmla="*/ 74645 h 429209"/>
                <a:gd name="connsiteX4" fmla="*/ 93307 w 1679511"/>
                <a:gd name="connsiteY4" fmla="*/ 37323 h 429209"/>
                <a:gd name="connsiteX5" fmla="*/ 0 w 1679511"/>
                <a:gd name="connsiteY5" fmla="*/ 186613 h 429209"/>
                <a:gd name="connsiteX6" fmla="*/ 0 w 1679511"/>
                <a:gd name="connsiteY6" fmla="*/ 186613 h 429209"/>
                <a:gd name="connsiteX7" fmla="*/ 242596 w 1679511"/>
                <a:gd name="connsiteY7" fmla="*/ 261258 h 429209"/>
                <a:gd name="connsiteX8" fmla="*/ 447870 w 1679511"/>
                <a:gd name="connsiteY8" fmla="*/ 261258 h 429209"/>
                <a:gd name="connsiteX9" fmla="*/ 709127 w 1679511"/>
                <a:gd name="connsiteY9" fmla="*/ 279919 h 429209"/>
                <a:gd name="connsiteX10" fmla="*/ 933062 w 1679511"/>
                <a:gd name="connsiteY10" fmla="*/ 317241 h 429209"/>
                <a:gd name="connsiteX11" fmla="*/ 1138335 w 1679511"/>
                <a:gd name="connsiteY11" fmla="*/ 391886 h 429209"/>
                <a:gd name="connsiteX12" fmla="*/ 1324947 w 1679511"/>
                <a:gd name="connsiteY12" fmla="*/ 429209 h 429209"/>
                <a:gd name="connsiteX13" fmla="*/ 1530221 w 1679511"/>
                <a:gd name="connsiteY13" fmla="*/ 391886 h 429209"/>
                <a:gd name="connsiteX14" fmla="*/ 1530221 w 1679511"/>
                <a:gd name="connsiteY14" fmla="*/ 391886 h 429209"/>
                <a:gd name="connsiteX15" fmla="*/ 1679511 w 1679511"/>
                <a:gd name="connsiteY15" fmla="*/ 223935 h 429209"/>
                <a:gd name="connsiteX16" fmla="*/ 1679511 w 1679511"/>
                <a:gd name="connsiteY16" fmla="*/ 223935 h 429209"/>
                <a:gd name="connsiteX17" fmla="*/ 1511560 w 1679511"/>
                <a:gd name="connsiteY17" fmla="*/ 167951 h 429209"/>
                <a:gd name="connsiteX18" fmla="*/ 1324947 w 1679511"/>
                <a:gd name="connsiteY18" fmla="*/ 130629 h 429209"/>
                <a:gd name="connsiteX19" fmla="*/ 1212980 w 1679511"/>
                <a:gd name="connsiteY19" fmla="*/ 0 h 429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79511" h="429209">
                  <a:moveTo>
                    <a:pt x="1212980" y="0"/>
                  </a:moveTo>
                  <a:lnTo>
                    <a:pt x="914400" y="93307"/>
                  </a:lnTo>
                  <a:lnTo>
                    <a:pt x="671804" y="93307"/>
                  </a:lnTo>
                  <a:lnTo>
                    <a:pt x="335902" y="74645"/>
                  </a:lnTo>
                  <a:lnTo>
                    <a:pt x="93307" y="37323"/>
                  </a:lnTo>
                  <a:lnTo>
                    <a:pt x="0" y="186613"/>
                  </a:lnTo>
                  <a:lnTo>
                    <a:pt x="0" y="186613"/>
                  </a:lnTo>
                  <a:lnTo>
                    <a:pt x="242596" y="261258"/>
                  </a:lnTo>
                  <a:lnTo>
                    <a:pt x="447870" y="261258"/>
                  </a:lnTo>
                  <a:lnTo>
                    <a:pt x="709127" y="279919"/>
                  </a:lnTo>
                  <a:lnTo>
                    <a:pt x="933062" y="317241"/>
                  </a:lnTo>
                  <a:lnTo>
                    <a:pt x="1138335" y="391886"/>
                  </a:lnTo>
                  <a:lnTo>
                    <a:pt x="1324947" y="429209"/>
                  </a:lnTo>
                  <a:lnTo>
                    <a:pt x="1530221" y="391886"/>
                  </a:lnTo>
                  <a:lnTo>
                    <a:pt x="1530221" y="391886"/>
                  </a:lnTo>
                  <a:lnTo>
                    <a:pt x="1679511" y="223935"/>
                  </a:lnTo>
                  <a:lnTo>
                    <a:pt x="1679511" y="223935"/>
                  </a:lnTo>
                  <a:lnTo>
                    <a:pt x="1511560" y="167951"/>
                  </a:lnTo>
                  <a:lnTo>
                    <a:pt x="1324947" y="130629"/>
                  </a:lnTo>
                  <a:lnTo>
                    <a:pt x="1212980" y="0"/>
                  </a:lnTo>
                  <a:close/>
                </a:path>
              </a:pathLst>
            </a:cu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23"/>
            <p:cNvSpPr/>
            <p:nvPr/>
          </p:nvSpPr>
          <p:spPr>
            <a:xfrm>
              <a:off x="2351314" y="2388637"/>
              <a:ext cx="2313992" cy="167951"/>
            </a:xfrm>
            <a:custGeom>
              <a:avLst/>
              <a:gdLst>
                <a:gd name="connsiteX0" fmla="*/ 0 w 2313992"/>
                <a:gd name="connsiteY0" fmla="*/ 130628 h 167951"/>
                <a:gd name="connsiteX1" fmla="*/ 970384 w 2313992"/>
                <a:gd name="connsiteY1" fmla="*/ 167951 h 167951"/>
                <a:gd name="connsiteX2" fmla="*/ 1324947 w 2313992"/>
                <a:gd name="connsiteY2" fmla="*/ 0 h 167951"/>
                <a:gd name="connsiteX3" fmla="*/ 2313992 w 2313992"/>
                <a:gd name="connsiteY3" fmla="*/ 18661 h 167951"/>
                <a:gd name="connsiteX4" fmla="*/ 2220686 w 2313992"/>
                <a:gd name="connsiteY4" fmla="*/ 18661 h 1679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3992" h="167951">
                  <a:moveTo>
                    <a:pt x="0" y="130628"/>
                  </a:moveTo>
                  <a:lnTo>
                    <a:pt x="970384" y="167951"/>
                  </a:lnTo>
                  <a:lnTo>
                    <a:pt x="1324947" y="0"/>
                  </a:lnTo>
                  <a:lnTo>
                    <a:pt x="2313992" y="18661"/>
                  </a:lnTo>
                  <a:lnTo>
                    <a:pt x="2220686" y="18661"/>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Freeform 24"/>
            <p:cNvSpPr/>
            <p:nvPr/>
          </p:nvSpPr>
          <p:spPr>
            <a:xfrm>
              <a:off x="3153747" y="2537927"/>
              <a:ext cx="1847461" cy="391885"/>
            </a:xfrm>
            <a:custGeom>
              <a:avLst/>
              <a:gdLst>
                <a:gd name="connsiteX0" fmla="*/ 335902 w 1847461"/>
                <a:gd name="connsiteY0" fmla="*/ 186612 h 391885"/>
                <a:gd name="connsiteX1" fmla="*/ 709126 w 1847461"/>
                <a:gd name="connsiteY1" fmla="*/ 130628 h 391885"/>
                <a:gd name="connsiteX2" fmla="*/ 1007706 w 1847461"/>
                <a:gd name="connsiteY2" fmla="*/ 37322 h 391885"/>
                <a:gd name="connsiteX3" fmla="*/ 1362269 w 1847461"/>
                <a:gd name="connsiteY3" fmla="*/ 18661 h 391885"/>
                <a:gd name="connsiteX4" fmla="*/ 1716833 w 1847461"/>
                <a:gd name="connsiteY4" fmla="*/ 18661 h 391885"/>
                <a:gd name="connsiteX5" fmla="*/ 1847461 w 1847461"/>
                <a:gd name="connsiteY5" fmla="*/ 0 h 391885"/>
                <a:gd name="connsiteX6" fmla="*/ 1642188 w 1847461"/>
                <a:gd name="connsiteY6" fmla="*/ 167951 h 391885"/>
                <a:gd name="connsiteX7" fmla="*/ 1362269 w 1847461"/>
                <a:gd name="connsiteY7" fmla="*/ 261257 h 391885"/>
                <a:gd name="connsiteX8" fmla="*/ 1063690 w 1847461"/>
                <a:gd name="connsiteY8" fmla="*/ 335902 h 391885"/>
                <a:gd name="connsiteX9" fmla="*/ 746449 w 1847461"/>
                <a:gd name="connsiteY9" fmla="*/ 391885 h 391885"/>
                <a:gd name="connsiteX10" fmla="*/ 485192 w 1847461"/>
                <a:gd name="connsiteY10" fmla="*/ 391885 h 391885"/>
                <a:gd name="connsiteX11" fmla="*/ 223935 w 1847461"/>
                <a:gd name="connsiteY11" fmla="*/ 354563 h 391885"/>
                <a:gd name="connsiteX12" fmla="*/ 0 w 1847461"/>
                <a:gd name="connsiteY12" fmla="*/ 298579 h 391885"/>
                <a:gd name="connsiteX13" fmla="*/ 205273 w 1847461"/>
                <a:gd name="connsiteY13" fmla="*/ 261257 h 391885"/>
                <a:gd name="connsiteX14" fmla="*/ 335902 w 1847461"/>
                <a:gd name="connsiteY14" fmla="*/ 186612 h 391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47461" h="391885">
                  <a:moveTo>
                    <a:pt x="335902" y="186612"/>
                  </a:moveTo>
                  <a:lnTo>
                    <a:pt x="709126" y="130628"/>
                  </a:lnTo>
                  <a:lnTo>
                    <a:pt x="1007706" y="37322"/>
                  </a:lnTo>
                  <a:lnTo>
                    <a:pt x="1362269" y="18661"/>
                  </a:lnTo>
                  <a:lnTo>
                    <a:pt x="1716833" y="18661"/>
                  </a:lnTo>
                  <a:lnTo>
                    <a:pt x="1847461" y="0"/>
                  </a:lnTo>
                  <a:lnTo>
                    <a:pt x="1642188" y="167951"/>
                  </a:lnTo>
                  <a:lnTo>
                    <a:pt x="1362269" y="261257"/>
                  </a:lnTo>
                  <a:lnTo>
                    <a:pt x="1063690" y="335902"/>
                  </a:lnTo>
                  <a:lnTo>
                    <a:pt x="746449" y="391885"/>
                  </a:lnTo>
                  <a:lnTo>
                    <a:pt x="485192" y="391885"/>
                  </a:lnTo>
                  <a:lnTo>
                    <a:pt x="223935" y="354563"/>
                  </a:lnTo>
                  <a:lnTo>
                    <a:pt x="0" y="298579"/>
                  </a:lnTo>
                  <a:lnTo>
                    <a:pt x="205273" y="261257"/>
                  </a:lnTo>
                  <a:lnTo>
                    <a:pt x="335902" y="186612"/>
                  </a:lnTo>
                  <a:close/>
                </a:path>
              </a:pathLst>
            </a:cu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3886200" y="2514600"/>
              <a:ext cx="228600" cy="2286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Group 42"/>
          <p:cNvGrpSpPr/>
          <p:nvPr/>
        </p:nvGrpSpPr>
        <p:grpSpPr>
          <a:xfrm rot="1469453" flipH="1">
            <a:off x="2743200" y="2362200"/>
            <a:ext cx="1676400" cy="457200"/>
            <a:chOff x="3200400" y="3733800"/>
            <a:chExt cx="3900196" cy="1066800"/>
          </a:xfrm>
        </p:grpSpPr>
        <p:sp>
          <p:nvSpPr>
            <p:cNvPr id="28" name="Freeform 27"/>
            <p:cNvSpPr/>
            <p:nvPr/>
          </p:nvSpPr>
          <p:spPr>
            <a:xfrm>
              <a:off x="3200400" y="3733800"/>
              <a:ext cx="3900196" cy="1066800"/>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6"/>
            <p:cNvGrpSpPr/>
            <p:nvPr/>
          </p:nvGrpSpPr>
          <p:grpSpPr>
            <a:xfrm>
              <a:off x="6593898" y="4027328"/>
              <a:ext cx="253349" cy="231982"/>
              <a:chOff x="6858000" y="1981200"/>
              <a:chExt cx="609600" cy="533400"/>
            </a:xfrm>
          </p:grpSpPr>
          <p:sp>
            <p:nvSpPr>
              <p:cNvPr id="41"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1" name="Straight Connector 30"/>
            <p:cNvCxnSpPr/>
            <p:nvPr/>
          </p:nvCxnSpPr>
          <p:spPr>
            <a:xfrm flipH="1">
              <a:off x="3722609" y="4491291"/>
              <a:ext cx="337799"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3469260" y="4413964"/>
              <a:ext cx="506698"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3469260" y="4336637"/>
              <a:ext cx="506698" cy="773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5749401" y="4259309"/>
              <a:ext cx="253349" cy="23198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43"/>
          <p:cNvGrpSpPr/>
          <p:nvPr/>
        </p:nvGrpSpPr>
        <p:grpSpPr>
          <a:xfrm>
            <a:off x="5562600" y="3352800"/>
            <a:ext cx="1315271" cy="342900"/>
            <a:chOff x="1586204" y="1996751"/>
            <a:chExt cx="3519196" cy="1051249"/>
          </a:xfrm>
        </p:grpSpPr>
        <p:sp>
          <p:nvSpPr>
            <p:cNvPr id="45" name="Freeform 44"/>
            <p:cNvSpPr/>
            <p:nvPr/>
          </p:nvSpPr>
          <p:spPr>
            <a:xfrm>
              <a:off x="1586204" y="1996751"/>
              <a:ext cx="3519196" cy="1051249"/>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Freeform 45"/>
            <p:cNvSpPr/>
            <p:nvPr/>
          </p:nvSpPr>
          <p:spPr>
            <a:xfrm>
              <a:off x="1623527" y="2553221"/>
              <a:ext cx="883978" cy="488559"/>
            </a:xfrm>
            <a:custGeom>
              <a:avLst/>
              <a:gdLst>
                <a:gd name="connsiteX0" fmla="*/ 0 w 883978"/>
                <a:gd name="connsiteY0" fmla="*/ 40689 h 488559"/>
                <a:gd name="connsiteX1" fmla="*/ 0 w 883978"/>
                <a:gd name="connsiteY1" fmla="*/ 40689 h 488559"/>
                <a:gd name="connsiteX2" fmla="*/ 298579 w 883978"/>
                <a:gd name="connsiteY2" fmla="*/ 78012 h 488559"/>
                <a:gd name="connsiteX3" fmla="*/ 410546 w 883978"/>
                <a:gd name="connsiteY3" fmla="*/ 40689 h 488559"/>
                <a:gd name="connsiteX4" fmla="*/ 466530 w 883978"/>
                <a:gd name="connsiteY4" fmla="*/ 22028 h 488559"/>
                <a:gd name="connsiteX5" fmla="*/ 522514 w 883978"/>
                <a:gd name="connsiteY5" fmla="*/ 3367 h 488559"/>
                <a:gd name="connsiteX6" fmla="*/ 746449 w 883978"/>
                <a:gd name="connsiteY6" fmla="*/ 22028 h 488559"/>
                <a:gd name="connsiteX7" fmla="*/ 765110 w 883978"/>
                <a:gd name="connsiteY7" fmla="*/ 78012 h 488559"/>
                <a:gd name="connsiteX8" fmla="*/ 821093 w 883978"/>
                <a:gd name="connsiteY8" fmla="*/ 115334 h 488559"/>
                <a:gd name="connsiteX9" fmla="*/ 839755 w 883978"/>
                <a:gd name="connsiteY9" fmla="*/ 171318 h 488559"/>
                <a:gd name="connsiteX10" fmla="*/ 877077 w 883978"/>
                <a:gd name="connsiteY10" fmla="*/ 264624 h 488559"/>
                <a:gd name="connsiteX11" fmla="*/ 466530 w 883978"/>
                <a:gd name="connsiteY11" fmla="*/ 451236 h 488559"/>
                <a:gd name="connsiteX12" fmla="*/ 317240 w 883978"/>
                <a:gd name="connsiteY12" fmla="*/ 488559 h 488559"/>
                <a:gd name="connsiteX13" fmla="*/ 317240 w 883978"/>
                <a:gd name="connsiteY13" fmla="*/ 488559 h 488559"/>
                <a:gd name="connsiteX14" fmla="*/ 167951 w 883978"/>
                <a:gd name="connsiteY14" fmla="*/ 395252 h 488559"/>
                <a:gd name="connsiteX15" fmla="*/ 55983 w 883978"/>
                <a:gd name="connsiteY15" fmla="*/ 152657 h 488559"/>
                <a:gd name="connsiteX16" fmla="*/ 55983 w 883978"/>
                <a:gd name="connsiteY16" fmla="*/ 59350 h 488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3978" h="488559">
                  <a:moveTo>
                    <a:pt x="0" y="40689"/>
                  </a:moveTo>
                  <a:lnTo>
                    <a:pt x="0" y="40689"/>
                  </a:lnTo>
                  <a:cubicBezTo>
                    <a:pt x="163807" y="102117"/>
                    <a:pt x="127163" y="114744"/>
                    <a:pt x="298579" y="78012"/>
                  </a:cubicBezTo>
                  <a:cubicBezTo>
                    <a:pt x="337047" y="69769"/>
                    <a:pt x="373224" y="53130"/>
                    <a:pt x="410546" y="40689"/>
                  </a:cubicBezTo>
                  <a:lnTo>
                    <a:pt x="466530" y="22028"/>
                  </a:lnTo>
                  <a:lnTo>
                    <a:pt x="522514" y="3367"/>
                  </a:lnTo>
                  <a:cubicBezTo>
                    <a:pt x="597159" y="9587"/>
                    <a:pt x="674858" y="0"/>
                    <a:pt x="746449" y="22028"/>
                  </a:cubicBezTo>
                  <a:cubicBezTo>
                    <a:pt x="765250" y="27813"/>
                    <a:pt x="752822" y="62652"/>
                    <a:pt x="765110" y="78012"/>
                  </a:cubicBezTo>
                  <a:cubicBezTo>
                    <a:pt x="779120" y="95525"/>
                    <a:pt x="802432" y="102893"/>
                    <a:pt x="821093" y="115334"/>
                  </a:cubicBezTo>
                  <a:cubicBezTo>
                    <a:pt x="827314" y="133995"/>
                    <a:pt x="830958" y="153724"/>
                    <a:pt x="839755" y="171318"/>
                  </a:cubicBezTo>
                  <a:cubicBezTo>
                    <a:pt x="883978" y="259763"/>
                    <a:pt x="877077" y="192608"/>
                    <a:pt x="877077" y="264624"/>
                  </a:cubicBezTo>
                  <a:lnTo>
                    <a:pt x="466530" y="451236"/>
                  </a:lnTo>
                  <a:lnTo>
                    <a:pt x="317240" y="488559"/>
                  </a:lnTo>
                  <a:lnTo>
                    <a:pt x="317240" y="488559"/>
                  </a:lnTo>
                  <a:lnTo>
                    <a:pt x="167951" y="395252"/>
                  </a:lnTo>
                  <a:lnTo>
                    <a:pt x="55983" y="152657"/>
                  </a:lnTo>
                  <a:lnTo>
                    <a:pt x="55983" y="59350"/>
                  </a:lnTo>
                </a:path>
              </a:pathLst>
            </a:custGeom>
            <a:solidFill>
              <a:schemeClr val="tx1"/>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2" name="Group 6"/>
            <p:cNvGrpSpPr/>
            <p:nvPr/>
          </p:nvGrpSpPr>
          <p:grpSpPr>
            <a:xfrm>
              <a:off x="4648200" y="2286000"/>
              <a:ext cx="228600" cy="228600"/>
              <a:chOff x="6858000" y="1981200"/>
              <a:chExt cx="609600" cy="533400"/>
            </a:xfrm>
          </p:grpSpPr>
          <p:sp>
            <p:nvSpPr>
              <p:cNvPr id="58"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8" name="Straight Connector 47"/>
            <p:cNvCxnSpPr/>
            <p:nvPr/>
          </p:nvCxnSpPr>
          <p:spPr>
            <a:xfrm flipH="1">
              <a:off x="2057400" y="2743200"/>
              <a:ext cx="3048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H="1">
              <a:off x="1828800" y="2667000"/>
              <a:ext cx="4572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H="1">
              <a:off x="1828800" y="2590800"/>
              <a:ext cx="457200" cy="76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2" name="Freeform 51"/>
            <p:cNvSpPr/>
            <p:nvPr/>
          </p:nvSpPr>
          <p:spPr>
            <a:xfrm>
              <a:off x="2369976" y="2537927"/>
              <a:ext cx="1119673" cy="279918"/>
            </a:xfrm>
            <a:custGeom>
              <a:avLst/>
              <a:gdLst>
                <a:gd name="connsiteX0" fmla="*/ 130628 w 1119673"/>
                <a:gd name="connsiteY0" fmla="*/ 242595 h 279918"/>
                <a:gd name="connsiteX1" fmla="*/ 0 w 1119673"/>
                <a:gd name="connsiteY1" fmla="*/ 74644 h 279918"/>
                <a:gd name="connsiteX2" fmla="*/ 74644 w 1119673"/>
                <a:gd name="connsiteY2" fmla="*/ 18661 h 279918"/>
                <a:gd name="connsiteX3" fmla="*/ 335902 w 1119673"/>
                <a:gd name="connsiteY3" fmla="*/ 0 h 279918"/>
                <a:gd name="connsiteX4" fmla="*/ 709126 w 1119673"/>
                <a:gd name="connsiteY4" fmla="*/ 55983 h 279918"/>
                <a:gd name="connsiteX5" fmla="*/ 989044 w 1119673"/>
                <a:gd name="connsiteY5" fmla="*/ 93306 h 279918"/>
                <a:gd name="connsiteX6" fmla="*/ 1119673 w 1119673"/>
                <a:gd name="connsiteY6" fmla="*/ 205273 h 279918"/>
                <a:gd name="connsiteX7" fmla="*/ 1026367 w 1119673"/>
                <a:gd name="connsiteY7" fmla="*/ 261257 h 279918"/>
                <a:gd name="connsiteX8" fmla="*/ 1026367 w 1119673"/>
                <a:gd name="connsiteY8" fmla="*/ 261257 h 279918"/>
                <a:gd name="connsiteX9" fmla="*/ 783771 w 1119673"/>
                <a:gd name="connsiteY9" fmla="*/ 279918 h 279918"/>
                <a:gd name="connsiteX10" fmla="*/ 466530 w 1119673"/>
                <a:gd name="connsiteY10" fmla="*/ 242595 h 279918"/>
                <a:gd name="connsiteX11" fmla="*/ 298579 w 1119673"/>
                <a:gd name="connsiteY11" fmla="*/ 242595 h 279918"/>
                <a:gd name="connsiteX12" fmla="*/ 130628 w 1119673"/>
                <a:gd name="connsiteY12" fmla="*/ 242595 h 27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9673" h="279918">
                  <a:moveTo>
                    <a:pt x="130628" y="242595"/>
                  </a:moveTo>
                  <a:lnTo>
                    <a:pt x="0" y="74644"/>
                  </a:lnTo>
                  <a:lnTo>
                    <a:pt x="74644" y="18661"/>
                  </a:lnTo>
                  <a:lnTo>
                    <a:pt x="335902" y="0"/>
                  </a:lnTo>
                  <a:lnTo>
                    <a:pt x="709126" y="55983"/>
                  </a:lnTo>
                  <a:lnTo>
                    <a:pt x="989044" y="93306"/>
                  </a:lnTo>
                  <a:lnTo>
                    <a:pt x="1119673" y="205273"/>
                  </a:lnTo>
                  <a:lnTo>
                    <a:pt x="1026367" y="261257"/>
                  </a:lnTo>
                  <a:lnTo>
                    <a:pt x="1026367" y="261257"/>
                  </a:lnTo>
                  <a:lnTo>
                    <a:pt x="783771" y="279918"/>
                  </a:lnTo>
                  <a:lnTo>
                    <a:pt x="466530" y="242595"/>
                  </a:lnTo>
                  <a:lnTo>
                    <a:pt x="298579" y="242595"/>
                  </a:lnTo>
                  <a:lnTo>
                    <a:pt x="130628" y="242595"/>
                  </a:ln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Freeform 53"/>
            <p:cNvSpPr/>
            <p:nvPr/>
          </p:nvSpPr>
          <p:spPr>
            <a:xfrm>
              <a:off x="2276669" y="2276669"/>
              <a:ext cx="1679511" cy="429209"/>
            </a:xfrm>
            <a:custGeom>
              <a:avLst/>
              <a:gdLst>
                <a:gd name="connsiteX0" fmla="*/ 1212980 w 1679511"/>
                <a:gd name="connsiteY0" fmla="*/ 0 h 429209"/>
                <a:gd name="connsiteX1" fmla="*/ 914400 w 1679511"/>
                <a:gd name="connsiteY1" fmla="*/ 93307 h 429209"/>
                <a:gd name="connsiteX2" fmla="*/ 671804 w 1679511"/>
                <a:gd name="connsiteY2" fmla="*/ 93307 h 429209"/>
                <a:gd name="connsiteX3" fmla="*/ 335902 w 1679511"/>
                <a:gd name="connsiteY3" fmla="*/ 74645 h 429209"/>
                <a:gd name="connsiteX4" fmla="*/ 93307 w 1679511"/>
                <a:gd name="connsiteY4" fmla="*/ 37323 h 429209"/>
                <a:gd name="connsiteX5" fmla="*/ 0 w 1679511"/>
                <a:gd name="connsiteY5" fmla="*/ 186613 h 429209"/>
                <a:gd name="connsiteX6" fmla="*/ 0 w 1679511"/>
                <a:gd name="connsiteY6" fmla="*/ 186613 h 429209"/>
                <a:gd name="connsiteX7" fmla="*/ 242596 w 1679511"/>
                <a:gd name="connsiteY7" fmla="*/ 261258 h 429209"/>
                <a:gd name="connsiteX8" fmla="*/ 447870 w 1679511"/>
                <a:gd name="connsiteY8" fmla="*/ 261258 h 429209"/>
                <a:gd name="connsiteX9" fmla="*/ 709127 w 1679511"/>
                <a:gd name="connsiteY9" fmla="*/ 279919 h 429209"/>
                <a:gd name="connsiteX10" fmla="*/ 933062 w 1679511"/>
                <a:gd name="connsiteY10" fmla="*/ 317241 h 429209"/>
                <a:gd name="connsiteX11" fmla="*/ 1138335 w 1679511"/>
                <a:gd name="connsiteY11" fmla="*/ 391886 h 429209"/>
                <a:gd name="connsiteX12" fmla="*/ 1324947 w 1679511"/>
                <a:gd name="connsiteY12" fmla="*/ 429209 h 429209"/>
                <a:gd name="connsiteX13" fmla="*/ 1530221 w 1679511"/>
                <a:gd name="connsiteY13" fmla="*/ 391886 h 429209"/>
                <a:gd name="connsiteX14" fmla="*/ 1530221 w 1679511"/>
                <a:gd name="connsiteY14" fmla="*/ 391886 h 429209"/>
                <a:gd name="connsiteX15" fmla="*/ 1679511 w 1679511"/>
                <a:gd name="connsiteY15" fmla="*/ 223935 h 429209"/>
                <a:gd name="connsiteX16" fmla="*/ 1679511 w 1679511"/>
                <a:gd name="connsiteY16" fmla="*/ 223935 h 429209"/>
                <a:gd name="connsiteX17" fmla="*/ 1511560 w 1679511"/>
                <a:gd name="connsiteY17" fmla="*/ 167951 h 429209"/>
                <a:gd name="connsiteX18" fmla="*/ 1324947 w 1679511"/>
                <a:gd name="connsiteY18" fmla="*/ 130629 h 429209"/>
                <a:gd name="connsiteX19" fmla="*/ 1212980 w 1679511"/>
                <a:gd name="connsiteY19" fmla="*/ 0 h 429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79511" h="429209">
                  <a:moveTo>
                    <a:pt x="1212980" y="0"/>
                  </a:moveTo>
                  <a:lnTo>
                    <a:pt x="914400" y="93307"/>
                  </a:lnTo>
                  <a:lnTo>
                    <a:pt x="671804" y="93307"/>
                  </a:lnTo>
                  <a:lnTo>
                    <a:pt x="335902" y="74645"/>
                  </a:lnTo>
                  <a:lnTo>
                    <a:pt x="93307" y="37323"/>
                  </a:lnTo>
                  <a:lnTo>
                    <a:pt x="0" y="186613"/>
                  </a:lnTo>
                  <a:lnTo>
                    <a:pt x="0" y="186613"/>
                  </a:lnTo>
                  <a:lnTo>
                    <a:pt x="242596" y="261258"/>
                  </a:lnTo>
                  <a:lnTo>
                    <a:pt x="447870" y="261258"/>
                  </a:lnTo>
                  <a:lnTo>
                    <a:pt x="709127" y="279919"/>
                  </a:lnTo>
                  <a:lnTo>
                    <a:pt x="933062" y="317241"/>
                  </a:lnTo>
                  <a:lnTo>
                    <a:pt x="1138335" y="391886"/>
                  </a:lnTo>
                  <a:lnTo>
                    <a:pt x="1324947" y="429209"/>
                  </a:lnTo>
                  <a:lnTo>
                    <a:pt x="1530221" y="391886"/>
                  </a:lnTo>
                  <a:lnTo>
                    <a:pt x="1530221" y="391886"/>
                  </a:lnTo>
                  <a:lnTo>
                    <a:pt x="1679511" y="223935"/>
                  </a:lnTo>
                  <a:lnTo>
                    <a:pt x="1679511" y="223935"/>
                  </a:lnTo>
                  <a:lnTo>
                    <a:pt x="1511560" y="167951"/>
                  </a:lnTo>
                  <a:lnTo>
                    <a:pt x="1324947" y="130629"/>
                  </a:lnTo>
                  <a:lnTo>
                    <a:pt x="1212980" y="0"/>
                  </a:lnTo>
                  <a:close/>
                </a:path>
              </a:pathLst>
            </a:cu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Freeform 55"/>
            <p:cNvSpPr/>
            <p:nvPr/>
          </p:nvSpPr>
          <p:spPr>
            <a:xfrm>
              <a:off x="3153747" y="2537927"/>
              <a:ext cx="1847461" cy="391885"/>
            </a:xfrm>
            <a:custGeom>
              <a:avLst/>
              <a:gdLst>
                <a:gd name="connsiteX0" fmla="*/ 335902 w 1847461"/>
                <a:gd name="connsiteY0" fmla="*/ 186612 h 391885"/>
                <a:gd name="connsiteX1" fmla="*/ 709126 w 1847461"/>
                <a:gd name="connsiteY1" fmla="*/ 130628 h 391885"/>
                <a:gd name="connsiteX2" fmla="*/ 1007706 w 1847461"/>
                <a:gd name="connsiteY2" fmla="*/ 37322 h 391885"/>
                <a:gd name="connsiteX3" fmla="*/ 1362269 w 1847461"/>
                <a:gd name="connsiteY3" fmla="*/ 18661 h 391885"/>
                <a:gd name="connsiteX4" fmla="*/ 1716833 w 1847461"/>
                <a:gd name="connsiteY4" fmla="*/ 18661 h 391885"/>
                <a:gd name="connsiteX5" fmla="*/ 1847461 w 1847461"/>
                <a:gd name="connsiteY5" fmla="*/ 0 h 391885"/>
                <a:gd name="connsiteX6" fmla="*/ 1642188 w 1847461"/>
                <a:gd name="connsiteY6" fmla="*/ 167951 h 391885"/>
                <a:gd name="connsiteX7" fmla="*/ 1362269 w 1847461"/>
                <a:gd name="connsiteY7" fmla="*/ 261257 h 391885"/>
                <a:gd name="connsiteX8" fmla="*/ 1063690 w 1847461"/>
                <a:gd name="connsiteY8" fmla="*/ 335902 h 391885"/>
                <a:gd name="connsiteX9" fmla="*/ 746449 w 1847461"/>
                <a:gd name="connsiteY9" fmla="*/ 391885 h 391885"/>
                <a:gd name="connsiteX10" fmla="*/ 485192 w 1847461"/>
                <a:gd name="connsiteY10" fmla="*/ 391885 h 391885"/>
                <a:gd name="connsiteX11" fmla="*/ 223935 w 1847461"/>
                <a:gd name="connsiteY11" fmla="*/ 354563 h 391885"/>
                <a:gd name="connsiteX12" fmla="*/ 0 w 1847461"/>
                <a:gd name="connsiteY12" fmla="*/ 298579 h 391885"/>
                <a:gd name="connsiteX13" fmla="*/ 205273 w 1847461"/>
                <a:gd name="connsiteY13" fmla="*/ 261257 h 391885"/>
                <a:gd name="connsiteX14" fmla="*/ 335902 w 1847461"/>
                <a:gd name="connsiteY14" fmla="*/ 186612 h 391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47461" h="391885">
                  <a:moveTo>
                    <a:pt x="335902" y="186612"/>
                  </a:moveTo>
                  <a:lnTo>
                    <a:pt x="709126" y="130628"/>
                  </a:lnTo>
                  <a:lnTo>
                    <a:pt x="1007706" y="37322"/>
                  </a:lnTo>
                  <a:lnTo>
                    <a:pt x="1362269" y="18661"/>
                  </a:lnTo>
                  <a:lnTo>
                    <a:pt x="1716833" y="18661"/>
                  </a:lnTo>
                  <a:lnTo>
                    <a:pt x="1847461" y="0"/>
                  </a:lnTo>
                  <a:lnTo>
                    <a:pt x="1642188" y="167951"/>
                  </a:lnTo>
                  <a:lnTo>
                    <a:pt x="1362269" y="261257"/>
                  </a:lnTo>
                  <a:lnTo>
                    <a:pt x="1063690" y="335902"/>
                  </a:lnTo>
                  <a:lnTo>
                    <a:pt x="746449" y="391885"/>
                  </a:lnTo>
                  <a:lnTo>
                    <a:pt x="485192" y="391885"/>
                  </a:lnTo>
                  <a:lnTo>
                    <a:pt x="223935" y="354563"/>
                  </a:lnTo>
                  <a:lnTo>
                    <a:pt x="0" y="298579"/>
                  </a:lnTo>
                  <a:lnTo>
                    <a:pt x="205273" y="261257"/>
                  </a:lnTo>
                  <a:lnTo>
                    <a:pt x="335902" y="186612"/>
                  </a:lnTo>
                  <a:close/>
                </a:path>
              </a:pathLst>
            </a:cu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p:nvPr/>
          </p:nvSpPr>
          <p:spPr>
            <a:xfrm>
              <a:off x="3886200" y="2514600"/>
              <a:ext cx="228600" cy="2286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75"/>
          <p:cNvGrpSpPr/>
          <p:nvPr/>
        </p:nvGrpSpPr>
        <p:grpSpPr>
          <a:xfrm rot="1204268">
            <a:off x="5867400" y="1676400"/>
            <a:ext cx="1117600" cy="342900"/>
            <a:chOff x="1586204" y="1996751"/>
            <a:chExt cx="3519196" cy="1051249"/>
          </a:xfrm>
        </p:grpSpPr>
        <p:sp>
          <p:nvSpPr>
            <p:cNvPr id="77" name="Freeform 76"/>
            <p:cNvSpPr/>
            <p:nvPr/>
          </p:nvSpPr>
          <p:spPr>
            <a:xfrm>
              <a:off x="1586204" y="1996751"/>
              <a:ext cx="3519196" cy="1051249"/>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Freeform 77"/>
            <p:cNvSpPr/>
            <p:nvPr/>
          </p:nvSpPr>
          <p:spPr>
            <a:xfrm>
              <a:off x="1623527" y="2553221"/>
              <a:ext cx="883978" cy="488559"/>
            </a:xfrm>
            <a:custGeom>
              <a:avLst/>
              <a:gdLst>
                <a:gd name="connsiteX0" fmla="*/ 0 w 883978"/>
                <a:gd name="connsiteY0" fmla="*/ 40689 h 488559"/>
                <a:gd name="connsiteX1" fmla="*/ 0 w 883978"/>
                <a:gd name="connsiteY1" fmla="*/ 40689 h 488559"/>
                <a:gd name="connsiteX2" fmla="*/ 298579 w 883978"/>
                <a:gd name="connsiteY2" fmla="*/ 78012 h 488559"/>
                <a:gd name="connsiteX3" fmla="*/ 410546 w 883978"/>
                <a:gd name="connsiteY3" fmla="*/ 40689 h 488559"/>
                <a:gd name="connsiteX4" fmla="*/ 466530 w 883978"/>
                <a:gd name="connsiteY4" fmla="*/ 22028 h 488559"/>
                <a:gd name="connsiteX5" fmla="*/ 522514 w 883978"/>
                <a:gd name="connsiteY5" fmla="*/ 3367 h 488559"/>
                <a:gd name="connsiteX6" fmla="*/ 746449 w 883978"/>
                <a:gd name="connsiteY6" fmla="*/ 22028 h 488559"/>
                <a:gd name="connsiteX7" fmla="*/ 765110 w 883978"/>
                <a:gd name="connsiteY7" fmla="*/ 78012 h 488559"/>
                <a:gd name="connsiteX8" fmla="*/ 821093 w 883978"/>
                <a:gd name="connsiteY8" fmla="*/ 115334 h 488559"/>
                <a:gd name="connsiteX9" fmla="*/ 839755 w 883978"/>
                <a:gd name="connsiteY9" fmla="*/ 171318 h 488559"/>
                <a:gd name="connsiteX10" fmla="*/ 877077 w 883978"/>
                <a:gd name="connsiteY10" fmla="*/ 264624 h 488559"/>
                <a:gd name="connsiteX11" fmla="*/ 466530 w 883978"/>
                <a:gd name="connsiteY11" fmla="*/ 451236 h 488559"/>
                <a:gd name="connsiteX12" fmla="*/ 317240 w 883978"/>
                <a:gd name="connsiteY12" fmla="*/ 488559 h 488559"/>
                <a:gd name="connsiteX13" fmla="*/ 317240 w 883978"/>
                <a:gd name="connsiteY13" fmla="*/ 488559 h 488559"/>
                <a:gd name="connsiteX14" fmla="*/ 167951 w 883978"/>
                <a:gd name="connsiteY14" fmla="*/ 395252 h 488559"/>
                <a:gd name="connsiteX15" fmla="*/ 55983 w 883978"/>
                <a:gd name="connsiteY15" fmla="*/ 152657 h 488559"/>
                <a:gd name="connsiteX16" fmla="*/ 55983 w 883978"/>
                <a:gd name="connsiteY16" fmla="*/ 59350 h 488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3978" h="488559">
                  <a:moveTo>
                    <a:pt x="0" y="40689"/>
                  </a:moveTo>
                  <a:lnTo>
                    <a:pt x="0" y="40689"/>
                  </a:lnTo>
                  <a:cubicBezTo>
                    <a:pt x="163807" y="102117"/>
                    <a:pt x="127163" y="114744"/>
                    <a:pt x="298579" y="78012"/>
                  </a:cubicBezTo>
                  <a:cubicBezTo>
                    <a:pt x="337047" y="69769"/>
                    <a:pt x="373224" y="53130"/>
                    <a:pt x="410546" y="40689"/>
                  </a:cubicBezTo>
                  <a:lnTo>
                    <a:pt x="466530" y="22028"/>
                  </a:lnTo>
                  <a:lnTo>
                    <a:pt x="522514" y="3367"/>
                  </a:lnTo>
                  <a:cubicBezTo>
                    <a:pt x="597159" y="9587"/>
                    <a:pt x="674858" y="0"/>
                    <a:pt x="746449" y="22028"/>
                  </a:cubicBezTo>
                  <a:cubicBezTo>
                    <a:pt x="765250" y="27813"/>
                    <a:pt x="752822" y="62652"/>
                    <a:pt x="765110" y="78012"/>
                  </a:cubicBezTo>
                  <a:cubicBezTo>
                    <a:pt x="779120" y="95525"/>
                    <a:pt x="802432" y="102893"/>
                    <a:pt x="821093" y="115334"/>
                  </a:cubicBezTo>
                  <a:cubicBezTo>
                    <a:pt x="827314" y="133995"/>
                    <a:pt x="830958" y="153724"/>
                    <a:pt x="839755" y="171318"/>
                  </a:cubicBezTo>
                  <a:cubicBezTo>
                    <a:pt x="883978" y="259763"/>
                    <a:pt x="877077" y="192608"/>
                    <a:pt x="877077" y="264624"/>
                  </a:cubicBezTo>
                  <a:lnTo>
                    <a:pt x="466530" y="451236"/>
                  </a:lnTo>
                  <a:lnTo>
                    <a:pt x="317240" y="488559"/>
                  </a:lnTo>
                  <a:lnTo>
                    <a:pt x="317240" y="488559"/>
                  </a:lnTo>
                  <a:lnTo>
                    <a:pt x="167951" y="395252"/>
                  </a:lnTo>
                  <a:lnTo>
                    <a:pt x="55983" y="152657"/>
                  </a:lnTo>
                  <a:lnTo>
                    <a:pt x="55983" y="59350"/>
                  </a:lnTo>
                </a:path>
              </a:pathLst>
            </a:custGeom>
            <a:solidFill>
              <a:schemeClr val="tx1"/>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5" name="Group 6"/>
            <p:cNvGrpSpPr/>
            <p:nvPr/>
          </p:nvGrpSpPr>
          <p:grpSpPr>
            <a:xfrm>
              <a:off x="4648200" y="2286000"/>
              <a:ext cx="228600" cy="228600"/>
              <a:chOff x="6858000" y="1981200"/>
              <a:chExt cx="609600" cy="533400"/>
            </a:xfrm>
          </p:grpSpPr>
          <p:sp>
            <p:nvSpPr>
              <p:cNvPr id="90"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80" name="Straight Connector 79"/>
            <p:cNvCxnSpPr/>
            <p:nvPr/>
          </p:nvCxnSpPr>
          <p:spPr>
            <a:xfrm flipH="1">
              <a:off x="2057400" y="2743200"/>
              <a:ext cx="3048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flipH="1">
              <a:off x="1828800" y="2667000"/>
              <a:ext cx="4572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flipH="1">
              <a:off x="1828800" y="2590800"/>
              <a:ext cx="457200" cy="76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3" name="Oval 82"/>
            <p:cNvSpPr/>
            <p:nvPr/>
          </p:nvSpPr>
          <p:spPr>
            <a:xfrm>
              <a:off x="1752600" y="2286000"/>
              <a:ext cx="304800" cy="304800"/>
            </a:xfrm>
            <a:prstGeom prst="ellipse">
              <a:avLst/>
            </a:prstGeom>
            <a:solidFill>
              <a:srgbClr val="FF00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Freeform 83"/>
            <p:cNvSpPr/>
            <p:nvPr/>
          </p:nvSpPr>
          <p:spPr>
            <a:xfrm>
              <a:off x="2369976" y="2537927"/>
              <a:ext cx="1119673" cy="279918"/>
            </a:xfrm>
            <a:custGeom>
              <a:avLst/>
              <a:gdLst>
                <a:gd name="connsiteX0" fmla="*/ 130628 w 1119673"/>
                <a:gd name="connsiteY0" fmla="*/ 242595 h 279918"/>
                <a:gd name="connsiteX1" fmla="*/ 0 w 1119673"/>
                <a:gd name="connsiteY1" fmla="*/ 74644 h 279918"/>
                <a:gd name="connsiteX2" fmla="*/ 74644 w 1119673"/>
                <a:gd name="connsiteY2" fmla="*/ 18661 h 279918"/>
                <a:gd name="connsiteX3" fmla="*/ 335902 w 1119673"/>
                <a:gd name="connsiteY3" fmla="*/ 0 h 279918"/>
                <a:gd name="connsiteX4" fmla="*/ 709126 w 1119673"/>
                <a:gd name="connsiteY4" fmla="*/ 55983 h 279918"/>
                <a:gd name="connsiteX5" fmla="*/ 989044 w 1119673"/>
                <a:gd name="connsiteY5" fmla="*/ 93306 h 279918"/>
                <a:gd name="connsiteX6" fmla="*/ 1119673 w 1119673"/>
                <a:gd name="connsiteY6" fmla="*/ 205273 h 279918"/>
                <a:gd name="connsiteX7" fmla="*/ 1026367 w 1119673"/>
                <a:gd name="connsiteY7" fmla="*/ 261257 h 279918"/>
                <a:gd name="connsiteX8" fmla="*/ 1026367 w 1119673"/>
                <a:gd name="connsiteY8" fmla="*/ 261257 h 279918"/>
                <a:gd name="connsiteX9" fmla="*/ 783771 w 1119673"/>
                <a:gd name="connsiteY9" fmla="*/ 279918 h 279918"/>
                <a:gd name="connsiteX10" fmla="*/ 466530 w 1119673"/>
                <a:gd name="connsiteY10" fmla="*/ 242595 h 279918"/>
                <a:gd name="connsiteX11" fmla="*/ 298579 w 1119673"/>
                <a:gd name="connsiteY11" fmla="*/ 242595 h 279918"/>
                <a:gd name="connsiteX12" fmla="*/ 130628 w 1119673"/>
                <a:gd name="connsiteY12" fmla="*/ 242595 h 27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9673" h="279918">
                  <a:moveTo>
                    <a:pt x="130628" y="242595"/>
                  </a:moveTo>
                  <a:lnTo>
                    <a:pt x="0" y="74644"/>
                  </a:lnTo>
                  <a:lnTo>
                    <a:pt x="74644" y="18661"/>
                  </a:lnTo>
                  <a:lnTo>
                    <a:pt x="335902" y="0"/>
                  </a:lnTo>
                  <a:lnTo>
                    <a:pt x="709126" y="55983"/>
                  </a:lnTo>
                  <a:lnTo>
                    <a:pt x="989044" y="93306"/>
                  </a:lnTo>
                  <a:lnTo>
                    <a:pt x="1119673" y="205273"/>
                  </a:lnTo>
                  <a:lnTo>
                    <a:pt x="1026367" y="261257"/>
                  </a:lnTo>
                  <a:lnTo>
                    <a:pt x="1026367" y="261257"/>
                  </a:lnTo>
                  <a:lnTo>
                    <a:pt x="783771" y="279918"/>
                  </a:lnTo>
                  <a:lnTo>
                    <a:pt x="466530" y="242595"/>
                  </a:lnTo>
                  <a:lnTo>
                    <a:pt x="298579" y="242595"/>
                  </a:lnTo>
                  <a:lnTo>
                    <a:pt x="130628" y="242595"/>
                  </a:ln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Freeform 84"/>
            <p:cNvSpPr/>
            <p:nvPr/>
          </p:nvSpPr>
          <p:spPr>
            <a:xfrm>
              <a:off x="3489649" y="2146041"/>
              <a:ext cx="1250302" cy="429208"/>
            </a:xfrm>
            <a:custGeom>
              <a:avLst/>
              <a:gdLst>
                <a:gd name="connsiteX0" fmla="*/ 0 w 1250302"/>
                <a:gd name="connsiteY0" fmla="*/ 74645 h 429208"/>
                <a:gd name="connsiteX1" fmla="*/ 0 w 1250302"/>
                <a:gd name="connsiteY1" fmla="*/ 74645 h 429208"/>
                <a:gd name="connsiteX2" fmla="*/ 74645 w 1250302"/>
                <a:gd name="connsiteY2" fmla="*/ 242596 h 429208"/>
                <a:gd name="connsiteX3" fmla="*/ 335902 w 1250302"/>
                <a:gd name="connsiteY3" fmla="*/ 279918 h 429208"/>
                <a:gd name="connsiteX4" fmla="*/ 503853 w 1250302"/>
                <a:gd name="connsiteY4" fmla="*/ 335902 h 429208"/>
                <a:gd name="connsiteX5" fmla="*/ 709127 w 1250302"/>
                <a:gd name="connsiteY5" fmla="*/ 429208 h 429208"/>
                <a:gd name="connsiteX6" fmla="*/ 1082351 w 1250302"/>
                <a:gd name="connsiteY6" fmla="*/ 429208 h 429208"/>
                <a:gd name="connsiteX7" fmla="*/ 1138335 w 1250302"/>
                <a:gd name="connsiteY7" fmla="*/ 242596 h 429208"/>
                <a:gd name="connsiteX8" fmla="*/ 1138335 w 1250302"/>
                <a:gd name="connsiteY8" fmla="*/ 242596 h 429208"/>
                <a:gd name="connsiteX9" fmla="*/ 1250302 w 1250302"/>
                <a:gd name="connsiteY9" fmla="*/ 93306 h 429208"/>
                <a:gd name="connsiteX10" fmla="*/ 914400 w 1250302"/>
                <a:gd name="connsiteY10" fmla="*/ 37322 h 429208"/>
                <a:gd name="connsiteX11" fmla="*/ 559837 w 1250302"/>
                <a:gd name="connsiteY11" fmla="*/ 18661 h 429208"/>
                <a:gd name="connsiteX12" fmla="*/ 335902 w 1250302"/>
                <a:gd name="connsiteY12" fmla="*/ 0 h 429208"/>
                <a:gd name="connsiteX13" fmla="*/ 55984 w 1250302"/>
                <a:gd name="connsiteY13" fmla="*/ 74645 h 429208"/>
                <a:gd name="connsiteX14" fmla="*/ 0 w 1250302"/>
                <a:gd name="connsiteY14" fmla="*/ 74645 h 429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50302" h="429208">
                  <a:moveTo>
                    <a:pt x="0" y="74645"/>
                  </a:moveTo>
                  <a:lnTo>
                    <a:pt x="0" y="74645"/>
                  </a:lnTo>
                  <a:lnTo>
                    <a:pt x="74645" y="242596"/>
                  </a:lnTo>
                  <a:lnTo>
                    <a:pt x="335902" y="279918"/>
                  </a:lnTo>
                  <a:lnTo>
                    <a:pt x="503853" y="335902"/>
                  </a:lnTo>
                  <a:lnTo>
                    <a:pt x="709127" y="429208"/>
                  </a:lnTo>
                  <a:lnTo>
                    <a:pt x="1082351" y="429208"/>
                  </a:lnTo>
                  <a:lnTo>
                    <a:pt x="1138335" y="242596"/>
                  </a:lnTo>
                  <a:lnTo>
                    <a:pt x="1138335" y="242596"/>
                  </a:lnTo>
                  <a:lnTo>
                    <a:pt x="1250302" y="93306"/>
                  </a:lnTo>
                  <a:lnTo>
                    <a:pt x="914400" y="37322"/>
                  </a:lnTo>
                  <a:lnTo>
                    <a:pt x="559837" y="18661"/>
                  </a:lnTo>
                  <a:lnTo>
                    <a:pt x="335902" y="0"/>
                  </a:lnTo>
                  <a:lnTo>
                    <a:pt x="55984" y="74645"/>
                  </a:lnTo>
                  <a:lnTo>
                    <a:pt x="0" y="74645"/>
                  </a:ln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Freeform 85"/>
            <p:cNvSpPr/>
            <p:nvPr/>
          </p:nvSpPr>
          <p:spPr>
            <a:xfrm>
              <a:off x="2276669" y="2276669"/>
              <a:ext cx="1679511" cy="429209"/>
            </a:xfrm>
            <a:custGeom>
              <a:avLst/>
              <a:gdLst>
                <a:gd name="connsiteX0" fmla="*/ 1212980 w 1679511"/>
                <a:gd name="connsiteY0" fmla="*/ 0 h 429209"/>
                <a:gd name="connsiteX1" fmla="*/ 914400 w 1679511"/>
                <a:gd name="connsiteY1" fmla="*/ 93307 h 429209"/>
                <a:gd name="connsiteX2" fmla="*/ 671804 w 1679511"/>
                <a:gd name="connsiteY2" fmla="*/ 93307 h 429209"/>
                <a:gd name="connsiteX3" fmla="*/ 335902 w 1679511"/>
                <a:gd name="connsiteY3" fmla="*/ 74645 h 429209"/>
                <a:gd name="connsiteX4" fmla="*/ 93307 w 1679511"/>
                <a:gd name="connsiteY4" fmla="*/ 37323 h 429209"/>
                <a:gd name="connsiteX5" fmla="*/ 0 w 1679511"/>
                <a:gd name="connsiteY5" fmla="*/ 186613 h 429209"/>
                <a:gd name="connsiteX6" fmla="*/ 0 w 1679511"/>
                <a:gd name="connsiteY6" fmla="*/ 186613 h 429209"/>
                <a:gd name="connsiteX7" fmla="*/ 242596 w 1679511"/>
                <a:gd name="connsiteY7" fmla="*/ 261258 h 429209"/>
                <a:gd name="connsiteX8" fmla="*/ 447870 w 1679511"/>
                <a:gd name="connsiteY8" fmla="*/ 261258 h 429209"/>
                <a:gd name="connsiteX9" fmla="*/ 709127 w 1679511"/>
                <a:gd name="connsiteY9" fmla="*/ 279919 h 429209"/>
                <a:gd name="connsiteX10" fmla="*/ 933062 w 1679511"/>
                <a:gd name="connsiteY10" fmla="*/ 317241 h 429209"/>
                <a:gd name="connsiteX11" fmla="*/ 1138335 w 1679511"/>
                <a:gd name="connsiteY11" fmla="*/ 391886 h 429209"/>
                <a:gd name="connsiteX12" fmla="*/ 1324947 w 1679511"/>
                <a:gd name="connsiteY12" fmla="*/ 429209 h 429209"/>
                <a:gd name="connsiteX13" fmla="*/ 1530221 w 1679511"/>
                <a:gd name="connsiteY13" fmla="*/ 391886 h 429209"/>
                <a:gd name="connsiteX14" fmla="*/ 1530221 w 1679511"/>
                <a:gd name="connsiteY14" fmla="*/ 391886 h 429209"/>
                <a:gd name="connsiteX15" fmla="*/ 1679511 w 1679511"/>
                <a:gd name="connsiteY15" fmla="*/ 223935 h 429209"/>
                <a:gd name="connsiteX16" fmla="*/ 1679511 w 1679511"/>
                <a:gd name="connsiteY16" fmla="*/ 223935 h 429209"/>
                <a:gd name="connsiteX17" fmla="*/ 1511560 w 1679511"/>
                <a:gd name="connsiteY17" fmla="*/ 167951 h 429209"/>
                <a:gd name="connsiteX18" fmla="*/ 1324947 w 1679511"/>
                <a:gd name="connsiteY18" fmla="*/ 130629 h 429209"/>
                <a:gd name="connsiteX19" fmla="*/ 1212980 w 1679511"/>
                <a:gd name="connsiteY19" fmla="*/ 0 h 429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79511" h="429209">
                  <a:moveTo>
                    <a:pt x="1212980" y="0"/>
                  </a:moveTo>
                  <a:lnTo>
                    <a:pt x="914400" y="93307"/>
                  </a:lnTo>
                  <a:lnTo>
                    <a:pt x="671804" y="93307"/>
                  </a:lnTo>
                  <a:lnTo>
                    <a:pt x="335902" y="74645"/>
                  </a:lnTo>
                  <a:lnTo>
                    <a:pt x="93307" y="37323"/>
                  </a:lnTo>
                  <a:lnTo>
                    <a:pt x="0" y="186613"/>
                  </a:lnTo>
                  <a:lnTo>
                    <a:pt x="0" y="186613"/>
                  </a:lnTo>
                  <a:lnTo>
                    <a:pt x="242596" y="261258"/>
                  </a:lnTo>
                  <a:lnTo>
                    <a:pt x="447870" y="261258"/>
                  </a:lnTo>
                  <a:lnTo>
                    <a:pt x="709127" y="279919"/>
                  </a:lnTo>
                  <a:lnTo>
                    <a:pt x="933062" y="317241"/>
                  </a:lnTo>
                  <a:lnTo>
                    <a:pt x="1138335" y="391886"/>
                  </a:lnTo>
                  <a:lnTo>
                    <a:pt x="1324947" y="429209"/>
                  </a:lnTo>
                  <a:lnTo>
                    <a:pt x="1530221" y="391886"/>
                  </a:lnTo>
                  <a:lnTo>
                    <a:pt x="1530221" y="391886"/>
                  </a:lnTo>
                  <a:lnTo>
                    <a:pt x="1679511" y="223935"/>
                  </a:lnTo>
                  <a:lnTo>
                    <a:pt x="1679511" y="223935"/>
                  </a:lnTo>
                  <a:lnTo>
                    <a:pt x="1511560" y="167951"/>
                  </a:lnTo>
                  <a:lnTo>
                    <a:pt x="1324947" y="130629"/>
                  </a:lnTo>
                  <a:lnTo>
                    <a:pt x="1212980" y="0"/>
                  </a:lnTo>
                  <a:close/>
                </a:path>
              </a:pathLst>
            </a:cu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Freeform 86"/>
            <p:cNvSpPr/>
            <p:nvPr/>
          </p:nvSpPr>
          <p:spPr>
            <a:xfrm>
              <a:off x="2351314" y="2388637"/>
              <a:ext cx="2313992" cy="167951"/>
            </a:xfrm>
            <a:custGeom>
              <a:avLst/>
              <a:gdLst>
                <a:gd name="connsiteX0" fmla="*/ 0 w 2313992"/>
                <a:gd name="connsiteY0" fmla="*/ 130628 h 167951"/>
                <a:gd name="connsiteX1" fmla="*/ 970384 w 2313992"/>
                <a:gd name="connsiteY1" fmla="*/ 167951 h 167951"/>
                <a:gd name="connsiteX2" fmla="*/ 1324947 w 2313992"/>
                <a:gd name="connsiteY2" fmla="*/ 0 h 167951"/>
                <a:gd name="connsiteX3" fmla="*/ 2313992 w 2313992"/>
                <a:gd name="connsiteY3" fmla="*/ 18661 h 167951"/>
                <a:gd name="connsiteX4" fmla="*/ 2220686 w 2313992"/>
                <a:gd name="connsiteY4" fmla="*/ 18661 h 1679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3992" h="167951">
                  <a:moveTo>
                    <a:pt x="0" y="130628"/>
                  </a:moveTo>
                  <a:lnTo>
                    <a:pt x="970384" y="167951"/>
                  </a:lnTo>
                  <a:lnTo>
                    <a:pt x="1324947" y="0"/>
                  </a:lnTo>
                  <a:lnTo>
                    <a:pt x="2313992" y="18661"/>
                  </a:lnTo>
                  <a:lnTo>
                    <a:pt x="2220686" y="18661"/>
                  </a:lnTo>
                </a:path>
              </a:pathLst>
            </a:cu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8" name="Freeform 87"/>
            <p:cNvSpPr/>
            <p:nvPr/>
          </p:nvSpPr>
          <p:spPr>
            <a:xfrm>
              <a:off x="3153747" y="2537927"/>
              <a:ext cx="1847461" cy="391885"/>
            </a:xfrm>
            <a:custGeom>
              <a:avLst/>
              <a:gdLst>
                <a:gd name="connsiteX0" fmla="*/ 335902 w 1847461"/>
                <a:gd name="connsiteY0" fmla="*/ 186612 h 391885"/>
                <a:gd name="connsiteX1" fmla="*/ 709126 w 1847461"/>
                <a:gd name="connsiteY1" fmla="*/ 130628 h 391885"/>
                <a:gd name="connsiteX2" fmla="*/ 1007706 w 1847461"/>
                <a:gd name="connsiteY2" fmla="*/ 37322 h 391885"/>
                <a:gd name="connsiteX3" fmla="*/ 1362269 w 1847461"/>
                <a:gd name="connsiteY3" fmla="*/ 18661 h 391885"/>
                <a:gd name="connsiteX4" fmla="*/ 1716833 w 1847461"/>
                <a:gd name="connsiteY4" fmla="*/ 18661 h 391885"/>
                <a:gd name="connsiteX5" fmla="*/ 1847461 w 1847461"/>
                <a:gd name="connsiteY5" fmla="*/ 0 h 391885"/>
                <a:gd name="connsiteX6" fmla="*/ 1642188 w 1847461"/>
                <a:gd name="connsiteY6" fmla="*/ 167951 h 391885"/>
                <a:gd name="connsiteX7" fmla="*/ 1362269 w 1847461"/>
                <a:gd name="connsiteY7" fmla="*/ 261257 h 391885"/>
                <a:gd name="connsiteX8" fmla="*/ 1063690 w 1847461"/>
                <a:gd name="connsiteY8" fmla="*/ 335902 h 391885"/>
                <a:gd name="connsiteX9" fmla="*/ 746449 w 1847461"/>
                <a:gd name="connsiteY9" fmla="*/ 391885 h 391885"/>
                <a:gd name="connsiteX10" fmla="*/ 485192 w 1847461"/>
                <a:gd name="connsiteY10" fmla="*/ 391885 h 391885"/>
                <a:gd name="connsiteX11" fmla="*/ 223935 w 1847461"/>
                <a:gd name="connsiteY11" fmla="*/ 354563 h 391885"/>
                <a:gd name="connsiteX12" fmla="*/ 0 w 1847461"/>
                <a:gd name="connsiteY12" fmla="*/ 298579 h 391885"/>
                <a:gd name="connsiteX13" fmla="*/ 205273 w 1847461"/>
                <a:gd name="connsiteY13" fmla="*/ 261257 h 391885"/>
                <a:gd name="connsiteX14" fmla="*/ 335902 w 1847461"/>
                <a:gd name="connsiteY14" fmla="*/ 186612 h 391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47461" h="391885">
                  <a:moveTo>
                    <a:pt x="335902" y="186612"/>
                  </a:moveTo>
                  <a:lnTo>
                    <a:pt x="709126" y="130628"/>
                  </a:lnTo>
                  <a:lnTo>
                    <a:pt x="1007706" y="37322"/>
                  </a:lnTo>
                  <a:lnTo>
                    <a:pt x="1362269" y="18661"/>
                  </a:lnTo>
                  <a:lnTo>
                    <a:pt x="1716833" y="18661"/>
                  </a:lnTo>
                  <a:lnTo>
                    <a:pt x="1847461" y="0"/>
                  </a:lnTo>
                  <a:lnTo>
                    <a:pt x="1642188" y="167951"/>
                  </a:lnTo>
                  <a:lnTo>
                    <a:pt x="1362269" y="261257"/>
                  </a:lnTo>
                  <a:lnTo>
                    <a:pt x="1063690" y="335902"/>
                  </a:lnTo>
                  <a:lnTo>
                    <a:pt x="746449" y="391885"/>
                  </a:lnTo>
                  <a:lnTo>
                    <a:pt x="485192" y="391885"/>
                  </a:lnTo>
                  <a:lnTo>
                    <a:pt x="223935" y="354563"/>
                  </a:lnTo>
                  <a:lnTo>
                    <a:pt x="0" y="298579"/>
                  </a:lnTo>
                  <a:lnTo>
                    <a:pt x="205273" y="261257"/>
                  </a:lnTo>
                  <a:lnTo>
                    <a:pt x="335902" y="186612"/>
                  </a:lnTo>
                  <a:close/>
                </a:path>
              </a:pathLst>
            </a:cu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p:cNvSpPr/>
            <p:nvPr/>
          </p:nvSpPr>
          <p:spPr>
            <a:xfrm>
              <a:off x="3886200" y="2514600"/>
              <a:ext cx="228600" cy="2286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 name="Group 91"/>
          <p:cNvGrpSpPr/>
          <p:nvPr/>
        </p:nvGrpSpPr>
        <p:grpSpPr>
          <a:xfrm rot="20858445" flipH="1">
            <a:off x="5334000" y="4343400"/>
            <a:ext cx="1315271" cy="342900"/>
            <a:chOff x="1586204" y="1996751"/>
            <a:chExt cx="3519196" cy="1051249"/>
          </a:xfrm>
        </p:grpSpPr>
        <p:sp>
          <p:nvSpPr>
            <p:cNvPr id="93" name="Freeform 92"/>
            <p:cNvSpPr/>
            <p:nvPr/>
          </p:nvSpPr>
          <p:spPr>
            <a:xfrm>
              <a:off x="1586204" y="1996751"/>
              <a:ext cx="3519196" cy="1051249"/>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Freeform 93"/>
            <p:cNvSpPr/>
            <p:nvPr/>
          </p:nvSpPr>
          <p:spPr>
            <a:xfrm>
              <a:off x="1623527" y="2553221"/>
              <a:ext cx="883978" cy="488559"/>
            </a:xfrm>
            <a:custGeom>
              <a:avLst/>
              <a:gdLst>
                <a:gd name="connsiteX0" fmla="*/ 0 w 883978"/>
                <a:gd name="connsiteY0" fmla="*/ 40689 h 488559"/>
                <a:gd name="connsiteX1" fmla="*/ 0 w 883978"/>
                <a:gd name="connsiteY1" fmla="*/ 40689 h 488559"/>
                <a:gd name="connsiteX2" fmla="*/ 298579 w 883978"/>
                <a:gd name="connsiteY2" fmla="*/ 78012 h 488559"/>
                <a:gd name="connsiteX3" fmla="*/ 410546 w 883978"/>
                <a:gd name="connsiteY3" fmla="*/ 40689 h 488559"/>
                <a:gd name="connsiteX4" fmla="*/ 466530 w 883978"/>
                <a:gd name="connsiteY4" fmla="*/ 22028 h 488559"/>
                <a:gd name="connsiteX5" fmla="*/ 522514 w 883978"/>
                <a:gd name="connsiteY5" fmla="*/ 3367 h 488559"/>
                <a:gd name="connsiteX6" fmla="*/ 746449 w 883978"/>
                <a:gd name="connsiteY6" fmla="*/ 22028 h 488559"/>
                <a:gd name="connsiteX7" fmla="*/ 765110 w 883978"/>
                <a:gd name="connsiteY7" fmla="*/ 78012 h 488559"/>
                <a:gd name="connsiteX8" fmla="*/ 821093 w 883978"/>
                <a:gd name="connsiteY8" fmla="*/ 115334 h 488559"/>
                <a:gd name="connsiteX9" fmla="*/ 839755 w 883978"/>
                <a:gd name="connsiteY9" fmla="*/ 171318 h 488559"/>
                <a:gd name="connsiteX10" fmla="*/ 877077 w 883978"/>
                <a:gd name="connsiteY10" fmla="*/ 264624 h 488559"/>
                <a:gd name="connsiteX11" fmla="*/ 466530 w 883978"/>
                <a:gd name="connsiteY11" fmla="*/ 451236 h 488559"/>
                <a:gd name="connsiteX12" fmla="*/ 317240 w 883978"/>
                <a:gd name="connsiteY12" fmla="*/ 488559 h 488559"/>
                <a:gd name="connsiteX13" fmla="*/ 317240 w 883978"/>
                <a:gd name="connsiteY13" fmla="*/ 488559 h 488559"/>
                <a:gd name="connsiteX14" fmla="*/ 167951 w 883978"/>
                <a:gd name="connsiteY14" fmla="*/ 395252 h 488559"/>
                <a:gd name="connsiteX15" fmla="*/ 55983 w 883978"/>
                <a:gd name="connsiteY15" fmla="*/ 152657 h 488559"/>
                <a:gd name="connsiteX16" fmla="*/ 55983 w 883978"/>
                <a:gd name="connsiteY16" fmla="*/ 59350 h 488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3978" h="488559">
                  <a:moveTo>
                    <a:pt x="0" y="40689"/>
                  </a:moveTo>
                  <a:lnTo>
                    <a:pt x="0" y="40689"/>
                  </a:lnTo>
                  <a:cubicBezTo>
                    <a:pt x="163807" y="102117"/>
                    <a:pt x="127163" y="114744"/>
                    <a:pt x="298579" y="78012"/>
                  </a:cubicBezTo>
                  <a:cubicBezTo>
                    <a:pt x="337047" y="69769"/>
                    <a:pt x="373224" y="53130"/>
                    <a:pt x="410546" y="40689"/>
                  </a:cubicBezTo>
                  <a:lnTo>
                    <a:pt x="466530" y="22028"/>
                  </a:lnTo>
                  <a:lnTo>
                    <a:pt x="522514" y="3367"/>
                  </a:lnTo>
                  <a:cubicBezTo>
                    <a:pt x="597159" y="9587"/>
                    <a:pt x="674858" y="0"/>
                    <a:pt x="746449" y="22028"/>
                  </a:cubicBezTo>
                  <a:cubicBezTo>
                    <a:pt x="765250" y="27813"/>
                    <a:pt x="752822" y="62652"/>
                    <a:pt x="765110" y="78012"/>
                  </a:cubicBezTo>
                  <a:cubicBezTo>
                    <a:pt x="779120" y="95525"/>
                    <a:pt x="802432" y="102893"/>
                    <a:pt x="821093" y="115334"/>
                  </a:cubicBezTo>
                  <a:cubicBezTo>
                    <a:pt x="827314" y="133995"/>
                    <a:pt x="830958" y="153724"/>
                    <a:pt x="839755" y="171318"/>
                  </a:cubicBezTo>
                  <a:cubicBezTo>
                    <a:pt x="883978" y="259763"/>
                    <a:pt x="877077" y="192608"/>
                    <a:pt x="877077" y="264624"/>
                  </a:cubicBezTo>
                  <a:lnTo>
                    <a:pt x="466530" y="451236"/>
                  </a:lnTo>
                  <a:lnTo>
                    <a:pt x="317240" y="488559"/>
                  </a:lnTo>
                  <a:lnTo>
                    <a:pt x="317240" y="488559"/>
                  </a:lnTo>
                  <a:lnTo>
                    <a:pt x="167951" y="395252"/>
                  </a:lnTo>
                  <a:lnTo>
                    <a:pt x="55983" y="152657"/>
                  </a:lnTo>
                  <a:lnTo>
                    <a:pt x="55983" y="59350"/>
                  </a:lnTo>
                </a:path>
              </a:pathLst>
            </a:custGeom>
            <a:solidFill>
              <a:schemeClr val="tx1"/>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23" name="Group 6"/>
            <p:cNvGrpSpPr/>
            <p:nvPr/>
          </p:nvGrpSpPr>
          <p:grpSpPr>
            <a:xfrm>
              <a:off x="4648200" y="2286000"/>
              <a:ext cx="228600" cy="228600"/>
              <a:chOff x="6858000" y="1981200"/>
              <a:chExt cx="609600" cy="533400"/>
            </a:xfrm>
          </p:grpSpPr>
          <p:sp>
            <p:nvSpPr>
              <p:cNvPr id="106"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Oval 106"/>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96" name="Straight Connector 95"/>
            <p:cNvCxnSpPr/>
            <p:nvPr/>
          </p:nvCxnSpPr>
          <p:spPr>
            <a:xfrm flipH="1">
              <a:off x="2057400" y="2743200"/>
              <a:ext cx="3048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flipH="1">
              <a:off x="1828800" y="2667000"/>
              <a:ext cx="4572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flipH="1">
              <a:off x="1828800" y="2590800"/>
              <a:ext cx="457200" cy="76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0" name="Freeform 99"/>
            <p:cNvSpPr/>
            <p:nvPr/>
          </p:nvSpPr>
          <p:spPr>
            <a:xfrm>
              <a:off x="2369976" y="2537927"/>
              <a:ext cx="1119673" cy="279918"/>
            </a:xfrm>
            <a:custGeom>
              <a:avLst/>
              <a:gdLst>
                <a:gd name="connsiteX0" fmla="*/ 130628 w 1119673"/>
                <a:gd name="connsiteY0" fmla="*/ 242595 h 279918"/>
                <a:gd name="connsiteX1" fmla="*/ 0 w 1119673"/>
                <a:gd name="connsiteY1" fmla="*/ 74644 h 279918"/>
                <a:gd name="connsiteX2" fmla="*/ 74644 w 1119673"/>
                <a:gd name="connsiteY2" fmla="*/ 18661 h 279918"/>
                <a:gd name="connsiteX3" fmla="*/ 335902 w 1119673"/>
                <a:gd name="connsiteY3" fmla="*/ 0 h 279918"/>
                <a:gd name="connsiteX4" fmla="*/ 709126 w 1119673"/>
                <a:gd name="connsiteY4" fmla="*/ 55983 h 279918"/>
                <a:gd name="connsiteX5" fmla="*/ 989044 w 1119673"/>
                <a:gd name="connsiteY5" fmla="*/ 93306 h 279918"/>
                <a:gd name="connsiteX6" fmla="*/ 1119673 w 1119673"/>
                <a:gd name="connsiteY6" fmla="*/ 205273 h 279918"/>
                <a:gd name="connsiteX7" fmla="*/ 1026367 w 1119673"/>
                <a:gd name="connsiteY7" fmla="*/ 261257 h 279918"/>
                <a:gd name="connsiteX8" fmla="*/ 1026367 w 1119673"/>
                <a:gd name="connsiteY8" fmla="*/ 261257 h 279918"/>
                <a:gd name="connsiteX9" fmla="*/ 783771 w 1119673"/>
                <a:gd name="connsiteY9" fmla="*/ 279918 h 279918"/>
                <a:gd name="connsiteX10" fmla="*/ 466530 w 1119673"/>
                <a:gd name="connsiteY10" fmla="*/ 242595 h 279918"/>
                <a:gd name="connsiteX11" fmla="*/ 298579 w 1119673"/>
                <a:gd name="connsiteY11" fmla="*/ 242595 h 279918"/>
                <a:gd name="connsiteX12" fmla="*/ 130628 w 1119673"/>
                <a:gd name="connsiteY12" fmla="*/ 242595 h 27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9673" h="279918">
                  <a:moveTo>
                    <a:pt x="130628" y="242595"/>
                  </a:moveTo>
                  <a:lnTo>
                    <a:pt x="0" y="74644"/>
                  </a:lnTo>
                  <a:lnTo>
                    <a:pt x="74644" y="18661"/>
                  </a:lnTo>
                  <a:lnTo>
                    <a:pt x="335902" y="0"/>
                  </a:lnTo>
                  <a:lnTo>
                    <a:pt x="709126" y="55983"/>
                  </a:lnTo>
                  <a:lnTo>
                    <a:pt x="989044" y="93306"/>
                  </a:lnTo>
                  <a:lnTo>
                    <a:pt x="1119673" y="205273"/>
                  </a:lnTo>
                  <a:lnTo>
                    <a:pt x="1026367" y="261257"/>
                  </a:lnTo>
                  <a:lnTo>
                    <a:pt x="1026367" y="261257"/>
                  </a:lnTo>
                  <a:lnTo>
                    <a:pt x="783771" y="279918"/>
                  </a:lnTo>
                  <a:lnTo>
                    <a:pt x="466530" y="242595"/>
                  </a:lnTo>
                  <a:lnTo>
                    <a:pt x="298579" y="242595"/>
                  </a:lnTo>
                  <a:lnTo>
                    <a:pt x="130628" y="242595"/>
                  </a:ln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Freeform 101"/>
            <p:cNvSpPr/>
            <p:nvPr/>
          </p:nvSpPr>
          <p:spPr>
            <a:xfrm>
              <a:off x="2276669" y="2276669"/>
              <a:ext cx="1679511" cy="429209"/>
            </a:xfrm>
            <a:custGeom>
              <a:avLst/>
              <a:gdLst>
                <a:gd name="connsiteX0" fmla="*/ 1212980 w 1679511"/>
                <a:gd name="connsiteY0" fmla="*/ 0 h 429209"/>
                <a:gd name="connsiteX1" fmla="*/ 914400 w 1679511"/>
                <a:gd name="connsiteY1" fmla="*/ 93307 h 429209"/>
                <a:gd name="connsiteX2" fmla="*/ 671804 w 1679511"/>
                <a:gd name="connsiteY2" fmla="*/ 93307 h 429209"/>
                <a:gd name="connsiteX3" fmla="*/ 335902 w 1679511"/>
                <a:gd name="connsiteY3" fmla="*/ 74645 h 429209"/>
                <a:gd name="connsiteX4" fmla="*/ 93307 w 1679511"/>
                <a:gd name="connsiteY4" fmla="*/ 37323 h 429209"/>
                <a:gd name="connsiteX5" fmla="*/ 0 w 1679511"/>
                <a:gd name="connsiteY5" fmla="*/ 186613 h 429209"/>
                <a:gd name="connsiteX6" fmla="*/ 0 w 1679511"/>
                <a:gd name="connsiteY6" fmla="*/ 186613 h 429209"/>
                <a:gd name="connsiteX7" fmla="*/ 242596 w 1679511"/>
                <a:gd name="connsiteY7" fmla="*/ 261258 h 429209"/>
                <a:gd name="connsiteX8" fmla="*/ 447870 w 1679511"/>
                <a:gd name="connsiteY8" fmla="*/ 261258 h 429209"/>
                <a:gd name="connsiteX9" fmla="*/ 709127 w 1679511"/>
                <a:gd name="connsiteY9" fmla="*/ 279919 h 429209"/>
                <a:gd name="connsiteX10" fmla="*/ 933062 w 1679511"/>
                <a:gd name="connsiteY10" fmla="*/ 317241 h 429209"/>
                <a:gd name="connsiteX11" fmla="*/ 1138335 w 1679511"/>
                <a:gd name="connsiteY11" fmla="*/ 391886 h 429209"/>
                <a:gd name="connsiteX12" fmla="*/ 1324947 w 1679511"/>
                <a:gd name="connsiteY12" fmla="*/ 429209 h 429209"/>
                <a:gd name="connsiteX13" fmla="*/ 1530221 w 1679511"/>
                <a:gd name="connsiteY13" fmla="*/ 391886 h 429209"/>
                <a:gd name="connsiteX14" fmla="*/ 1530221 w 1679511"/>
                <a:gd name="connsiteY14" fmla="*/ 391886 h 429209"/>
                <a:gd name="connsiteX15" fmla="*/ 1679511 w 1679511"/>
                <a:gd name="connsiteY15" fmla="*/ 223935 h 429209"/>
                <a:gd name="connsiteX16" fmla="*/ 1679511 w 1679511"/>
                <a:gd name="connsiteY16" fmla="*/ 223935 h 429209"/>
                <a:gd name="connsiteX17" fmla="*/ 1511560 w 1679511"/>
                <a:gd name="connsiteY17" fmla="*/ 167951 h 429209"/>
                <a:gd name="connsiteX18" fmla="*/ 1324947 w 1679511"/>
                <a:gd name="connsiteY18" fmla="*/ 130629 h 429209"/>
                <a:gd name="connsiteX19" fmla="*/ 1212980 w 1679511"/>
                <a:gd name="connsiteY19" fmla="*/ 0 h 429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79511" h="429209">
                  <a:moveTo>
                    <a:pt x="1212980" y="0"/>
                  </a:moveTo>
                  <a:lnTo>
                    <a:pt x="914400" y="93307"/>
                  </a:lnTo>
                  <a:lnTo>
                    <a:pt x="671804" y="93307"/>
                  </a:lnTo>
                  <a:lnTo>
                    <a:pt x="335902" y="74645"/>
                  </a:lnTo>
                  <a:lnTo>
                    <a:pt x="93307" y="37323"/>
                  </a:lnTo>
                  <a:lnTo>
                    <a:pt x="0" y="186613"/>
                  </a:lnTo>
                  <a:lnTo>
                    <a:pt x="0" y="186613"/>
                  </a:lnTo>
                  <a:lnTo>
                    <a:pt x="242596" y="261258"/>
                  </a:lnTo>
                  <a:lnTo>
                    <a:pt x="447870" y="261258"/>
                  </a:lnTo>
                  <a:lnTo>
                    <a:pt x="709127" y="279919"/>
                  </a:lnTo>
                  <a:lnTo>
                    <a:pt x="933062" y="317241"/>
                  </a:lnTo>
                  <a:lnTo>
                    <a:pt x="1138335" y="391886"/>
                  </a:lnTo>
                  <a:lnTo>
                    <a:pt x="1324947" y="429209"/>
                  </a:lnTo>
                  <a:lnTo>
                    <a:pt x="1530221" y="391886"/>
                  </a:lnTo>
                  <a:lnTo>
                    <a:pt x="1530221" y="391886"/>
                  </a:lnTo>
                  <a:lnTo>
                    <a:pt x="1679511" y="223935"/>
                  </a:lnTo>
                  <a:lnTo>
                    <a:pt x="1679511" y="223935"/>
                  </a:lnTo>
                  <a:lnTo>
                    <a:pt x="1511560" y="167951"/>
                  </a:lnTo>
                  <a:lnTo>
                    <a:pt x="1324947" y="130629"/>
                  </a:lnTo>
                  <a:lnTo>
                    <a:pt x="1212980" y="0"/>
                  </a:lnTo>
                  <a:close/>
                </a:path>
              </a:pathLst>
            </a:cu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Freeform 103"/>
            <p:cNvSpPr/>
            <p:nvPr/>
          </p:nvSpPr>
          <p:spPr>
            <a:xfrm>
              <a:off x="3153747" y="2537927"/>
              <a:ext cx="1847461" cy="391885"/>
            </a:xfrm>
            <a:custGeom>
              <a:avLst/>
              <a:gdLst>
                <a:gd name="connsiteX0" fmla="*/ 335902 w 1847461"/>
                <a:gd name="connsiteY0" fmla="*/ 186612 h 391885"/>
                <a:gd name="connsiteX1" fmla="*/ 709126 w 1847461"/>
                <a:gd name="connsiteY1" fmla="*/ 130628 h 391885"/>
                <a:gd name="connsiteX2" fmla="*/ 1007706 w 1847461"/>
                <a:gd name="connsiteY2" fmla="*/ 37322 h 391885"/>
                <a:gd name="connsiteX3" fmla="*/ 1362269 w 1847461"/>
                <a:gd name="connsiteY3" fmla="*/ 18661 h 391885"/>
                <a:gd name="connsiteX4" fmla="*/ 1716833 w 1847461"/>
                <a:gd name="connsiteY4" fmla="*/ 18661 h 391885"/>
                <a:gd name="connsiteX5" fmla="*/ 1847461 w 1847461"/>
                <a:gd name="connsiteY5" fmla="*/ 0 h 391885"/>
                <a:gd name="connsiteX6" fmla="*/ 1642188 w 1847461"/>
                <a:gd name="connsiteY6" fmla="*/ 167951 h 391885"/>
                <a:gd name="connsiteX7" fmla="*/ 1362269 w 1847461"/>
                <a:gd name="connsiteY7" fmla="*/ 261257 h 391885"/>
                <a:gd name="connsiteX8" fmla="*/ 1063690 w 1847461"/>
                <a:gd name="connsiteY8" fmla="*/ 335902 h 391885"/>
                <a:gd name="connsiteX9" fmla="*/ 746449 w 1847461"/>
                <a:gd name="connsiteY9" fmla="*/ 391885 h 391885"/>
                <a:gd name="connsiteX10" fmla="*/ 485192 w 1847461"/>
                <a:gd name="connsiteY10" fmla="*/ 391885 h 391885"/>
                <a:gd name="connsiteX11" fmla="*/ 223935 w 1847461"/>
                <a:gd name="connsiteY11" fmla="*/ 354563 h 391885"/>
                <a:gd name="connsiteX12" fmla="*/ 0 w 1847461"/>
                <a:gd name="connsiteY12" fmla="*/ 298579 h 391885"/>
                <a:gd name="connsiteX13" fmla="*/ 205273 w 1847461"/>
                <a:gd name="connsiteY13" fmla="*/ 261257 h 391885"/>
                <a:gd name="connsiteX14" fmla="*/ 335902 w 1847461"/>
                <a:gd name="connsiteY14" fmla="*/ 186612 h 391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47461" h="391885">
                  <a:moveTo>
                    <a:pt x="335902" y="186612"/>
                  </a:moveTo>
                  <a:lnTo>
                    <a:pt x="709126" y="130628"/>
                  </a:lnTo>
                  <a:lnTo>
                    <a:pt x="1007706" y="37322"/>
                  </a:lnTo>
                  <a:lnTo>
                    <a:pt x="1362269" y="18661"/>
                  </a:lnTo>
                  <a:lnTo>
                    <a:pt x="1716833" y="18661"/>
                  </a:lnTo>
                  <a:lnTo>
                    <a:pt x="1847461" y="0"/>
                  </a:lnTo>
                  <a:lnTo>
                    <a:pt x="1642188" y="167951"/>
                  </a:lnTo>
                  <a:lnTo>
                    <a:pt x="1362269" y="261257"/>
                  </a:lnTo>
                  <a:lnTo>
                    <a:pt x="1063690" y="335902"/>
                  </a:lnTo>
                  <a:lnTo>
                    <a:pt x="746449" y="391885"/>
                  </a:lnTo>
                  <a:lnTo>
                    <a:pt x="485192" y="391885"/>
                  </a:lnTo>
                  <a:lnTo>
                    <a:pt x="223935" y="354563"/>
                  </a:lnTo>
                  <a:lnTo>
                    <a:pt x="0" y="298579"/>
                  </a:lnTo>
                  <a:lnTo>
                    <a:pt x="205273" y="261257"/>
                  </a:lnTo>
                  <a:lnTo>
                    <a:pt x="335902" y="186612"/>
                  </a:lnTo>
                  <a:close/>
                </a:path>
              </a:pathLst>
            </a:cu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Oval 104"/>
            <p:cNvSpPr/>
            <p:nvPr/>
          </p:nvSpPr>
          <p:spPr>
            <a:xfrm>
              <a:off x="3886200" y="2514600"/>
              <a:ext cx="228600" cy="2286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107"/>
          <p:cNvGrpSpPr/>
          <p:nvPr/>
        </p:nvGrpSpPr>
        <p:grpSpPr>
          <a:xfrm rot="20729458" flipH="1">
            <a:off x="304800" y="3124200"/>
            <a:ext cx="1552222" cy="514350"/>
            <a:chOff x="3200400" y="3733800"/>
            <a:chExt cx="3900196" cy="1066800"/>
          </a:xfrm>
        </p:grpSpPr>
        <p:sp>
          <p:nvSpPr>
            <p:cNvPr id="109" name="Freeform 108"/>
            <p:cNvSpPr/>
            <p:nvPr/>
          </p:nvSpPr>
          <p:spPr>
            <a:xfrm>
              <a:off x="3200400" y="3733800"/>
              <a:ext cx="3900196" cy="1066800"/>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6"/>
            <p:cNvGrpSpPr/>
            <p:nvPr/>
          </p:nvGrpSpPr>
          <p:grpSpPr>
            <a:xfrm>
              <a:off x="6593898" y="4027328"/>
              <a:ext cx="253349" cy="231982"/>
              <a:chOff x="6858000" y="1981200"/>
              <a:chExt cx="609600" cy="533400"/>
            </a:xfrm>
          </p:grpSpPr>
          <p:sp>
            <p:nvSpPr>
              <p:cNvPr id="115"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Oval 115"/>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11" name="Straight Connector 110"/>
            <p:cNvCxnSpPr/>
            <p:nvPr/>
          </p:nvCxnSpPr>
          <p:spPr>
            <a:xfrm flipH="1">
              <a:off x="3722609" y="4491291"/>
              <a:ext cx="337799"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flipH="1">
              <a:off x="3469260" y="4413964"/>
              <a:ext cx="506698"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flipH="1">
              <a:off x="3469260" y="4336637"/>
              <a:ext cx="506698" cy="773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4" name="Oval 113"/>
            <p:cNvSpPr/>
            <p:nvPr/>
          </p:nvSpPr>
          <p:spPr>
            <a:xfrm>
              <a:off x="5749401" y="4259309"/>
              <a:ext cx="253349" cy="23198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 name="Group 116"/>
          <p:cNvGrpSpPr/>
          <p:nvPr/>
        </p:nvGrpSpPr>
        <p:grpSpPr>
          <a:xfrm rot="20726659">
            <a:off x="457200" y="533400"/>
            <a:ext cx="1676400" cy="457200"/>
            <a:chOff x="3200400" y="3733800"/>
            <a:chExt cx="3900196" cy="1066800"/>
          </a:xfrm>
        </p:grpSpPr>
        <p:sp>
          <p:nvSpPr>
            <p:cNvPr id="118" name="Freeform 117"/>
            <p:cNvSpPr/>
            <p:nvPr/>
          </p:nvSpPr>
          <p:spPr>
            <a:xfrm>
              <a:off x="3200400" y="3733800"/>
              <a:ext cx="3900196" cy="1066800"/>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Group 6"/>
            <p:cNvGrpSpPr/>
            <p:nvPr/>
          </p:nvGrpSpPr>
          <p:grpSpPr>
            <a:xfrm>
              <a:off x="6593898" y="4027328"/>
              <a:ext cx="253349" cy="231982"/>
              <a:chOff x="6858000" y="1981200"/>
              <a:chExt cx="609600" cy="533400"/>
            </a:xfrm>
          </p:grpSpPr>
          <p:sp>
            <p:nvSpPr>
              <p:cNvPr id="124"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Oval 124"/>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20" name="Straight Connector 119"/>
            <p:cNvCxnSpPr/>
            <p:nvPr/>
          </p:nvCxnSpPr>
          <p:spPr>
            <a:xfrm flipH="1">
              <a:off x="3722609" y="4491291"/>
              <a:ext cx="337799"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flipH="1">
              <a:off x="3469260" y="4413964"/>
              <a:ext cx="506698"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flipH="1">
              <a:off x="3469260" y="4336637"/>
              <a:ext cx="506698" cy="773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3" name="Oval 122"/>
            <p:cNvSpPr/>
            <p:nvPr/>
          </p:nvSpPr>
          <p:spPr>
            <a:xfrm>
              <a:off x="5749401" y="4259309"/>
              <a:ext cx="253349" cy="23198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4" name="Group 125"/>
          <p:cNvGrpSpPr/>
          <p:nvPr/>
        </p:nvGrpSpPr>
        <p:grpSpPr>
          <a:xfrm flipH="1">
            <a:off x="1295400" y="5562600"/>
            <a:ext cx="1676400" cy="457200"/>
            <a:chOff x="3200400" y="3733800"/>
            <a:chExt cx="3900196" cy="1066800"/>
          </a:xfrm>
        </p:grpSpPr>
        <p:sp>
          <p:nvSpPr>
            <p:cNvPr id="127" name="Freeform 126"/>
            <p:cNvSpPr/>
            <p:nvPr/>
          </p:nvSpPr>
          <p:spPr>
            <a:xfrm>
              <a:off x="3200400" y="3733800"/>
              <a:ext cx="3900196" cy="1066800"/>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6"/>
            <p:cNvGrpSpPr/>
            <p:nvPr/>
          </p:nvGrpSpPr>
          <p:grpSpPr>
            <a:xfrm>
              <a:off x="6593898" y="4027328"/>
              <a:ext cx="253349" cy="231982"/>
              <a:chOff x="6858000" y="1981200"/>
              <a:chExt cx="609600" cy="533400"/>
            </a:xfrm>
          </p:grpSpPr>
          <p:sp>
            <p:nvSpPr>
              <p:cNvPr id="133"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Oval 133"/>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29" name="Straight Connector 128"/>
            <p:cNvCxnSpPr/>
            <p:nvPr/>
          </p:nvCxnSpPr>
          <p:spPr>
            <a:xfrm flipH="1">
              <a:off x="3722609" y="4491291"/>
              <a:ext cx="337799"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flipH="1">
              <a:off x="3469260" y="4413964"/>
              <a:ext cx="506698"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flipH="1">
              <a:off x="3469260" y="4336637"/>
              <a:ext cx="506698" cy="773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2" name="Oval 131"/>
            <p:cNvSpPr/>
            <p:nvPr/>
          </p:nvSpPr>
          <p:spPr>
            <a:xfrm>
              <a:off x="5749401" y="4259309"/>
              <a:ext cx="253349" cy="23198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6" name="Group 143"/>
          <p:cNvGrpSpPr/>
          <p:nvPr/>
        </p:nvGrpSpPr>
        <p:grpSpPr>
          <a:xfrm rot="20391445">
            <a:off x="3594081" y="4928892"/>
            <a:ext cx="1676400" cy="457200"/>
            <a:chOff x="3200400" y="3733800"/>
            <a:chExt cx="3900196" cy="1066800"/>
          </a:xfrm>
        </p:grpSpPr>
        <p:sp>
          <p:nvSpPr>
            <p:cNvPr id="145" name="Freeform 144"/>
            <p:cNvSpPr/>
            <p:nvPr/>
          </p:nvSpPr>
          <p:spPr>
            <a:xfrm>
              <a:off x="3200400" y="3733800"/>
              <a:ext cx="3900196" cy="1066800"/>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6"/>
            <p:cNvGrpSpPr/>
            <p:nvPr/>
          </p:nvGrpSpPr>
          <p:grpSpPr>
            <a:xfrm>
              <a:off x="6593898" y="4027328"/>
              <a:ext cx="253349" cy="231982"/>
              <a:chOff x="6858000" y="1981200"/>
              <a:chExt cx="609600" cy="533400"/>
            </a:xfrm>
          </p:grpSpPr>
          <p:sp>
            <p:nvSpPr>
              <p:cNvPr id="151"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 name="Oval 151"/>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47" name="Straight Connector 146"/>
            <p:cNvCxnSpPr/>
            <p:nvPr/>
          </p:nvCxnSpPr>
          <p:spPr>
            <a:xfrm flipH="1">
              <a:off x="3722609" y="4491291"/>
              <a:ext cx="337799"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flipH="1">
              <a:off x="3469260" y="4413964"/>
              <a:ext cx="506698"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flipH="1">
              <a:off x="3469260" y="4336637"/>
              <a:ext cx="506698" cy="773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0" name="Oval 149"/>
            <p:cNvSpPr/>
            <p:nvPr/>
          </p:nvSpPr>
          <p:spPr>
            <a:xfrm>
              <a:off x="5749401" y="4259309"/>
              <a:ext cx="253349" cy="23198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54" name="Straight Arrow Connector 153"/>
          <p:cNvCxnSpPr/>
          <p:nvPr/>
        </p:nvCxnSpPr>
        <p:spPr>
          <a:xfrm flipH="1">
            <a:off x="2133600" y="457200"/>
            <a:ext cx="609600" cy="762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5" name="TextBox 154"/>
          <p:cNvSpPr txBox="1"/>
          <p:nvPr/>
        </p:nvSpPr>
        <p:spPr>
          <a:xfrm>
            <a:off x="2734152" y="240268"/>
            <a:ext cx="1533048" cy="369332"/>
          </a:xfrm>
          <a:prstGeom prst="rect">
            <a:avLst/>
          </a:prstGeom>
          <a:noFill/>
        </p:spPr>
        <p:txBody>
          <a:bodyPr wrap="none" rtlCol="0">
            <a:spAutoFit/>
          </a:bodyPr>
          <a:lstStyle/>
          <a:p>
            <a:r>
              <a:rPr lang="en-US" dirty="0" smtClean="0"/>
              <a:t>Female Guppy</a:t>
            </a:r>
            <a:endParaRPr lang="en-US" dirty="0"/>
          </a:p>
        </p:txBody>
      </p:sp>
      <p:cxnSp>
        <p:nvCxnSpPr>
          <p:cNvPr id="156" name="Straight Arrow Connector 155"/>
          <p:cNvCxnSpPr>
            <a:endCxn id="85" idx="9"/>
          </p:cNvCxnSpPr>
          <p:nvPr/>
        </p:nvCxnSpPr>
        <p:spPr>
          <a:xfrm flipH="1">
            <a:off x="6873738" y="1371600"/>
            <a:ext cx="593862" cy="541481"/>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7" name="TextBox 156"/>
          <p:cNvSpPr txBox="1"/>
          <p:nvPr/>
        </p:nvSpPr>
        <p:spPr>
          <a:xfrm>
            <a:off x="7315200" y="990600"/>
            <a:ext cx="1533048" cy="646331"/>
          </a:xfrm>
          <a:prstGeom prst="rect">
            <a:avLst/>
          </a:prstGeom>
          <a:noFill/>
        </p:spPr>
        <p:txBody>
          <a:bodyPr wrap="square" rtlCol="0">
            <a:spAutoFit/>
          </a:bodyPr>
          <a:lstStyle/>
          <a:p>
            <a:pPr algn="ctr"/>
            <a:r>
              <a:rPr lang="en-US" dirty="0" smtClean="0"/>
              <a:t>Very Colorful Male Guppy</a:t>
            </a:r>
            <a:endParaRPr lang="en-US" dirty="0"/>
          </a:p>
        </p:txBody>
      </p:sp>
      <p:cxnSp>
        <p:nvCxnSpPr>
          <p:cNvPr id="160" name="Straight Arrow Connector 159"/>
          <p:cNvCxnSpPr/>
          <p:nvPr/>
        </p:nvCxnSpPr>
        <p:spPr>
          <a:xfrm flipH="1">
            <a:off x="6858000" y="3124200"/>
            <a:ext cx="381000" cy="228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1" name="TextBox 160"/>
          <p:cNvSpPr txBox="1"/>
          <p:nvPr/>
        </p:nvSpPr>
        <p:spPr>
          <a:xfrm>
            <a:off x="7239000" y="2782669"/>
            <a:ext cx="1533048" cy="646331"/>
          </a:xfrm>
          <a:prstGeom prst="rect">
            <a:avLst/>
          </a:prstGeom>
          <a:noFill/>
        </p:spPr>
        <p:txBody>
          <a:bodyPr wrap="square" rtlCol="0">
            <a:spAutoFit/>
          </a:bodyPr>
          <a:lstStyle/>
          <a:p>
            <a:r>
              <a:rPr lang="en-US" dirty="0" smtClean="0"/>
              <a:t>Less Colorful Male Guppy</a:t>
            </a:r>
            <a:endParaRPr lang="en-US" dirty="0"/>
          </a:p>
        </p:txBody>
      </p:sp>
      <p:grpSp>
        <p:nvGrpSpPr>
          <p:cNvPr id="38" name="Group 176"/>
          <p:cNvGrpSpPr/>
          <p:nvPr/>
        </p:nvGrpSpPr>
        <p:grpSpPr>
          <a:xfrm rot="20763482">
            <a:off x="785183" y="3426591"/>
            <a:ext cx="4550229" cy="1297615"/>
            <a:chOff x="783771" y="3426095"/>
            <a:chExt cx="4497356" cy="1222105"/>
          </a:xfrm>
        </p:grpSpPr>
        <p:sp>
          <p:nvSpPr>
            <p:cNvPr id="144" name="Freeform 143"/>
            <p:cNvSpPr/>
            <p:nvPr/>
          </p:nvSpPr>
          <p:spPr>
            <a:xfrm>
              <a:off x="783771" y="3508310"/>
              <a:ext cx="4497356" cy="1138335"/>
            </a:xfrm>
            <a:custGeom>
              <a:avLst/>
              <a:gdLst>
                <a:gd name="connsiteX0" fmla="*/ 4049486 w 4497356"/>
                <a:gd name="connsiteY0" fmla="*/ 261257 h 1138335"/>
                <a:gd name="connsiteX1" fmla="*/ 3713584 w 4497356"/>
                <a:gd name="connsiteY1" fmla="*/ 242596 h 1138335"/>
                <a:gd name="connsiteX2" fmla="*/ 3041780 w 4497356"/>
                <a:gd name="connsiteY2" fmla="*/ 167951 h 1138335"/>
                <a:gd name="connsiteX3" fmla="*/ 2258009 w 4497356"/>
                <a:gd name="connsiteY3" fmla="*/ 149290 h 1138335"/>
                <a:gd name="connsiteX4" fmla="*/ 1586205 w 4497356"/>
                <a:gd name="connsiteY4" fmla="*/ 130629 h 1138335"/>
                <a:gd name="connsiteX5" fmla="*/ 765111 w 4497356"/>
                <a:gd name="connsiteY5" fmla="*/ 186612 h 1138335"/>
                <a:gd name="connsiteX6" fmla="*/ 559837 w 4497356"/>
                <a:gd name="connsiteY6" fmla="*/ 186612 h 1138335"/>
                <a:gd name="connsiteX7" fmla="*/ 242596 w 4497356"/>
                <a:gd name="connsiteY7" fmla="*/ 0 h 1138335"/>
                <a:gd name="connsiteX8" fmla="*/ 74645 w 4497356"/>
                <a:gd name="connsiteY8" fmla="*/ 74645 h 1138335"/>
                <a:gd name="connsiteX9" fmla="*/ 0 w 4497356"/>
                <a:gd name="connsiteY9" fmla="*/ 373225 h 1138335"/>
                <a:gd name="connsiteX10" fmla="*/ 0 w 4497356"/>
                <a:gd name="connsiteY10" fmla="*/ 615821 h 1138335"/>
                <a:gd name="connsiteX11" fmla="*/ 55984 w 4497356"/>
                <a:gd name="connsiteY11" fmla="*/ 877078 h 1138335"/>
                <a:gd name="connsiteX12" fmla="*/ 242596 w 4497356"/>
                <a:gd name="connsiteY12" fmla="*/ 989045 h 1138335"/>
                <a:gd name="connsiteX13" fmla="*/ 522515 w 4497356"/>
                <a:gd name="connsiteY13" fmla="*/ 802433 h 1138335"/>
                <a:gd name="connsiteX14" fmla="*/ 671805 w 4497356"/>
                <a:gd name="connsiteY14" fmla="*/ 727788 h 1138335"/>
                <a:gd name="connsiteX15" fmla="*/ 1306286 w 4497356"/>
                <a:gd name="connsiteY15" fmla="*/ 802433 h 1138335"/>
                <a:gd name="connsiteX16" fmla="*/ 1791478 w 4497356"/>
                <a:gd name="connsiteY16" fmla="*/ 970384 h 1138335"/>
                <a:gd name="connsiteX17" fmla="*/ 2463282 w 4497356"/>
                <a:gd name="connsiteY17" fmla="*/ 1138335 h 1138335"/>
                <a:gd name="connsiteX18" fmla="*/ 3209731 w 4497356"/>
                <a:gd name="connsiteY18" fmla="*/ 1082351 h 1138335"/>
                <a:gd name="connsiteX19" fmla="*/ 3732245 w 4497356"/>
                <a:gd name="connsiteY19" fmla="*/ 951723 h 1138335"/>
                <a:gd name="connsiteX20" fmla="*/ 4124131 w 4497356"/>
                <a:gd name="connsiteY20" fmla="*/ 802433 h 1138335"/>
                <a:gd name="connsiteX21" fmla="*/ 4366727 w 4497356"/>
                <a:gd name="connsiteY21" fmla="*/ 634482 h 1138335"/>
                <a:gd name="connsiteX22" fmla="*/ 4497356 w 4497356"/>
                <a:gd name="connsiteY22" fmla="*/ 429208 h 1138335"/>
                <a:gd name="connsiteX23" fmla="*/ 4385388 w 4497356"/>
                <a:gd name="connsiteY23" fmla="*/ 317241 h 1138335"/>
                <a:gd name="connsiteX24" fmla="*/ 4254760 w 4497356"/>
                <a:gd name="connsiteY24" fmla="*/ 298580 h 1138335"/>
                <a:gd name="connsiteX25" fmla="*/ 4049486 w 4497356"/>
                <a:gd name="connsiteY25" fmla="*/ 261257 h 1138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97356" h="1138335">
                  <a:moveTo>
                    <a:pt x="4049486" y="261257"/>
                  </a:moveTo>
                  <a:lnTo>
                    <a:pt x="3713584" y="242596"/>
                  </a:lnTo>
                  <a:lnTo>
                    <a:pt x="3041780" y="167951"/>
                  </a:lnTo>
                  <a:lnTo>
                    <a:pt x="2258009" y="149290"/>
                  </a:lnTo>
                  <a:lnTo>
                    <a:pt x="1586205" y="130629"/>
                  </a:lnTo>
                  <a:lnTo>
                    <a:pt x="765111" y="186612"/>
                  </a:lnTo>
                  <a:lnTo>
                    <a:pt x="559837" y="186612"/>
                  </a:lnTo>
                  <a:lnTo>
                    <a:pt x="242596" y="0"/>
                  </a:lnTo>
                  <a:lnTo>
                    <a:pt x="74645" y="74645"/>
                  </a:lnTo>
                  <a:lnTo>
                    <a:pt x="0" y="373225"/>
                  </a:lnTo>
                  <a:lnTo>
                    <a:pt x="0" y="615821"/>
                  </a:lnTo>
                  <a:lnTo>
                    <a:pt x="55984" y="877078"/>
                  </a:lnTo>
                  <a:lnTo>
                    <a:pt x="242596" y="989045"/>
                  </a:lnTo>
                  <a:lnTo>
                    <a:pt x="522515" y="802433"/>
                  </a:lnTo>
                  <a:lnTo>
                    <a:pt x="671805" y="727788"/>
                  </a:lnTo>
                  <a:lnTo>
                    <a:pt x="1306286" y="802433"/>
                  </a:lnTo>
                  <a:lnTo>
                    <a:pt x="1791478" y="970384"/>
                  </a:lnTo>
                  <a:lnTo>
                    <a:pt x="2463282" y="1138335"/>
                  </a:lnTo>
                  <a:lnTo>
                    <a:pt x="3209731" y="1082351"/>
                  </a:lnTo>
                  <a:lnTo>
                    <a:pt x="3732245" y="951723"/>
                  </a:lnTo>
                  <a:lnTo>
                    <a:pt x="4124131" y="802433"/>
                  </a:lnTo>
                  <a:lnTo>
                    <a:pt x="4366727" y="634482"/>
                  </a:lnTo>
                  <a:lnTo>
                    <a:pt x="4497356" y="429208"/>
                  </a:lnTo>
                  <a:lnTo>
                    <a:pt x="4385388" y="317241"/>
                  </a:lnTo>
                  <a:lnTo>
                    <a:pt x="4254760" y="298580"/>
                  </a:lnTo>
                  <a:lnTo>
                    <a:pt x="4049486" y="261257"/>
                  </a:lnTo>
                  <a:close/>
                </a:path>
              </a:pathLst>
            </a:custGeom>
            <a:blipFill>
              <a:blip r:embed="rId2" cstate="print"/>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157"/>
            <p:cNvGrpSpPr/>
            <p:nvPr/>
          </p:nvGrpSpPr>
          <p:grpSpPr>
            <a:xfrm>
              <a:off x="4781710" y="3810000"/>
              <a:ext cx="247490" cy="268503"/>
              <a:chOff x="4095910" y="3200400"/>
              <a:chExt cx="399890" cy="420903"/>
            </a:xfrm>
          </p:grpSpPr>
          <p:sp>
            <p:nvSpPr>
              <p:cNvPr id="153" name="Oval 4"/>
              <p:cNvSpPr/>
              <p:nvPr/>
            </p:nvSpPr>
            <p:spPr>
              <a:xfrm>
                <a:off x="4095910" y="3200400"/>
                <a:ext cx="399890" cy="42090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Oval 145"/>
              <p:cNvSpPr/>
              <p:nvPr/>
            </p:nvSpPr>
            <p:spPr>
              <a:xfrm>
                <a:off x="4203046" y="3221703"/>
                <a:ext cx="292754" cy="32339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9" name="Freeform 158"/>
            <p:cNvSpPr/>
            <p:nvPr/>
          </p:nvSpPr>
          <p:spPr>
            <a:xfrm>
              <a:off x="2514600" y="4274976"/>
              <a:ext cx="2276669" cy="373224"/>
            </a:xfrm>
            <a:custGeom>
              <a:avLst/>
              <a:gdLst>
                <a:gd name="connsiteX0" fmla="*/ 2276669 w 2276669"/>
                <a:gd name="connsiteY0" fmla="*/ 55983 h 373224"/>
                <a:gd name="connsiteX1" fmla="*/ 1660849 w 2276669"/>
                <a:gd name="connsiteY1" fmla="*/ 0 h 373224"/>
                <a:gd name="connsiteX2" fmla="*/ 1287624 w 2276669"/>
                <a:gd name="connsiteY2" fmla="*/ 55983 h 373224"/>
                <a:gd name="connsiteX3" fmla="*/ 821093 w 2276669"/>
                <a:gd name="connsiteY3" fmla="*/ 93306 h 373224"/>
                <a:gd name="connsiteX4" fmla="*/ 242595 w 2276669"/>
                <a:gd name="connsiteY4" fmla="*/ 149289 h 373224"/>
                <a:gd name="connsiteX5" fmla="*/ 242595 w 2276669"/>
                <a:gd name="connsiteY5" fmla="*/ 149289 h 373224"/>
                <a:gd name="connsiteX6" fmla="*/ 0 w 2276669"/>
                <a:gd name="connsiteY6" fmla="*/ 167951 h 373224"/>
                <a:gd name="connsiteX7" fmla="*/ 429208 w 2276669"/>
                <a:gd name="connsiteY7" fmla="*/ 298579 h 373224"/>
                <a:gd name="connsiteX8" fmla="*/ 671804 w 2276669"/>
                <a:gd name="connsiteY8" fmla="*/ 373224 h 373224"/>
                <a:gd name="connsiteX9" fmla="*/ 1082351 w 2276669"/>
                <a:gd name="connsiteY9" fmla="*/ 335902 h 373224"/>
                <a:gd name="connsiteX10" fmla="*/ 1418253 w 2276669"/>
                <a:gd name="connsiteY10" fmla="*/ 298579 h 373224"/>
                <a:gd name="connsiteX11" fmla="*/ 1866122 w 2276669"/>
                <a:gd name="connsiteY11" fmla="*/ 205273 h 373224"/>
                <a:gd name="connsiteX12" fmla="*/ 2183363 w 2276669"/>
                <a:gd name="connsiteY12" fmla="*/ 74645 h 373224"/>
                <a:gd name="connsiteX13" fmla="*/ 2276669 w 2276669"/>
                <a:gd name="connsiteY13" fmla="*/ 55983 h 373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76669" h="373224">
                  <a:moveTo>
                    <a:pt x="2276669" y="55983"/>
                  </a:moveTo>
                  <a:lnTo>
                    <a:pt x="1660849" y="0"/>
                  </a:lnTo>
                  <a:lnTo>
                    <a:pt x="1287624" y="55983"/>
                  </a:lnTo>
                  <a:lnTo>
                    <a:pt x="821093" y="93306"/>
                  </a:lnTo>
                  <a:lnTo>
                    <a:pt x="242595" y="149289"/>
                  </a:lnTo>
                  <a:lnTo>
                    <a:pt x="242595" y="149289"/>
                  </a:lnTo>
                  <a:lnTo>
                    <a:pt x="0" y="167951"/>
                  </a:lnTo>
                  <a:lnTo>
                    <a:pt x="429208" y="298579"/>
                  </a:lnTo>
                  <a:lnTo>
                    <a:pt x="671804" y="373224"/>
                  </a:lnTo>
                  <a:lnTo>
                    <a:pt x="1082351" y="335902"/>
                  </a:lnTo>
                  <a:lnTo>
                    <a:pt x="1418253" y="298579"/>
                  </a:lnTo>
                  <a:lnTo>
                    <a:pt x="1866122" y="205273"/>
                  </a:lnTo>
                  <a:lnTo>
                    <a:pt x="2183363" y="74645"/>
                  </a:lnTo>
                  <a:lnTo>
                    <a:pt x="2276669" y="55983"/>
                  </a:ln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 name="Freeform 161"/>
            <p:cNvSpPr/>
            <p:nvPr/>
          </p:nvSpPr>
          <p:spPr>
            <a:xfrm>
              <a:off x="1704709" y="3426095"/>
              <a:ext cx="1287625" cy="261258"/>
            </a:xfrm>
            <a:custGeom>
              <a:avLst/>
              <a:gdLst>
                <a:gd name="connsiteX0" fmla="*/ 1287625 w 1287625"/>
                <a:gd name="connsiteY0" fmla="*/ 261257 h 261257"/>
                <a:gd name="connsiteX1" fmla="*/ 111968 w 1287625"/>
                <a:gd name="connsiteY1" fmla="*/ 0 h 261257"/>
                <a:gd name="connsiteX2" fmla="*/ 0 w 1287625"/>
                <a:gd name="connsiteY2" fmla="*/ 111967 h 261257"/>
                <a:gd name="connsiteX3" fmla="*/ 149290 w 1287625"/>
                <a:gd name="connsiteY3" fmla="*/ 242596 h 261257"/>
                <a:gd name="connsiteX4" fmla="*/ 1231641 w 1287625"/>
                <a:gd name="connsiteY4" fmla="*/ 261257 h 261257"/>
                <a:gd name="connsiteX5" fmla="*/ 1287625 w 1287625"/>
                <a:gd name="connsiteY5" fmla="*/ 261257 h 261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7625" h="261257">
                  <a:moveTo>
                    <a:pt x="1287625" y="261257"/>
                  </a:moveTo>
                  <a:lnTo>
                    <a:pt x="111968" y="0"/>
                  </a:lnTo>
                  <a:lnTo>
                    <a:pt x="0" y="111967"/>
                  </a:lnTo>
                  <a:lnTo>
                    <a:pt x="149290" y="242596"/>
                  </a:lnTo>
                  <a:lnTo>
                    <a:pt x="1231641" y="261257"/>
                  </a:lnTo>
                  <a:lnTo>
                    <a:pt x="1287625" y="261257"/>
                  </a:lnTo>
                  <a:close/>
                </a:path>
              </a:pathLst>
            </a:custGeom>
            <a:solidFill>
              <a:srgbClr val="B5B35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 name="Freeform 162"/>
            <p:cNvSpPr/>
            <p:nvPr/>
          </p:nvSpPr>
          <p:spPr>
            <a:xfrm>
              <a:off x="1287624" y="4217437"/>
              <a:ext cx="1231641" cy="279918"/>
            </a:xfrm>
            <a:custGeom>
              <a:avLst/>
              <a:gdLst>
                <a:gd name="connsiteX0" fmla="*/ 1231641 w 1231641"/>
                <a:gd name="connsiteY0" fmla="*/ 279918 h 279918"/>
                <a:gd name="connsiteX1" fmla="*/ 839756 w 1231641"/>
                <a:gd name="connsiteY1" fmla="*/ 261257 h 279918"/>
                <a:gd name="connsiteX2" fmla="*/ 261258 w 1231641"/>
                <a:gd name="connsiteY2" fmla="*/ 167951 h 279918"/>
                <a:gd name="connsiteX3" fmla="*/ 18662 w 1231641"/>
                <a:gd name="connsiteY3" fmla="*/ 149290 h 279918"/>
                <a:gd name="connsiteX4" fmla="*/ 0 w 1231641"/>
                <a:gd name="connsiteY4" fmla="*/ 74645 h 279918"/>
                <a:gd name="connsiteX5" fmla="*/ 205274 w 1231641"/>
                <a:gd name="connsiteY5" fmla="*/ 0 h 279918"/>
                <a:gd name="connsiteX6" fmla="*/ 634482 w 1231641"/>
                <a:gd name="connsiteY6" fmla="*/ 74645 h 279918"/>
                <a:gd name="connsiteX7" fmla="*/ 877078 w 1231641"/>
                <a:gd name="connsiteY7" fmla="*/ 55983 h 279918"/>
                <a:gd name="connsiteX8" fmla="*/ 1231641 w 1231641"/>
                <a:gd name="connsiteY8" fmla="*/ 279918 h 27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641" h="279918">
                  <a:moveTo>
                    <a:pt x="1231641" y="279918"/>
                  </a:moveTo>
                  <a:lnTo>
                    <a:pt x="839756" y="261257"/>
                  </a:lnTo>
                  <a:lnTo>
                    <a:pt x="261258" y="167951"/>
                  </a:lnTo>
                  <a:lnTo>
                    <a:pt x="18662" y="149290"/>
                  </a:lnTo>
                  <a:lnTo>
                    <a:pt x="0" y="74645"/>
                  </a:lnTo>
                  <a:lnTo>
                    <a:pt x="205274" y="0"/>
                  </a:lnTo>
                  <a:lnTo>
                    <a:pt x="634482" y="74645"/>
                  </a:lnTo>
                  <a:lnTo>
                    <a:pt x="877078" y="55983"/>
                  </a:lnTo>
                  <a:lnTo>
                    <a:pt x="1231641" y="279918"/>
                  </a:lnTo>
                  <a:close/>
                </a:path>
              </a:pathLst>
            </a:custGeom>
            <a:solidFill>
              <a:srgbClr val="B5B35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 name="Freeform 163"/>
            <p:cNvSpPr/>
            <p:nvPr/>
          </p:nvSpPr>
          <p:spPr>
            <a:xfrm>
              <a:off x="783771" y="3526971"/>
              <a:ext cx="466531" cy="970384"/>
            </a:xfrm>
            <a:custGeom>
              <a:avLst/>
              <a:gdLst>
                <a:gd name="connsiteX0" fmla="*/ 466531 w 466531"/>
                <a:gd name="connsiteY0" fmla="*/ 130629 h 970384"/>
                <a:gd name="connsiteX1" fmla="*/ 261258 w 466531"/>
                <a:gd name="connsiteY1" fmla="*/ 0 h 970384"/>
                <a:gd name="connsiteX2" fmla="*/ 74645 w 466531"/>
                <a:gd name="connsiteY2" fmla="*/ 74645 h 970384"/>
                <a:gd name="connsiteX3" fmla="*/ 0 w 466531"/>
                <a:gd name="connsiteY3" fmla="*/ 317241 h 970384"/>
                <a:gd name="connsiteX4" fmla="*/ 0 w 466531"/>
                <a:gd name="connsiteY4" fmla="*/ 541176 h 970384"/>
                <a:gd name="connsiteX5" fmla="*/ 74645 w 466531"/>
                <a:gd name="connsiteY5" fmla="*/ 877078 h 970384"/>
                <a:gd name="connsiteX6" fmla="*/ 74645 w 466531"/>
                <a:gd name="connsiteY6" fmla="*/ 877078 h 970384"/>
                <a:gd name="connsiteX7" fmla="*/ 242596 w 466531"/>
                <a:gd name="connsiteY7" fmla="*/ 970384 h 970384"/>
                <a:gd name="connsiteX8" fmla="*/ 466531 w 466531"/>
                <a:gd name="connsiteY8" fmla="*/ 839756 h 970384"/>
                <a:gd name="connsiteX9" fmla="*/ 391886 w 466531"/>
                <a:gd name="connsiteY9" fmla="*/ 671805 h 970384"/>
                <a:gd name="connsiteX10" fmla="*/ 335902 w 466531"/>
                <a:gd name="connsiteY10" fmla="*/ 522515 h 970384"/>
                <a:gd name="connsiteX11" fmla="*/ 373225 w 466531"/>
                <a:gd name="connsiteY11" fmla="*/ 279919 h 970384"/>
                <a:gd name="connsiteX12" fmla="*/ 466531 w 466531"/>
                <a:gd name="connsiteY12" fmla="*/ 130629 h 970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531" h="970384">
                  <a:moveTo>
                    <a:pt x="466531" y="130629"/>
                  </a:moveTo>
                  <a:lnTo>
                    <a:pt x="261258" y="0"/>
                  </a:lnTo>
                  <a:lnTo>
                    <a:pt x="74645" y="74645"/>
                  </a:lnTo>
                  <a:lnTo>
                    <a:pt x="0" y="317241"/>
                  </a:lnTo>
                  <a:lnTo>
                    <a:pt x="0" y="541176"/>
                  </a:lnTo>
                  <a:lnTo>
                    <a:pt x="74645" y="877078"/>
                  </a:lnTo>
                  <a:lnTo>
                    <a:pt x="74645" y="877078"/>
                  </a:lnTo>
                  <a:lnTo>
                    <a:pt x="242596" y="970384"/>
                  </a:lnTo>
                  <a:lnTo>
                    <a:pt x="466531" y="839756"/>
                  </a:lnTo>
                  <a:lnTo>
                    <a:pt x="391886" y="671805"/>
                  </a:lnTo>
                  <a:lnTo>
                    <a:pt x="335902" y="522515"/>
                  </a:lnTo>
                  <a:lnTo>
                    <a:pt x="373225" y="279919"/>
                  </a:lnTo>
                  <a:lnTo>
                    <a:pt x="466531" y="130629"/>
                  </a:lnTo>
                  <a:close/>
                </a:path>
              </a:pathLst>
            </a:custGeom>
            <a:solidFill>
              <a:srgbClr val="B5B35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3" name="Straight Connector 172"/>
            <p:cNvCxnSpPr/>
            <p:nvPr/>
          </p:nvCxnSpPr>
          <p:spPr>
            <a:xfrm flipV="1">
              <a:off x="990600" y="4111690"/>
              <a:ext cx="166396" cy="79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flipV="1">
              <a:off x="990600" y="4191000"/>
              <a:ext cx="166396" cy="76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8" name="Straight Arrow Connector 177"/>
          <p:cNvCxnSpPr/>
          <p:nvPr/>
        </p:nvCxnSpPr>
        <p:spPr>
          <a:xfrm flipH="1">
            <a:off x="4191000" y="2807732"/>
            <a:ext cx="685800" cy="609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9" name="TextBox 178"/>
          <p:cNvSpPr txBox="1"/>
          <p:nvPr/>
        </p:nvSpPr>
        <p:spPr>
          <a:xfrm>
            <a:off x="4267200" y="2514600"/>
            <a:ext cx="1533048" cy="369332"/>
          </a:xfrm>
          <a:prstGeom prst="rect">
            <a:avLst/>
          </a:prstGeom>
          <a:noFill/>
        </p:spPr>
        <p:txBody>
          <a:bodyPr wrap="square" rtlCol="0">
            <a:spAutoFit/>
          </a:bodyPr>
          <a:lstStyle/>
          <a:p>
            <a:pPr algn="ctr"/>
            <a:r>
              <a:rPr lang="en-US" dirty="0" smtClean="0"/>
              <a:t>Killifish</a:t>
            </a:r>
            <a:endParaRPr lang="en-US" dirty="0"/>
          </a:p>
        </p:txBody>
      </p:sp>
      <p:grpSp>
        <p:nvGrpSpPr>
          <p:cNvPr id="126" name="Group 176"/>
          <p:cNvGrpSpPr/>
          <p:nvPr/>
        </p:nvGrpSpPr>
        <p:grpSpPr>
          <a:xfrm flipH="1">
            <a:off x="4281719" y="5248327"/>
            <a:ext cx="4550229" cy="1309396"/>
            <a:chOff x="783771" y="3415004"/>
            <a:chExt cx="4497356" cy="1233196"/>
          </a:xfrm>
        </p:grpSpPr>
        <p:sp>
          <p:nvSpPr>
            <p:cNvPr id="128" name="Freeform 127"/>
            <p:cNvSpPr/>
            <p:nvPr/>
          </p:nvSpPr>
          <p:spPr>
            <a:xfrm>
              <a:off x="783771" y="3508310"/>
              <a:ext cx="4497356" cy="1138335"/>
            </a:xfrm>
            <a:custGeom>
              <a:avLst/>
              <a:gdLst>
                <a:gd name="connsiteX0" fmla="*/ 4049486 w 4497356"/>
                <a:gd name="connsiteY0" fmla="*/ 261257 h 1138335"/>
                <a:gd name="connsiteX1" fmla="*/ 3713584 w 4497356"/>
                <a:gd name="connsiteY1" fmla="*/ 242596 h 1138335"/>
                <a:gd name="connsiteX2" fmla="*/ 3041780 w 4497356"/>
                <a:gd name="connsiteY2" fmla="*/ 167951 h 1138335"/>
                <a:gd name="connsiteX3" fmla="*/ 2258009 w 4497356"/>
                <a:gd name="connsiteY3" fmla="*/ 149290 h 1138335"/>
                <a:gd name="connsiteX4" fmla="*/ 1586205 w 4497356"/>
                <a:gd name="connsiteY4" fmla="*/ 130629 h 1138335"/>
                <a:gd name="connsiteX5" fmla="*/ 765111 w 4497356"/>
                <a:gd name="connsiteY5" fmla="*/ 186612 h 1138335"/>
                <a:gd name="connsiteX6" fmla="*/ 559837 w 4497356"/>
                <a:gd name="connsiteY6" fmla="*/ 186612 h 1138335"/>
                <a:gd name="connsiteX7" fmla="*/ 242596 w 4497356"/>
                <a:gd name="connsiteY7" fmla="*/ 0 h 1138335"/>
                <a:gd name="connsiteX8" fmla="*/ 74645 w 4497356"/>
                <a:gd name="connsiteY8" fmla="*/ 74645 h 1138335"/>
                <a:gd name="connsiteX9" fmla="*/ 0 w 4497356"/>
                <a:gd name="connsiteY9" fmla="*/ 373225 h 1138335"/>
                <a:gd name="connsiteX10" fmla="*/ 0 w 4497356"/>
                <a:gd name="connsiteY10" fmla="*/ 615821 h 1138335"/>
                <a:gd name="connsiteX11" fmla="*/ 55984 w 4497356"/>
                <a:gd name="connsiteY11" fmla="*/ 877078 h 1138335"/>
                <a:gd name="connsiteX12" fmla="*/ 242596 w 4497356"/>
                <a:gd name="connsiteY12" fmla="*/ 989045 h 1138335"/>
                <a:gd name="connsiteX13" fmla="*/ 522515 w 4497356"/>
                <a:gd name="connsiteY13" fmla="*/ 802433 h 1138335"/>
                <a:gd name="connsiteX14" fmla="*/ 671805 w 4497356"/>
                <a:gd name="connsiteY14" fmla="*/ 727788 h 1138335"/>
                <a:gd name="connsiteX15" fmla="*/ 1306286 w 4497356"/>
                <a:gd name="connsiteY15" fmla="*/ 802433 h 1138335"/>
                <a:gd name="connsiteX16" fmla="*/ 1791478 w 4497356"/>
                <a:gd name="connsiteY16" fmla="*/ 970384 h 1138335"/>
                <a:gd name="connsiteX17" fmla="*/ 2463282 w 4497356"/>
                <a:gd name="connsiteY17" fmla="*/ 1138335 h 1138335"/>
                <a:gd name="connsiteX18" fmla="*/ 3209731 w 4497356"/>
                <a:gd name="connsiteY18" fmla="*/ 1082351 h 1138335"/>
                <a:gd name="connsiteX19" fmla="*/ 3732245 w 4497356"/>
                <a:gd name="connsiteY19" fmla="*/ 951723 h 1138335"/>
                <a:gd name="connsiteX20" fmla="*/ 4124131 w 4497356"/>
                <a:gd name="connsiteY20" fmla="*/ 802433 h 1138335"/>
                <a:gd name="connsiteX21" fmla="*/ 4366727 w 4497356"/>
                <a:gd name="connsiteY21" fmla="*/ 634482 h 1138335"/>
                <a:gd name="connsiteX22" fmla="*/ 4497356 w 4497356"/>
                <a:gd name="connsiteY22" fmla="*/ 429208 h 1138335"/>
                <a:gd name="connsiteX23" fmla="*/ 4385388 w 4497356"/>
                <a:gd name="connsiteY23" fmla="*/ 317241 h 1138335"/>
                <a:gd name="connsiteX24" fmla="*/ 4254760 w 4497356"/>
                <a:gd name="connsiteY24" fmla="*/ 298580 h 1138335"/>
                <a:gd name="connsiteX25" fmla="*/ 4049486 w 4497356"/>
                <a:gd name="connsiteY25" fmla="*/ 261257 h 1138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97356" h="1138335">
                  <a:moveTo>
                    <a:pt x="4049486" y="261257"/>
                  </a:moveTo>
                  <a:lnTo>
                    <a:pt x="3713584" y="242596"/>
                  </a:lnTo>
                  <a:lnTo>
                    <a:pt x="3041780" y="167951"/>
                  </a:lnTo>
                  <a:lnTo>
                    <a:pt x="2258009" y="149290"/>
                  </a:lnTo>
                  <a:lnTo>
                    <a:pt x="1586205" y="130629"/>
                  </a:lnTo>
                  <a:lnTo>
                    <a:pt x="765111" y="186612"/>
                  </a:lnTo>
                  <a:lnTo>
                    <a:pt x="559837" y="186612"/>
                  </a:lnTo>
                  <a:lnTo>
                    <a:pt x="242596" y="0"/>
                  </a:lnTo>
                  <a:lnTo>
                    <a:pt x="74645" y="74645"/>
                  </a:lnTo>
                  <a:lnTo>
                    <a:pt x="0" y="373225"/>
                  </a:lnTo>
                  <a:lnTo>
                    <a:pt x="0" y="615821"/>
                  </a:lnTo>
                  <a:lnTo>
                    <a:pt x="55984" y="877078"/>
                  </a:lnTo>
                  <a:lnTo>
                    <a:pt x="242596" y="989045"/>
                  </a:lnTo>
                  <a:lnTo>
                    <a:pt x="522515" y="802433"/>
                  </a:lnTo>
                  <a:lnTo>
                    <a:pt x="671805" y="727788"/>
                  </a:lnTo>
                  <a:lnTo>
                    <a:pt x="1306286" y="802433"/>
                  </a:lnTo>
                  <a:lnTo>
                    <a:pt x="1791478" y="970384"/>
                  </a:lnTo>
                  <a:lnTo>
                    <a:pt x="2463282" y="1138335"/>
                  </a:lnTo>
                  <a:lnTo>
                    <a:pt x="3209731" y="1082351"/>
                  </a:lnTo>
                  <a:lnTo>
                    <a:pt x="3732245" y="951723"/>
                  </a:lnTo>
                  <a:lnTo>
                    <a:pt x="4124131" y="802433"/>
                  </a:lnTo>
                  <a:lnTo>
                    <a:pt x="4366727" y="634482"/>
                  </a:lnTo>
                  <a:lnTo>
                    <a:pt x="4497356" y="429208"/>
                  </a:lnTo>
                  <a:lnTo>
                    <a:pt x="4385388" y="317241"/>
                  </a:lnTo>
                  <a:lnTo>
                    <a:pt x="4254760" y="298580"/>
                  </a:lnTo>
                  <a:lnTo>
                    <a:pt x="4049486" y="261257"/>
                  </a:lnTo>
                  <a:close/>
                </a:path>
              </a:pathLst>
            </a:custGeom>
            <a:blipFill>
              <a:blip r:embed="rId2" cstate="print"/>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5" name="Group 157"/>
            <p:cNvGrpSpPr/>
            <p:nvPr/>
          </p:nvGrpSpPr>
          <p:grpSpPr>
            <a:xfrm>
              <a:off x="4781710" y="3810000"/>
              <a:ext cx="247490" cy="268503"/>
              <a:chOff x="4095910" y="3200400"/>
              <a:chExt cx="399890" cy="420903"/>
            </a:xfrm>
          </p:grpSpPr>
          <p:sp>
            <p:nvSpPr>
              <p:cNvPr id="142" name="Oval 4"/>
              <p:cNvSpPr/>
              <p:nvPr/>
            </p:nvSpPr>
            <p:spPr>
              <a:xfrm>
                <a:off x="4095910" y="3200400"/>
                <a:ext cx="399890" cy="42090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 name="Oval 142"/>
              <p:cNvSpPr/>
              <p:nvPr/>
            </p:nvSpPr>
            <p:spPr>
              <a:xfrm>
                <a:off x="4203046" y="3221703"/>
                <a:ext cx="292754" cy="32339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6" name="Freeform 135"/>
            <p:cNvSpPr/>
            <p:nvPr/>
          </p:nvSpPr>
          <p:spPr>
            <a:xfrm>
              <a:off x="2514600" y="4274976"/>
              <a:ext cx="2276669" cy="373224"/>
            </a:xfrm>
            <a:custGeom>
              <a:avLst/>
              <a:gdLst>
                <a:gd name="connsiteX0" fmla="*/ 2276669 w 2276669"/>
                <a:gd name="connsiteY0" fmla="*/ 55983 h 373224"/>
                <a:gd name="connsiteX1" fmla="*/ 1660849 w 2276669"/>
                <a:gd name="connsiteY1" fmla="*/ 0 h 373224"/>
                <a:gd name="connsiteX2" fmla="*/ 1287624 w 2276669"/>
                <a:gd name="connsiteY2" fmla="*/ 55983 h 373224"/>
                <a:gd name="connsiteX3" fmla="*/ 821093 w 2276669"/>
                <a:gd name="connsiteY3" fmla="*/ 93306 h 373224"/>
                <a:gd name="connsiteX4" fmla="*/ 242595 w 2276669"/>
                <a:gd name="connsiteY4" fmla="*/ 149289 h 373224"/>
                <a:gd name="connsiteX5" fmla="*/ 242595 w 2276669"/>
                <a:gd name="connsiteY5" fmla="*/ 149289 h 373224"/>
                <a:gd name="connsiteX6" fmla="*/ 0 w 2276669"/>
                <a:gd name="connsiteY6" fmla="*/ 167951 h 373224"/>
                <a:gd name="connsiteX7" fmla="*/ 429208 w 2276669"/>
                <a:gd name="connsiteY7" fmla="*/ 298579 h 373224"/>
                <a:gd name="connsiteX8" fmla="*/ 671804 w 2276669"/>
                <a:gd name="connsiteY8" fmla="*/ 373224 h 373224"/>
                <a:gd name="connsiteX9" fmla="*/ 1082351 w 2276669"/>
                <a:gd name="connsiteY9" fmla="*/ 335902 h 373224"/>
                <a:gd name="connsiteX10" fmla="*/ 1418253 w 2276669"/>
                <a:gd name="connsiteY10" fmla="*/ 298579 h 373224"/>
                <a:gd name="connsiteX11" fmla="*/ 1866122 w 2276669"/>
                <a:gd name="connsiteY11" fmla="*/ 205273 h 373224"/>
                <a:gd name="connsiteX12" fmla="*/ 2183363 w 2276669"/>
                <a:gd name="connsiteY12" fmla="*/ 74645 h 373224"/>
                <a:gd name="connsiteX13" fmla="*/ 2276669 w 2276669"/>
                <a:gd name="connsiteY13" fmla="*/ 55983 h 373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76669" h="373224">
                  <a:moveTo>
                    <a:pt x="2276669" y="55983"/>
                  </a:moveTo>
                  <a:lnTo>
                    <a:pt x="1660849" y="0"/>
                  </a:lnTo>
                  <a:lnTo>
                    <a:pt x="1287624" y="55983"/>
                  </a:lnTo>
                  <a:lnTo>
                    <a:pt x="821093" y="93306"/>
                  </a:lnTo>
                  <a:lnTo>
                    <a:pt x="242595" y="149289"/>
                  </a:lnTo>
                  <a:lnTo>
                    <a:pt x="242595" y="149289"/>
                  </a:lnTo>
                  <a:lnTo>
                    <a:pt x="0" y="167951"/>
                  </a:lnTo>
                  <a:lnTo>
                    <a:pt x="429208" y="298579"/>
                  </a:lnTo>
                  <a:lnTo>
                    <a:pt x="671804" y="373224"/>
                  </a:lnTo>
                  <a:lnTo>
                    <a:pt x="1082351" y="335902"/>
                  </a:lnTo>
                  <a:lnTo>
                    <a:pt x="1418253" y="298579"/>
                  </a:lnTo>
                  <a:lnTo>
                    <a:pt x="1866122" y="205273"/>
                  </a:lnTo>
                  <a:lnTo>
                    <a:pt x="2183363" y="74645"/>
                  </a:lnTo>
                  <a:lnTo>
                    <a:pt x="2276669" y="55983"/>
                  </a:ln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Freeform 136"/>
            <p:cNvSpPr/>
            <p:nvPr/>
          </p:nvSpPr>
          <p:spPr>
            <a:xfrm>
              <a:off x="1755693" y="3415004"/>
              <a:ext cx="1287625" cy="261257"/>
            </a:xfrm>
            <a:custGeom>
              <a:avLst/>
              <a:gdLst>
                <a:gd name="connsiteX0" fmla="*/ 1287625 w 1287625"/>
                <a:gd name="connsiteY0" fmla="*/ 261257 h 261257"/>
                <a:gd name="connsiteX1" fmla="*/ 111968 w 1287625"/>
                <a:gd name="connsiteY1" fmla="*/ 0 h 261257"/>
                <a:gd name="connsiteX2" fmla="*/ 0 w 1287625"/>
                <a:gd name="connsiteY2" fmla="*/ 111967 h 261257"/>
                <a:gd name="connsiteX3" fmla="*/ 149290 w 1287625"/>
                <a:gd name="connsiteY3" fmla="*/ 242596 h 261257"/>
                <a:gd name="connsiteX4" fmla="*/ 1231641 w 1287625"/>
                <a:gd name="connsiteY4" fmla="*/ 261257 h 261257"/>
                <a:gd name="connsiteX5" fmla="*/ 1287625 w 1287625"/>
                <a:gd name="connsiteY5" fmla="*/ 261257 h 261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7625" h="261257">
                  <a:moveTo>
                    <a:pt x="1287625" y="261257"/>
                  </a:moveTo>
                  <a:lnTo>
                    <a:pt x="111968" y="0"/>
                  </a:lnTo>
                  <a:lnTo>
                    <a:pt x="0" y="111967"/>
                  </a:lnTo>
                  <a:lnTo>
                    <a:pt x="149290" y="242596"/>
                  </a:lnTo>
                  <a:lnTo>
                    <a:pt x="1231641" y="261257"/>
                  </a:lnTo>
                  <a:lnTo>
                    <a:pt x="1287625" y="261257"/>
                  </a:lnTo>
                  <a:close/>
                </a:path>
              </a:pathLst>
            </a:custGeom>
            <a:solidFill>
              <a:srgbClr val="B5B35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Freeform 137"/>
            <p:cNvSpPr/>
            <p:nvPr/>
          </p:nvSpPr>
          <p:spPr>
            <a:xfrm>
              <a:off x="1287624" y="4217437"/>
              <a:ext cx="1231641" cy="279918"/>
            </a:xfrm>
            <a:custGeom>
              <a:avLst/>
              <a:gdLst>
                <a:gd name="connsiteX0" fmla="*/ 1231641 w 1231641"/>
                <a:gd name="connsiteY0" fmla="*/ 279918 h 279918"/>
                <a:gd name="connsiteX1" fmla="*/ 839756 w 1231641"/>
                <a:gd name="connsiteY1" fmla="*/ 261257 h 279918"/>
                <a:gd name="connsiteX2" fmla="*/ 261258 w 1231641"/>
                <a:gd name="connsiteY2" fmla="*/ 167951 h 279918"/>
                <a:gd name="connsiteX3" fmla="*/ 18662 w 1231641"/>
                <a:gd name="connsiteY3" fmla="*/ 149290 h 279918"/>
                <a:gd name="connsiteX4" fmla="*/ 0 w 1231641"/>
                <a:gd name="connsiteY4" fmla="*/ 74645 h 279918"/>
                <a:gd name="connsiteX5" fmla="*/ 205274 w 1231641"/>
                <a:gd name="connsiteY5" fmla="*/ 0 h 279918"/>
                <a:gd name="connsiteX6" fmla="*/ 634482 w 1231641"/>
                <a:gd name="connsiteY6" fmla="*/ 74645 h 279918"/>
                <a:gd name="connsiteX7" fmla="*/ 877078 w 1231641"/>
                <a:gd name="connsiteY7" fmla="*/ 55983 h 279918"/>
                <a:gd name="connsiteX8" fmla="*/ 1231641 w 1231641"/>
                <a:gd name="connsiteY8" fmla="*/ 279918 h 27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641" h="279918">
                  <a:moveTo>
                    <a:pt x="1231641" y="279918"/>
                  </a:moveTo>
                  <a:lnTo>
                    <a:pt x="839756" y="261257"/>
                  </a:lnTo>
                  <a:lnTo>
                    <a:pt x="261258" y="167951"/>
                  </a:lnTo>
                  <a:lnTo>
                    <a:pt x="18662" y="149290"/>
                  </a:lnTo>
                  <a:lnTo>
                    <a:pt x="0" y="74645"/>
                  </a:lnTo>
                  <a:lnTo>
                    <a:pt x="205274" y="0"/>
                  </a:lnTo>
                  <a:lnTo>
                    <a:pt x="634482" y="74645"/>
                  </a:lnTo>
                  <a:lnTo>
                    <a:pt x="877078" y="55983"/>
                  </a:lnTo>
                  <a:lnTo>
                    <a:pt x="1231641" y="279918"/>
                  </a:lnTo>
                  <a:close/>
                </a:path>
              </a:pathLst>
            </a:custGeom>
            <a:solidFill>
              <a:srgbClr val="B5B35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Freeform 138"/>
            <p:cNvSpPr/>
            <p:nvPr/>
          </p:nvSpPr>
          <p:spPr>
            <a:xfrm>
              <a:off x="783771" y="3526971"/>
              <a:ext cx="466531" cy="970384"/>
            </a:xfrm>
            <a:custGeom>
              <a:avLst/>
              <a:gdLst>
                <a:gd name="connsiteX0" fmla="*/ 466531 w 466531"/>
                <a:gd name="connsiteY0" fmla="*/ 130629 h 970384"/>
                <a:gd name="connsiteX1" fmla="*/ 261258 w 466531"/>
                <a:gd name="connsiteY1" fmla="*/ 0 h 970384"/>
                <a:gd name="connsiteX2" fmla="*/ 74645 w 466531"/>
                <a:gd name="connsiteY2" fmla="*/ 74645 h 970384"/>
                <a:gd name="connsiteX3" fmla="*/ 0 w 466531"/>
                <a:gd name="connsiteY3" fmla="*/ 317241 h 970384"/>
                <a:gd name="connsiteX4" fmla="*/ 0 w 466531"/>
                <a:gd name="connsiteY4" fmla="*/ 541176 h 970384"/>
                <a:gd name="connsiteX5" fmla="*/ 74645 w 466531"/>
                <a:gd name="connsiteY5" fmla="*/ 877078 h 970384"/>
                <a:gd name="connsiteX6" fmla="*/ 74645 w 466531"/>
                <a:gd name="connsiteY6" fmla="*/ 877078 h 970384"/>
                <a:gd name="connsiteX7" fmla="*/ 242596 w 466531"/>
                <a:gd name="connsiteY7" fmla="*/ 970384 h 970384"/>
                <a:gd name="connsiteX8" fmla="*/ 466531 w 466531"/>
                <a:gd name="connsiteY8" fmla="*/ 839756 h 970384"/>
                <a:gd name="connsiteX9" fmla="*/ 391886 w 466531"/>
                <a:gd name="connsiteY9" fmla="*/ 671805 h 970384"/>
                <a:gd name="connsiteX10" fmla="*/ 335902 w 466531"/>
                <a:gd name="connsiteY10" fmla="*/ 522515 h 970384"/>
                <a:gd name="connsiteX11" fmla="*/ 373225 w 466531"/>
                <a:gd name="connsiteY11" fmla="*/ 279919 h 970384"/>
                <a:gd name="connsiteX12" fmla="*/ 466531 w 466531"/>
                <a:gd name="connsiteY12" fmla="*/ 130629 h 970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531" h="970384">
                  <a:moveTo>
                    <a:pt x="466531" y="130629"/>
                  </a:moveTo>
                  <a:lnTo>
                    <a:pt x="261258" y="0"/>
                  </a:lnTo>
                  <a:lnTo>
                    <a:pt x="74645" y="74645"/>
                  </a:lnTo>
                  <a:lnTo>
                    <a:pt x="0" y="317241"/>
                  </a:lnTo>
                  <a:lnTo>
                    <a:pt x="0" y="541176"/>
                  </a:lnTo>
                  <a:lnTo>
                    <a:pt x="74645" y="877078"/>
                  </a:lnTo>
                  <a:lnTo>
                    <a:pt x="74645" y="877078"/>
                  </a:lnTo>
                  <a:lnTo>
                    <a:pt x="242596" y="970384"/>
                  </a:lnTo>
                  <a:lnTo>
                    <a:pt x="466531" y="839756"/>
                  </a:lnTo>
                  <a:lnTo>
                    <a:pt x="391886" y="671805"/>
                  </a:lnTo>
                  <a:lnTo>
                    <a:pt x="335902" y="522515"/>
                  </a:lnTo>
                  <a:lnTo>
                    <a:pt x="373225" y="279919"/>
                  </a:lnTo>
                  <a:lnTo>
                    <a:pt x="466531" y="130629"/>
                  </a:lnTo>
                  <a:close/>
                </a:path>
              </a:pathLst>
            </a:custGeom>
            <a:solidFill>
              <a:srgbClr val="B5B35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0" name="Straight Connector 139"/>
            <p:cNvCxnSpPr/>
            <p:nvPr/>
          </p:nvCxnSpPr>
          <p:spPr>
            <a:xfrm flipV="1">
              <a:off x="990600" y="4111690"/>
              <a:ext cx="166396" cy="79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flipV="1">
              <a:off x="990600" y="4191000"/>
              <a:ext cx="166396" cy="76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8" name="Group 43"/>
          <p:cNvGrpSpPr/>
          <p:nvPr/>
        </p:nvGrpSpPr>
        <p:grpSpPr>
          <a:xfrm rot="1031174">
            <a:off x="3048000" y="1447800"/>
            <a:ext cx="1315271" cy="342900"/>
            <a:chOff x="1586204" y="1996751"/>
            <a:chExt cx="3519196" cy="1051249"/>
          </a:xfrm>
        </p:grpSpPr>
        <p:sp>
          <p:nvSpPr>
            <p:cNvPr id="165" name="Freeform 164"/>
            <p:cNvSpPr/>
            <p:nvPr/>
          </p:nvSpPr>
          <p:spPr>
            <a:xfrm>
              <a:off x="1586204" y="1996751"/>
              <a:ext cx="3519196" cy="1051249"/>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 name="Freeform 165"/>
            <p:cNvSpPr/>
            <p:nvPr/>
          </p:nvSpPr>
          <p:spPr>
            <a:xfrm>
              <a:off x="1623527" y="2553221"/>
              <a:ext cx="883978" cy="488559"/>
            </a:xfrm>
            <a:custGeom>
              <a:avLst/>
              <a:gdLst>
                <a:gd name="connsiteX0" fmla="*/ 0 w 883978"/>
                <a:gd name="connsiteY0" fmla="*/ 40689 h 488559"/>
                <a:gd name="connsiteX1" fmla="*/ 0 w 883978"/>
                <a:gd name="connsiteY1" fmla="*/ 40689 h 488559"/>
                <a:gd name="connsiteX2" fmla="*/ 298579 w 883978"/>
                <a:gd name="connsiteY2" fmla="*/ 78012 h 488559"/>
                <a:gd name="connsiteX3" fmla="*/ 410546 w 883978"/>
                <a:gd name="connsiteY3" fmla="*/ 40689 h 488559"/>
                <a:gd name="connsiteX4" fmla="*/ 466530 w 883978"/>
                <a:gd name="connsiteY4" fmla="*/ 22028 h 488559"/>
                <a:gd name="connsiteX5" fmla="*/ 522514 w 883978"/>
                <a:gd name="connsiteY5" fmla="*/ 3367 h 488559"/>
                <a:gd name="connsiteX6" fmla="*/ 746449 w 883978"/>
                <a:gd name="connsiteY6" fmla="*/ 22028 h 488559"/>
                <a:gd name="connsiteX7" fmla="*/ 765110 w 883978"/>
                <a:gd name="connsiteY7" fmla="*/ 78012 h 488559"/>
                <a:gd name="connsiteX8" fmla="*/ 821093 w 883978"/>
                <a:gd name="connsiteY8" fmla="*/ 115334 h 488559"/>
                <a:gd name="connsiteX9" fmla="*/ 839755 w 883978"/>
                <a:gd name="connsiteY9" fmla="*/ 171318 h 488559"/>
                <a:gd name="connsiteX10" fmla="*/ 877077 w 883978"/>
                <a:gd name="connsiteY10" fmla="*/ 264624 h 488559"/>
                <a:gd name="connsiteX11" fmla="*/ 466530 w 883978"/>
                <a:gd name="connsiteY11" fmla="*/ 451236 h 488559"/>
                <a:gd name="connsiteX12" fmla="*/ 317240 w 883978"/>
                <a:gd name="connsiteY12" fmla="*/ 488559 h 488559"/>
                <a:gd name="connsiteX13" fmla="*/ 317240 w 883978"/>
                <a:gd name="connsiteY13" fmla="*/ 488559 h 488559"/>
                <a:gd name="connsiteX14" fmla="*/ 167951 w 883978"/>
                <a:gd name="connsiteY14" fmla="*/ 395252 h 488559"/>
                <a:gd name="connsiteX15" fmla="*/ 55983 w 883978"/>
                <a:gd name="connsiteY15" fmla="*/ 152657 h 488559"/>
                <a:gd name="connsiteX16" fmla="*/ 55983 w 883978"/>
                <a:gd name="connsiteY16" fmla="*/ 59350 h 488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3978" h="488559">
                  <a:moveTo>
                    <a:pt x="0" y="40689"/>
                  </a:moveTo>
                  <a:lnTo>
                    <a:pt x="0" y="40689"/>
                  </a:lnTo>
                  <a:cubicBezTo>
                    <a:pt x="163807" y="102117"/>
                    <a:pt x="127163" y="114744"/>
                    <a:pt x="298579" y="78012"/>
                  </a:cubicBezTo>
                  <a:cubicBezTo>
                    <a:pt x="337047" y="69769"/>
                    <a:pt x="373224" y="53130"/>
                    <a:pt x="410546" y="40689"/>
                  </a:cubicBezTo>
                  <a:lnTo>
                    <a:pt x="466530" y="22028"/>
                  </a:lnTo>
                  <a:lnTo>
                    <a:pt x="522514" y="3367"/>
                  </a:lnTo>
                  <a:cubicBezTo>
                    <a:pt x="597159" y="9587"/>
                    <a:pt x="674858" y="0"/>
                    <a:pt x="746449" y="22028"/>
                  </a:cubicBezTo>
                  <a:cubicBezTo>
                    <a:pt x="765250" y="27813"/>
                    <a:pt x="752822" y="62652"/>
                    <a:pt x="765110" y="78012"/>
                  </a:cubicBezTo>
                  <a:cubicBezTo>
                    <a:pt x="779120" y="95525"/>
                    <a:pt x="802432" y="102893"/>
                    <a:pt x="821093" y="115334"/>
                  </a:cubicBezTo>
                  <a:cubicBezTo>
                    <a:pt x="827314" y="133995"/>
                    <a:pt x="830958" y="153724"/>
                    <a:pt x="839755" y="171318"/>
                  </a:cubicBezTo>
                  <a:cubicBezTo>
                    <a:pt x="883978" y="259763"/>
                    <a:pt x="877077" y="192608"/>
                    <a:pt x="877077" y="264624"/>
                  </a:cubicBezTo>
                  <a:lnTo>
                    <a:pt x="466530" y="451236"/>
                  </a:lnTo>
                  <a:lnTo>
                    <a:pt x="317240" y="488559"/>
                  </a:lnTo>
                  <a:lnTo>
                    <a:pt x="317240" y="488559"/>
                  </a:lnTo>
                  <a:lnTo>
                    <a:pt x="167951" y="395252"/>
                  </a:lnTo>
                  <a:lnTo>
                    <a:pt x="55983" y="152657"/>
                  </a:lnTo>
                  <a:lnTo>
                    <a:pt x="55983" y="59350"/>
                  </a:lnTo>
                </a:path>
              </a:pathLst>
            </a:custGeom>
            <a:solidFill>
              <a:schemeClr val="tx1"/>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67" name="Group 6"/>
            <p:cNvGrpSpPr/>
            <p:nvPr/>
          </p:nvGrpSpPr>
          <p:grpSpPr>
            <a:xfrm>
              <a:off x="4648200" y="2286000"/>
              <a:ext cx="228600" cy="228600"/>
              <a:chOff x="6858000" y="1981200"/>
              <a:chExt cx="609600" cy="533400"/>
            </a:xfrm>
          </p:grpSpPr>
          <p:sp>
            <p:nvSpPr>
              <p:cNvPr id="177"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0" name="Oval 179"/>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68" name="Straight Connector 167"/>
            <p:cNvCxnSpPr/>
            <p:nvPr/>
          </p:nvCxnSpPr>
          <p:spPr>
            <a:xfrm flipH="1">
              <a:off x="2057400" y="2743200"/>
              <a:ext cx="3048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flipH="1">
              <a:off x="1828800" y="2667000"/>
              <a:ext cx="4572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flipH="1">
              <a:off x="1828800" y="2590800"/>
              <a:ext cx="457200" cy="76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1" name="Freeform 170"/>
            <p:cNvSpPr/>
            <p:nvPr/>
          </p:nvSpPr>
          <p:spPr>
            <a:xfrm>
              <a:off x="2369976" y="2537927"/>
              <a:ext cx="1119673" cy="279918"/>
            </a:xfrm>
            <a:custGeom>
              <a:avLst/>
              <a:gdLst>
                <a:gd name="connsiteX0" fmla="*/ 130628 w 1119673"/>
                <a:gd name="connsiteY0" fmla="*/ 242595 h 279918"/>
                <a:gd name="connsiteX1" fmla="*/ 0 w 1119673"/>
                <a:gd name="connsiteY1" fmla="*/ 74644 h 279918"/>
                <a:gd name="connsiteX2" fmla="*/ 74644 w 1119673"/>
                <a:gd name="connsiteY2" fmla="*/ 18661 h 279918"/>
                <a:gd name="connsiteX3" fmla="*/ 335902 w 1119673"/>
                <a:gd name="connsiteY3" fmla="*/ 0 h 279918"/>
                <a:gd name="connsiteX4" fmla="*/ 709126 w 1119673"/>
                <a:gd name="connsiteY4" fmla="*/ 55983 h 279918"/>
                <a:gd name="connsiteX5" fmla="*/ 989044 w 1119673"/>
                <a:gd name="connsiteY5" fmla="*/ 93306 h 279918"/>
                <a:gd name="connsiteX6" fmla="*/ 1119673 w 1119673"/>
                <a:gd name="connsiteY6" fmla="*/ 205273 h 279918"/>
                <a:gd name="connsiteX7" fmla="*/ 1026367 w 1119673"/>
                <a:gd name="connsiteY7" fmla="*/ 261257 h 279918"/>
                <a:gd name="connsiteX8" fmla="*/ 1026367 w 1119673"/>
                <a:gd name="connsiteY8" fmla="*/ 261257 h 279918"/>
                <a:gd name="connsiteX9" fmla="*/ 783771 w 1119673"/>
                <a:gd name="connsiteY9" fmla="*/ 279918 h 279918"/>
                <a:gd name="connsiteX10" fmla="*/ 466530 w 1119673"/>
                <a:gd name="connsiteY10" fmla="*/ 242595 h 279918"/>
                <a:gd name="connsiteX11" fmla="*/ 298579 w 1119673"/>
                <a:gd name="connsiteY11" fmla="*/ 242595 h 279918"/>
                <a:gd name="connsiteX12" fmla="*/ 130628 w 1119673"/>
                <a:gd name="connsiteY12" fmla="*/ 242595 h 27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9673" h="279918">
                  <a:moveTo>
                    <a:pt x="130628" y="242595"/>
                  </a:moveTo>
                  <a:lnTo>
                    <a:pt x="0" y="74644"/>
                  </a:lnTo>
                  <a:lnTo>
                    <a:pt x="74644" y="18661"/>
                  </a:lnTo>
                  <a:lnTo>
                    <a:pt x="335902" y="0"/>
                  </a:lnTo>
                  <a:lnTo>
                    <a:pt x="709126" y="55983"/>
                  </a:lnTo>
                  <a:lnTo>
                    <a:pt x="989044" y="93306"/>
                  </a:lnTo>
                  <a:lnTo>
                    <a:pt x="1119673" y="205273"/>
                  </a:lnTo>
                  <a:lnTo>
                    <a:pt x="1026367" y="261257"/>
                  </a:lnTo>
                  <a:lnTo>
                    <a:pt x="1026367" y="261257"/>
                  </a:lnTo>
                  <a:lnTo>
                    <a:pt x="783771" y="279918"/>
                  </a:lnTo>
                  <a:lnTo>
                    <a:pt x="466530" y="242595"/>
                  </a:lnTo>
                  <a:lnTo>
                    <a:pt x="298579" y="242595"/>
                  </a:lnTo>
                  <a:lnTo>
                    <a:pt x="130628" y="242595"/>
                  </a:ln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6" name="Oval 175"/>
            <p:cNvSpPr/>
            <p:nvPr/>
          </p:nvSpPr>
          <p:spPr>
            <a:xfrm>
              <a:off x="3886200" y="2514600"/>
              <a:ext cx="228600" cy="2286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1" name="Group 143"/>
          <p:cNvGrpSpPr/>
          <p:nvPr/>
        </p:nvGrpSpPr>
        <p:grpSpPr>
          <a:xfrm rot="215633" flipH="1">
            <a:off x="7023081" y="3938293"/>
            <a:ext cx="1676400" cy="457200"/>
            <a:chOff x="3200400" y="3733800"/>
            <a:chExt cx="3900196" cy="1066800"/>
          </a:xfrm>
        </p:grpSpPr>
        <p:sp>
          <p:nvSpPr>
            <p:cNvPr id="182" name="Freeform 181"/>
            <p:cNvSpPr/>
            <p:nvPr/>
          </p:nvSpPr>
          <p:spPr>
            <a:xfrm>
              <a:off x="3200400" y="3733800"/>
              <a:ext cx="3900196" cy="1066800"/>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3" name="Group 6"/>
            <p:cNvGrpSpPr/>
            <p:nvPr/>
          </p:nvGrpSpPr>
          <p:grpSpPr>
            <a:xfrm>
              <a:off x="6593898" y="4027328"/>
              <a:ext cx="253349" cy="231982"/>
              <a:chOff x="6858000" y="1981200"/>
              <a:chExt cx="609600" cy="533400"/>
            </a:xfrm>
          </p:grpSpPr>
          <p:sp>
            <p:nvSpPr>
              <p:cNvPr id="188"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9" name="Oval 188"/>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84" name="Straight Connector 183"/>
            <p:cNvCxnSpPr/>
            <p:nvPr/>
          </p:nvCxnSpPr>
          <p:spPr>
            <a:xfrm flipH="1">
              <a:off x="3722609" y="4491291"/>
              <a:ext cx="337799"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flipH="1">
              <a:off x="3469260" y="4413964"/>
              <a:ext cx="506698"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flipH="1">
              <a:off x="3469260" y="4336637"/>
              <a:ext cx="506698" cy="773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7" name="Oval 186"/>
            <p:cNvSpPr/>
            <p:nvPr/>
          </p:nvSpPr>
          <p:spPr>
            <a:xfrm>
              <a:off x="5749401" y="4259309"/>
              <a:ext cx="253349" cy="23198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95" name="Straight Arrow Connector 194"/>
          <p:cNvCxnSpPr/>
          <p:nvPr/>
        </p:nvCxnSpPr>
        <p:spPr>
          <a:xfrm flipH="1">
            <a:off x="4114800" y="1103531"/>
            <a:ext cx="457200" cy="26806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6" name="TextBox 195"/>
          <p:cNvSpPr txBox="1"/>
          <p:nvPr/>
        </p:nvSpPr>
        <p:spPr>
          <a:xfrm>
            <a:off x="4267200" y="762000"/>
            <a:ext cx="1447800" cy="646331"/>
          </a:xfrm>
          <a:prstGeom prst="rect">
            <a:avLst/>
          </a:prstGeom>
          <a:noFill/>
        </p:spPr>
        <p:txBody>
          <a:bodyPr wrap="square" rtlCol="0">
            <a:spAutoFit/>
          </a:bodyPr>
          <a:lstStyle/>
          <a:p>
            <a:pPr algn="ctr"/>
            <a:r>
              <a:rPr lang="en-US" dirty="0" smtClean="0"/>
              <a:t>Dull Male Guppy</a:t>
            </a:r>
            <a:endParaRPr lang="en-US" dirty="0"/>
          </a:p>
        </p:txBody>
      </p:sp>
      <p:sp>
        <p:nvSpPr>
          <p:cNvPr id="172" name="Slide Number Placeholder 3"/>
          <p:cNvSpPr>
            <a:spLocks noGrp="1"/>
          </p:cNvSpPr>
          <p:nvPr>
            <p:ph type="sldNum" sz="quarter" idx="12"/>
          </p:nvPr>
        </p:nvSpPr>
        <p:spPr>
          <a:xfrm>
            <a:off x="6553200" y="6356350"/>
            <a:ext cx="2133600" cy="365125"/>
          </a:xfrm>
        </p:spPr>
        <p:txBody>
          <a:bodyPr/>
          <a:lstStyle/>
          <a:p>
            <a:fld id="{252712C8-26FE-4CEC-B7C9-3ABEB00CBB4C}" type="slidenum">
              <a:rPr lang="en-US" smtClean="0"/>
              <a:pPr/>
              <a:t>33</a:t>
            </a:fld>
            <a:endParaRPr lang="en-US"/>
          </a:p>
        </p:txBody>
      </p:sp>
    </p:spTree>
    <p:extLst>
      <p:ext uri="{BB962C8B-B14F-4D97-AF65-F5344CB8AC3E}">
        <p14:creationId xmlns:p14="http://schemas.microsoft.com/office/powerpoint/2010/main" val="1241752237"/>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Pool D</a:t>
            </a:r>
            <a:endParaRPr lang="en-US" dirty="0"/>
          </a:p>
        </p:txBody>
      </p:sp>
      <p:sp>
        <p:nvSpPr>
          <p:cNvPr id="3" name="Content Placeholder 2"/>
          <p:cNvSpPr>
            <a:spLocks noGrp="1"/>
          </p:cNvSpPr>
          <p:nvPr>
            <p:ph idx="1"/>
          </p:nvPr>
        </p:nvSpPr>
        <p:spPr>
          <a:xfrm>
            <a:off x="4267200" y="1905001"/>
            <a:ext cx="4419600" cy="3733800"/>
          </a:xfrm>
        </p:spPr>
        <p:txBody>
          <a:bodyPr/>
          <a:lstStyle/>
          <a:p>
            <a:r>
              <a:rPr lang="en-US" dirty="0" smtClean="0"/>
              <a:t>Largest pool</a:t>
            </a:r>
          </a:p>
          <a:p>
            <a:r>
              <a:rPr lang="en-US" dirty="0" smtClean="0"/>
              <a:t>Deep</a:t>
            </a:r>
          </a:p>
          <a:p>
            <a:r>
              <a:rPr lang="en-US" dirty="0" smtClean="0"/>
              <a:t>Water is fast moving with some slow moving pockets</a:t>
            </a:r>
            <a:endParaRPr lang="en-US" dirty="0"/>
          </a:p>
        </p:txBody>
      </p:sp>
      <p:pic>
        <p:nvPicPr>
          <p:cNvPr id="20482" name="Picture 2" descr="http://www.botany.hawaii.edu/faculty/cw_smith/images/explore3p.jpg"/>
          <p:cNvPicPr>
            <a:picLocks noChangeAspect="1" noChangeArrowheads="1"/>
          </p:cNvPicPr>
          <p:nvPr/>
        </p:nvPicPr>
        <p:blipFill>
          <a:blip r:embed="rId2" cstate="print"/>
          <a:srcRect l="33970"/>
          <a:stretch>
            <a:fillRect/>
          </a:stretch>
        </p:blipFill>
        <p:spPr bwMode="auto">
          <a:xfrm>
            <a:off x="457200" y="1900237"/>
            <a:ext cx="3702845" cy="3738563"/>
          </a:xfrm>
          <a:prstGeom prst="rect">
            <a:avLst/>
          </a:prstGeom>
          <a:noFill/>
          <a:ln w="9525">
            <a:noFill/>
            <a:miter lim="800000"/>
            <a:headEnd/>
            <a:tailEnd/>
          </a:ln>
          <a:effectLst/>
        </p:spPr>
      </p:pic>
      <p:sp>
        <p:nvSpPr>
          <p:cNvPr id="5" name="Slide Number Placeholder 3"/>
          <p:cNvSpPr>
            <a:spLocks noGrp="1"/>
          </p:cNvSpPr>
          <p:nvPr>
            <p:ph type="sldNum" sz="quarter" idx="12"/>
          </p:nvPr>
        </p:nvSpPr>
        <p:spPr>
          <a:xfrm>
            <a:off x="6553200" y="6356350"/>
            <a:ext cx="2133600" cy="365125"/>
          </a:xfrm>
        </p:spPr>
        <p:txBody>
          <a:bodyPr/>
          <a:lstStyle/>
          <a:p>
            <a:fld id="{252712C8-26FE-4CEC-B7C9-3ABEB00CBB4C}" type="slidenum">
              <a:rPr lang="en-US" smtClean="0"/>
              <a:pPr/>
              <a:t>34</a:t>
            </a:fld>
            <a:endParaRPr lang="en-US"/>
          </a:p>
        </p:txBody>
      </p:sp>
    </p:spTree>
    <p:extLst>
      <p:ext uri="{BB962C8B-B14F-4D97-AF65-F5344CB8AC3E}">
        <p14:creationId xmlns:p14="http://schemas.microsoft.com/office/powerpoint/2010/main" val="2619201970"/>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p:cNvGrpSpPr/>
          <p:nvPr/>
        </p:nvGrpSpPr>
        <p:grpSpPr>
          <a:xfrm rot="284316">
            <a:off x="739627" y="619813"/>
            <a:ext cx="5845629" cy="1545025"/>
            <a:chOff x="783771" y="2851371"/>
            <a:chExt cx="6832622" cy="1817854"/>
          </a:xfrm>
        </p:grpSpPr>
        <p:sp>
          <p:nvSpPr>
            <p:cNvPr id="13" name="Freeform 12"/>
            <p:cNvSpPr/>
            <p:nvPr/>
          </p:nvSpPr>
          <p:spPr>
            <a:xfrm>
              <a:off x="786384" y="3008376"/>
              <a:ext cx="6830009" cy="1660849"/>
            </a:xfrm>
            <a:custGeom>
              <a:avLst/>
              <a:gdLst>
                <a:gd name="connsiteX0" fmla="*/ 55984 w 6830009"/>
                <a:gd name="connsiteY0" fmla="*/ 541176 h 1660849"/>
                <a:gd name="connsiteX1" fmla="*/ 167951 w 6830009"/>
                <a:gd name="connsiteY1" fmla="*/ 466531 h 1660849"/>
                <a:gd name="connsiteX2" fmla="*/ 1343609 w 6830009"/>
                <a:gd name="connsiteY2" fmla="*/ 74645 h 1660849"/>
                <a:gd name="connsiteX3" fmla="*/ 1642188 w 6830009"/>
                <a:gd name="connsiteY3" fmla="*/ 0 h 1660849"/>
                <a:gd name="connsiteX4" fmla="*/ 1903445 w 6830009"/>
                <a:gd name="connsiteY4" fmla="*/ 0 h 1660849"/>
                <a:gd name="connsiteX5" fmla="*/ 2425960 w 6830009"/>
                <a:gd name="connsiteY5" fmla="*/ 37323 h 1660849"/>
                <a:gd name="connsiteX6" fmla="*/ 2612572 w 6830009"/>
                <a:gd name="connsiteY6" fmla="*/ 37323 h 1660849"/>
                <a:gd name="connsiteX7" fmla="*/ 3993502 w 6830009"/>
                <a:gd name="connsiteY7" fmla="*/ 93306 h 1660849"/>
                <a:gd name="connsiteX8" fmla="*/ 4814596 w 6830009"/>
                <a:gd name="connsiteY8" fmla="*/ 205274 h 1660849"/>
                <a:gd name="connsiteX9" fmla="*/ 5131837 w 6830009"/>
                <a:gd name="connsiteY9" fmla="*/ 335902 h 1660849"/>
                <a:gd name="connsiteX10" fmla="*/ 5187821 w 6830009"/>
                <a:gd name="connsiteY10" fmla="*/ 466531 h 1660849"/>
                <a:gd name="connsiteX11" fmla="*/ 5393094 w 6830009"/>
                <a:gd name="connsiteY11" fmla="*/ 466531 h 1660849"/>
                <a:gd name="connsiteX12" fmla="*/ 5803641 w 6830009"/>
                <a:gd name="connsiteY12" fmla="*/ 354563 h 1660849"/>
                <a:gd name="connsiteX13" fmla="*/ 6158205 w 6830009"/>
                <a:gd name="connsiteY13" fmla="*/ 167951 h 1660849"/>
                <a:gd name="connsiteX14" fmla="*/ 6382139 w 6830009"/>
                <a:gd name="connsiteY14" fmla="*/ 93306 h 1660849"/>
                <a:gd name="connsiteX15" fmla="*/ 6643396 w 6830009"/>
                <a:gd name="connsiteY15" fmla="*/ 149290 h 1660849"/>
                <a:gd name="connsiteX16" fmla="*/ 6830009 w 6830009"/>
                <a:gd name="connsiteY16" fmla="*/ 447870 h 1660849"/>
                <a:gd name="connsiteX17" fmla="*/ 6792686 w 6830009"/>
                <a:gd name="connsiteY17" fmla="*/ 821094 h 1660849"/>
                <a:gd name="connsiteX18" fmla="*/ 6718041 w 6830009"/>
                <a:gd name="connsiteY18" fmla="*/ 1418253 h 1660849"/>
                <a:gd name="connsiteX19" fmla="*/ 6718041 w 6830009"/>
                <a:gd name="connsiteY19" fmla="*/ 1418253 h 1660849"/>
                <a:gd name="connsiteX20" fmla="*/ 6606074 w 6830009"/>
                <a:gd name="connsiteY20" fmla="*/ 1567543 h 1660849"/>
                <a:gd name="connsiteX21" fmla="*/ 6475445 w 6830009"/>
                <a:gd name="connsiteY21" fmla="*/ 1660849 h 1660849"/>
                <a:gd name="connsiteX22" fmla="*/ 6158205 w 6830009"/>
                <a:gd name="connsiteY22" fmla="*/ 1623527 h 1660849"/>
                <a:gd name="connsiteX23" fmla="*/ 5561045 w 6830009"/>
                <a:gd name="connsiteY23" fmla="*/ 1156996 h 1660849"/>
                <a:gd name="connsiteX24" fmla="*/ 5374433 w 6830009"/>
                <a:gd name="connsiteY24" fmla="*/ 1138335 h 1660849"/>
                <a:gd name="connsiteX25" fmla="*/ 5057192 w 6830009"/>
                <a:gd name="connsiteY25" fmla="*/ 1306286 h 1660849"/>
                <a:gd name="connsiteX26" fmla="*/ 4366727 w 6830009"/>
                <a:gd name="connsiteY26" fmla="*/ 1418253 h 1660849"/>
                <a:gd name="connsiteX27" fmla="*/ 2444621 w 6830009"/>
                <a:gd name="connsiteY27" fmla="*/ 1362270 h 1660849"/>
                <a:gd name="connsiteX28" fmla="*/ 1250302 w 6830009"/>
                <a:gd name="connsiteY28" fmla="*/ 1138335 h 1660849"/>
                <a:gd name="connsiteX29" fmla="*/ 261258 w 6830009"/>
                <a:gd name="connsiteY29" fmla="*/ 839755 h 1660849"/>
                <a:gd name="connsiteX30" fmla="*/ 0 w 6830009"/>
                <a:gd name="connsiteY30" fmla="*/ 653143 h 1660849"/>
                <a:gd name="connsiteX31" fmla="*/ 55984 w 6830009"/>
                <a:gd name="connsiteY31" fmla="*/ 541176 h 1660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830009" h="1660849">
                  <a:moveTo>
                    <a:pt x="55984" y="541176"/>
                  </a:moveTo>
                  <a:lnTo>
                    <a:pt x="167951" y="466531"/>
                  </a:lnTo>
                  <a:lnTo>
                    <a:pt x="1343609" y="74645"/>
                  </a:lnTo>
                  <a:lnTo>
                    <a:pt x="1642188" y="0"/>
                  </a:lnTo>
                  <a:lnTo>
                    <a:pt x="1903445" y="0"/>
                  </a:lnTo>
                  <a:lnTo>
                    <a:pt x="2425960" y="37323"/>
                  </a:lnTo>
                  <a:lnTo>
                    <a:pt x="2612572" y="37323"/>
                  </a:lnTo>
                  <a:lnTo>
                    <a:pt x="3993502" y="93306"/>
                  </a:lnTo>
                  <a:lnTo>
                    <a:pt x="4814596" y="205274"/>
                  </a:lnTo>
                  <a:lnTo>
                    <a:pt x="5131837" y="335902"/>
                  </a:lnTo>
                  <a:lnTo>
                    <a:pt x="5187821" y="466531"/>
                  </a:lnTo>
                  <a:lnTo>
                    <a:pt x="5393094" y="466531"/>
                  </a:lnTo>
                  <a:lnTo>
                    <a:pt x="5803641" y="354563"/>
                  </a:lnTo>
                  <a:lnTo>
                    <a:pt x="6158205" y="167951"/>
                  </a:lnTo>
                  <a:lnTo>
                    <a:pt x="6382139" y="93306"/>
                  </a:lnTo>
                  <a:lnTo>
                    <a:pt x="6643396" y="149290"/>
                  </a:lnTo>
                  <a:lnTo>
                    <a:pt x="6830009" y="447870"/>
                  </a:lnTo>
                  <a:lnTo>
                    <a:pt x="6792686" y="821094"/>
                  </a:lnTo>
                  <a:lnTo>
                    <a:pt x="6718041" y="1418253"/>
                  </a:lnTo>
                  <a:lnTo>
                    <a:pt x="6718041" y="1418253"/>
                  </a:lnTo>
                  <a:lnTo>
                    <a:pt x="6606074" y="1567543"/>
                  </a:lnTo>
                  <a:lnTo>
                    <a:pt x="6475445" y="1660849"/>
                  </a:lnTo>
                  <a:lnTo>
                    <a:pt x="6158205" y="1623527"/>
                  </a:lnTo>
                  <a:lnTo>
                    <a:pt x="5561045" y="1156996"/>
                  </a:lnTo>
                  <a:lnTo>
                    <a:pt x="5374433" y="1138335"/>
                  </a:lnTo>
                  <a:lnTo>
                    <a:pt x="5057192" y="1306286"/>
                  </a:lnTo>
                  <a:lnTo>
                    <a:pt x="4366727" y="1418253"/>
                  </a:lnTo>
                  <a:lnTo>
                    <a:pt x="2444621" y="1362270"/>
                  </a:lnTo>
                  <a:lnTo>
                    <a:pt x="1250302" y="1138335"/>
                  </a:lnTo>
                  <a:lnTo>
                    <a:pt x="261258" y="839755"/>
                  </a:lnTo>
                  <a:lnTo>
                    <a:pt x="0" y="653143"/>
                  </a:lnTo>
                  <a:lnTo>
                    <a:pt x="55984" y="541176"/>
                  </a:lnTo>
                  <a:close/>
                </a:path>
              </a:pathLst>
            </a:cu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3"/>
            <p:cNvSpPr/>
            <p:nvPr/>
          </p:nvSpPr>
          <p:spPr>
            <a:xfrm>
              <a:off x="783771" y="3004457"/>
              <a:ext cx="6830009" cy="1660849"/>
            </a:xfrm>
            <a:custGeom>
              <a:avLst/>
              <a:gdLst>
                <a:gd name="connsiteX0" fmla="*/ 55984 w 6830009"/>
                <a:gd name="connsiteY0" fmla="*/ 541176 h 1660849"/>
                <a:gd name="connsiteX1" fmla="*/ 167951 w 6830009"/>
                <a:gd name="connsiteY1" fmla="*/ 466531 h 1660849"/>
                <a:gd name="connsiteX2" fmla="*/ 1343609 w 6830009"/>
                <a:gd name="connsiteY2" fmla="*/ 74645 h 1660849"/>
                <a:gd name="connsiteX3" fmla="*/ 1642188 w 6830009"/>
                <a:gd name="connsiteY3" fmla="*/ 0 h 1660849"/>
                <a:gd name="connsiteX4" fmla="*/ 1903445 w 6830009"/>
                <a:gd name="connsiteY4" fmla="*/ 0 h 1660849"/>
                <a:gd name="connsiteX5" fmla="*/ 2425960 w 6830009"/>
                <a:gd name="connsiteY5" fmla="*/ 37323 h 1660849"/>
                <a:gd name="connsiteX6" fmla="*/ 2612572 w 6830009"/>
                <a:gd name="connsiteY6" fmla="*/ 37323 h 1660849"/>
                <a:gd name="connsiteX7" fmla="*/ 3993502 w 6830009"/>
                <a:gd name="connsiteY7" fmla="*/ 93306 h 1660849"/>
                <a:gd name="connsiteX8" fmla="*/ 4814596 w 6830009"/>
                <a:gd name="connsiteY8" fmla="*/ 205274 h 1660849"/>
                <a:gd name="connsiteX9" fmla="*/ 5131837 w 6830009"/>
                <a:gd name="connsiteY9" fmla="*/ 335902 h 1660849"/>
                <a:gd name="connsiteX10" fmla="*/ 5187821 w 6830009"/>
                <a:gd name="connsiteY10" fmla="*/ 466531 h 1660849"/>
                <a:gd name="connsiteX11" fmla="*/ 5393094 w 6830009"/>
                <a:gd name="connsiteY11" fmla="*/ 466531 h 1660849"/>
                <a:gd name="connsiteX12" fmla="*/ 5803641 w 6830009"/>
                <a:gd name="connsiteY12" fmla="*/ 354563 h 1660849"/>
                <a:gd name="connsiteX13" fmla="*/ 6158205 w 6830009"/>
                <a:gd name="connsiteY13" fmla="*/ 167951 h 1660849"/>
                <a:gd name="connsiteX14" fmla="*/ 6382139 w 6830009"/>
                <a:gd name="connsiteY14" fmla="*/ 93306 h 1660849"/>
                <a:gd name="connsiteX15" fmla="*/ 6643396 w 6830009"/>
                <a:gd name="connsiteY15" fmla="*/ 149290 h 1660849"/>
                <a:gd name="connsiteX16" fmla="*/ 6830009 w 6830009"/>
                <a:gd name="connsiteY16" fmla="*/ 447870 h 1660849"/>
                <a:gd name="connsiteX17" fmla="*/ 6792686 w 6830009"/>
                <a:gd name="connsiteY17" fmla="*/ 821094 h 1660849"/>
                <a:gd name="connsiteX18" fmla="*/ 6718041 w 6830009"/>
                <a:gd name="connsiteY18" fmla="*/ 1418253 h 1660849"/>
                <a:gd name="connsiteX19" fmla="*/ 6718041 w 6830009"/>
                <a:gd name="connsiteY19" fmla="*/ 1418253 h 1660849"/>
                <a:gd name="connsiteX20" fmla="*/ 6606074 w 6830009"/>
                <a:gd name="connsiteY20" fmla="*/ 1567543 h 1660849"/>
                <a:gd name="connsiteX21" fmla="*/ 6475445 w 6830009"/>
                <a:gd name="connsiteY21" fmla="*/ 1660849 h 1660849"/>
                <a:gd name="connsiteX22" fmla="*/ 6158205 w 6830009"/>
                <a:gd name="connsiteY22" fmla="*/ 1623527 h 1660849"/>
                <a:gd name="connsiteX23" fmla="*/ 5561045 w 6830009"/>
                <a:gd name="connsiteY23" fmla="*/ 1156996 h 1660849"/>
                <a:gd name="connsiteX24" fmla="*/ 5374433 w 6830009"/>
                <a:gd name="connsiteY24" fmla="*/ 1138335 h 1660849"/>
                <a:gd name="connsiteX25" fmla="*/ 5057192 w 6830009"/>
                <a:gd name="connsiteY25" fmla="*/ 1306286 h 1660849"/>
                <a:gd name="connsiteX26" fmla="*/ 4366727 w 6830009"/>
                <a:gd name="connsiteY26" fmla="*/ 1418253 h 1660849"/>
                <a:gd name="connsiteX27" fmla="*/ 2444621 w 6830009"/>
                <a:gd name="connsiteY27" fmla="*/ 1362270 h 1660849"/>
                <a:gd name="connsiteX28" fmla="*/ 1250302 w 6830009"/>
                <a:gd name="connsiteY28" fmla="*/ 1138335 h 1660849"/>
                <a:gd name="connsiteX29" fmla="*/ 261258 w 6830009"/>
                <a:gd name="connsiteY29" fmla="*/ 839755 h 1660849"/>
                <a:gd name="connsiteX30" fmla="*/ 0 w 6830009"/>
                <a:gd name="connsiteY30" fmla="*/ 653143 h 1660849"/>
                <a:gd name="connsiteX31" fmla="*/ 55984 w 6830009"/>
                <a:gd name="connsiteY31" fmla="*/ 541176 h 1660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830009" h="1660849">
                  <a:moveTo>
                    <a:pt x="55984" y="541176"/>
                  </a:moveTo>
                  <a:lnTo>
                    <a:pt x="167951" y="466531"/>
                  </a:lnTo>
                  <a:lnTo>
                    <a:pt x="1343609" y="74645"/>
                  </a:lnTo>
                  <a:lnTo>
                    <a:pt x="1642188" y="0"/>
                  </a:lnTo>
                  <a:lnTo>
                    <a:pt x="1903445" y="0"/>
                  </a:lnTo>
                  <a:lnTo>
                    <a:pt x="2425960" y="37323"/>
                  </a:lnTo>
                  <a:lnTo>
                    <a:pt x="2612572" y="37323"/>
                  </a:lnTo>
                  <a:lnTo>
                    <a:pt x="3993502" y="93306"/>
                  </a:lnTo>
                  <a:lnTo>
                    <a:pt x="4814596" y="205274"/>
                  </a:lnTo>
                  <a:lnTo>
                    <a:pt x="5131837" y="335902"/>
                  </a:lnTo>
                  <a:lnTo>
                    <a:pt x="5187821" y="466531"/>
                  </a:lnTo>
                  <a:lnTo>
                    <a:pt x="5393094" y="466531"/>
                  </a:lnTo>
                  <a:lnTo>
                    <a:pt x="5803641" y="354563"/>
                  </a:lnTo>
                  <a:lnTo>
                    <a:pt x="6158205" y="167951"/>
                  </a:lnTo>
                  <a:lnTo>
                    <a:pt x="6382139" y="93306"/>
                  </a:lnTo>
                  <a:lnTo>
                    <a:pt x="6643396" y="149290"/>
                  </a:lnTo>
                  <a:lnTo>
                    <a:pt x="6830009" y="447870"/>
                  </a:lnTo>
                  <a:lnTo>
                    <a:pt x="6792686" y="821094"/>
                  </a:lnTo>
                  <a:lnTo>
                    <a:pt x="6718041" y="1418253"/>
                  </a:lnTo>
                  <a:lnTo>
                    <a:pt x="6718041" y="1418253"/>
                  </a:lnTo>
                  <a:lnTo>
                    <a:pt x="6606074" y="1567543"/>
                  </a:lnTo>
                  <a:lnTo>
                    <a:pt x="6475445" y="1660849"/>
                  </a:lnTo>
                  <a:lnTo>
                    <a:pt x="6158205" y="1623527"/>
                  </a:lnTo>
                  <a:lnTo>
                    <a:pt x="5561045" y="1156996"/>
                  </a:lnTo>
                  <a:lnTo>
                    <a:pt x="5374433" y="1138335"/>
                  </a:lnTo>
                  <a:lnTo>
                    <a:pt x="5057192" y="1306286"/>
                  </a:lnTo>
                  <a:lnTo>
                    <a:pt x="4366727" y="1418253"/>
                  </a:lnTo>
                  <a:lnTo>
                    <a:pt x="2444621" y="1362270"/>
                  </a:lnTo>
                  <a:lnTo>
                    <a:pt x="1250302" y="1138335"/>
                  </a:lnTo>
                  <a:lnTo>
                    <a:pt x="261258" y="839755"/>
                  </a:lnTo>
                  <a:lnTo>
                    <a:pt x="0" y="653143"/>
                  </a:lnTo>
                  <a:lnTo>
                    <a:pt x="55984" y="541176"/>
                  </a:lnTo>
                  <a:close/>
                </a:path>
              </a:pathLst>
            </a:custGeom>
            <a:blipFill dpi="0" rotWithShape="1">
              <a:blip r:embed="rId2" cstate="print">
                <a:alphaModFix amt="41000"/>
              </a:blip>
              <a:srcRect/>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p:cNvGrpSpPr/>
            <p:nvPr/>
          </p:nvGrpSpPr>
          <p:grpSpPr>
            <a:xfrm rot="20131922" flipH="1">
              <a:off x="1430071" y="3247001"/>
              <a:ext cx="340257" cy="356125"/>
              <a:chOff x="4750537" y="3380554"/>
              <a:chExt cx="250400" cy="285094"/>
            </a:xfrm>
          </p:grpSpPr>
          <p:sp>
            <p:nvSpPr>
              <p:cNvPr id="5" name="Oval 4"/>
              <p:cNvSpPr/>
              <p:nvPr/>
            </p:nvSpPr>
            <p:spPr>
              <a:xfrm rot="20763482">
                <a:off x="4750537" y="3380554"/>
                <a:ext cx="250400" cy="285094"/>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rot="20763482">
                <a:off x="4812155" y="3387449"/>
                <a:ext cx="183314" cy="219051"/>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Freeform 7"/>
            <p:cNvSpPr/>
            <p:nvPr/>
          </p:nvSpPr>
          <p:spPr>
            <a:xfrm>
              <a:off x="2575249" y="2851371"/>
              <a:ext cx="4012163" cy="526311"/>
            </a:xfrm>
            <a:custGeom>
              <a:avLst/>
              <a:gdLst>
                <a:gd name="connsiteX0" fmla="*/ 0 w 4012163"/>
                <a:gd name="connsiteY0" fmla="*/ 153086 h 526311"/>
                <a:gd name="connsiteX1" fmla="*/ 0 w 4012163"/>
                <a:gd name="connsiteY1" fmla="*/ 153086 h 526311"/>
                <a:gd name="connsiteX2" fmla="*/ 522514 w 4012163"/>
                <a:gd name="connsiteY2" fmla="*/ 41119 h 526311"/>
                <a:gd name="connsiteX3" fmla="*/ 690465 w 4012163"/>
                <a:gd name="connsiteY3" fmla="*/ 22458 h 526311"/>
                <a:gd name="connsiteX4" fmla="*/ 821094 w 4012163"/>
                <a:gd name="connsiteY4" fmla="*/ 3796 h 526311"/>
                <a:gd name="connsiteX5" fmla="*/ 1026367 w 4012163"/>
                <a:gd name="connsiteY5" fmla="*/ 3796 h 526311"/>
                <a:gd name="connsiteX6" fmla="*/ 3694922 w 4012163"/>
                <a:gd name="connsiteY6" fmla="*/ 153086 h 526311"/>
                <a:gd name="connsiteX7" fmla="*/ 4012163 w 4012163"/>
                <a:gd name="connsiteY7" fmla="*/ 115764 h 526311"/>
                <a:gd name="connsiteX8" fmla="*/ 3582955 w 4012163"/>
                <a:gd name="connsiteY8" fmla="*/ 246392 h 526311"/>
                <a:gd name="connsiteX9" fmla="*/ 3377682 w 4012163"/>
                <a:gd name="connsiteY9" fmla="*/ 321037 h 526311"/>
                <a:gd name="connsiteX10" fmla="*/ 3359020 w 4012163"/>
                <a:gd name="connsiteY10" fmla="*/ 526311 h 526311"/>
                <a:gd name="connsiteX11" fmla="*/ 2911151 w 4012163"/>
                <a:gd name="connsiteY11" fmla="*/ 321037 h 526311"/>
                <a:gd name="connsiteX12" fmla="*/ 2108718 w 4012163"/>
                <a:gd name="connsiteY12" fmla="*/ 227731 h 526311"/>
                <a:gd name="connsiteX13" fmla="*/ 55984 w 4012163"/>
                <a:gd name="connsiteY13" fmla="*/ 153086 h 526311"/>
                <a:gd name="connsiteX14" fmla="*/ 55984 w 4012163"/>
                <a:gd name="connsiteY14" fmla="*/ 153086 h 526311"/>
                <a:gd name="connsiteX15" fmla="*/ 223935 w 4012163"/>
                <a:gd name="connsiteY15" fmla="*/ 97102 h 526311"/>
                <a:gd name="connsiteX16" fmla="*/ 242596 w 4012163"/>
                <a:gd name="connsiteY16" fmla="*/ 97102 h 526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2163" h="526311">
                  <a:moveTo>
                    <a:pt x="0" y="153086"/>
                  </a:moveTo>
                  <a:lnTo>
                    <a:pt x="0" y="153086"/>
                  </a:lnTo>
                  <a:lnTo>
                    <a:pt x="522514" y="41119"/>
                  </a:lnTo>
                  <a:lnTo>
                    <a:pt x="690465" y="22458"/>
                  </a:lnTo>
                  <a:cubicBezTo>
                    <a:pt x="734110" y="17002"/>
                    <a:pt x="777177" y="6236"/>
                    <a:pt x="821094" y="3796"/>
                  </a:cubicBezTo>
                  <a:cubicBezTo>
                    <a:pt x="889413" y="0"/>
                    <a:pt x="957943" y="3796"/>
                    <a:pt x="1026367" y="3796"/>
                  </a:cubicBezTo>
                  <a:lnTo>
                    <a:pt x="3694922" y="153086"/>
                  </a:lnTo>
                  <a:lnTo>
                    <a:pt x="4012163" y="115764"/>
                  </a:lnTo>
                  <a:lnTo>
                    <a:pt x="3582955" y="246392"/>
                  </a:lnTo>
                  <a:lnTo>
                    <a:pt x="3377682" y="321037"/>
                  </a:lnTo>
                  <a:lnTo>
                    <a:pt x="3359020" y="526311"/>
                  </a:lnTo>
                  <a:lnTo>
                    <a:pt x="2911151" y="321037"/>
                  </a:lnTo>
                  <a:lnTo>
                    <a:pt x="2108718" y="227731"/>
                  </a:lnTo>
                  <a:lnTo>
                    <a:pt x="55984" y="153086"/>
                  </a:lnTo>
                  <a:lnTo>
                    <a:pt x="55984" y="153086"/>
                  </a:lnTo>
                  <a:lnTo>
                    <a:pt x="223935" y="97102"/>
                  </a:lnTo>
                  <a:lnTo>
                    <a:pt x="242596" y="97102"/>
                  </a:lnTo>
                </a:path>
              </a:pathLst>
            </a:custGeom>
            <a:solidFill>
              <a:schemeClr val="bg2">
                <a:lumMod val="25000"/>
              </a:schemeClr>
            </a:solid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Freeform 9"/>
            <p:cNvSpPr/>
            <p:nvPr/>
          </p:nvSpPr>
          <p:spPr>
            <a:xfrm>
              <a:off x="5225143" y="4142792"/>
              <a:ext cx="1156996" cy="354563"/>
            </a:xfrm>
            <a:custGeom>
              <a:avLst/>
              <a:gdLst>
                <a:gd name="connsiteX0" fmla="*/ 0 w 1156996"/>
                <a:gd name="connsiteY0" fmla="*/ 279918 h 354563"/>
                <a:gd name="connsiteX1" fmla="*/ 0 w 1156996"/>
                <a:gd name="connsiteY1" fmla="*/ 279918 h 354563"/>
                <a:gd name="connsiteX2" fmla="*/ 447869 w 1156996"/>
                <a:gd name="connsiteY2" fmla="*/ 167951 h 354563"/>
                <a:gd name="connsiteX3" fmla="*/ 746449 w 1156996"/>
                <a:gd name="connsiteY3" fmla="*/ 74645 h 354563"/>
                <a:gd name="connsiteX4" fmla="*/ 895739 w 1156996"/>
                <a:gd name="connsiteY4" fmla="*/ 0 h 354563"/>
                <a:gd name="connsiteX5" fmla="*/ 1156996 w 1156996"/>
                <a:gd name="connsiteY5" fmla="*/ 37322 h 354563"/>
                <a:gd name="connsiteX6" fmla="*/ 1045028 w 1156996"/>
                <a:gd name="connsiteY6" fmla="*/ 149290 h 354563"/>
                <a:gd name="connsiteX7" fmla="*/ 839755 w 1156996"/>
                <a:gd name="connsiteY7" fmla="*/ 186612 h 354563"/>
                <a:gd name="connsiteX8" fmla="*/ 615820 w 1156996"/>
                <a:gd name="connsiteY8" fmla="*/ 298579 h 354563"/>
                <a:gd name="connsiteX9" fmla="*/ 242596 w 1156996"/>
                <a:gd name="connsiteY9" fmla="*/ 354563 h 354563"/>
                <a:gd name="connsiteX10" fmla="*/ 0 w 1156996"/>
                <a:gd name="connsiteY10" fmla="*/ 279918 h 354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56996" h="354563">
                  <a:moveTo>
                    <a:pt x="0" y="279918"/>
                  </a:moveTo>
                  <a:lnTo>
                    <a:pt x="0" y="279918"/>
                  </a:lnTo>
                  <a:lnTo>
                    <a:pt x="447869" y="167951"/>
                  </a:lnTo>
                  <a:lnTo>
                    <a:pt x="746449" y="74645"/>
                  </a:lnTo>
                  <a:lnTo>
                    <a:pt x="895739" y="0"/>
                  </a:lnTo>
                  <a:lnTo>
                    <a:pt x="1156996" y="37322"/>
                  </a:lnTo>
                  <a:lnTo>
                    <a:pt x="1045028" y="149290"/>
                  </a:lnTo>
                  <a:lnTo>
                    <a:pt x="839755" y="186612"/>
                  </a:lnTo>
                  <a:lnTo>
                    <a:pt x="615820" y="298579"/>
                  </a:lnTo>
                  <a:lnTo>
                    <a:pt x="242596" y="354563"/>
                  </a:lnTo>
                  <a:lnTo>
                    <a:pt x="0" y="279918"/>
                  </a:lnTo>
                  <a:close/>
                </a:path>
              </a:pathLst>
            </a:custGeom>
            <a:solidFill>
              <a:schemeClr val="bg2">
                <a:lumMod val="2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6568751" y="3097763"/>
              <a:ext cx="1045029" cy="1548882"/>
            </a:xfrm>
            <a:custGeom>
              <a:avLst/>
              <a:gdLst>
                <a:gd name="connsiteX0" fmla="*/ 93306 w 1045029"/>
                <a:gd name="connsiteY0" fmla="*/ 242596 h 1548882"/>
                <a:gd name="connsiteX1" fmla="*/ 167951 w 1045029"/>
                <a:gd name="connsiteY1" fmla="*/ 503853 h 1548882"/>
                <a:gd name="connsiteX2" fmla="*/ 186612 w 1045029"/>
                <a:gd name="connsiteY2" fmla="*/ 914400 h 1548882"/>
                <a:gd name="connsiteX3" fmla="*/ 55984 w 1045029"/>
                <a:gd name="connsiteY3" fmla="*/ 1138335 h 1548882"/>
                <a:gd name="connsiteX4" fmla="*/ 0 w 1045029"/>
                <a:gd name="connsiteY4" fmla="*/ 1212980 h 1548882"/>
                <a:gd name="connsiteX5" fmla="*/ 391886 w 1045029"/>
                <a:gd name="connsiteY5" fmla="*/ 1548882 h 1548882"/>
                <a:gd name="connsiteX6" fmla="*/ 727788 w 1045029"/>
                <a:gd name="connsiteY6" fmla="*/ 1548882 h 1548882"/>
                <a:gd name="connsiteX7" fmla="*/ 933061 w 1045029"/>
                <a:gd name="connsiteY7" fmla="*/ 1343608 h 1548882"/>
                <a:gd name="connsiteX8" fmla="*/ 951722 w 1045029"/>
                <a:gd name="connsiteY8" fmla="*/ 1194319 h 1548882"/>
                <a:gd name="connsiteX9" fmla="*/ 1045029 w 1045029"/>
                <a:gd name="connsiteY9" fmla="*/ 354564 h 1548882"/>
                <a:gd name="connsiteX10" fmla="*/ 858416 w 1045029"/>
                <a:gd name="connsiteY10" fmla="*/ 37323 h 1548882"/>
                <a:gd name="connsiteX11" fmla="*/ 634482 w 1045029"/>
                <a:gd name="connsiteY11" fmla="*/ 0 h 1548882"/>
                <a:gd name="connsiteX12" fmla="*/ 93306 w 1045029"/>
                <a:gd name="connsiteY12" fmla="*/ 242596 h 1548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45029" h="1548882">
                  <a:moveTo>
                    <a:pt x="93306" y="242596"/>
                  </a:moveTo>
                  <a:lnTo>
                    <a:pt x="167951" y="503853"/>
                  </a:lnTo>
                  <a:lnTo>
                    <a:pt x="186612" y="914400"/>
                  </a:lnTo>
                  <a:lnTo>
                    <a:pt x="55984" y="1138335"/>
                  </a:lnTo>
                  <a:lnTo>
                    <a:pt x="0" y="1212980"/>
                  </a:lnTo>
                  <a:lnTo>
                    <a:pt x="391886" y="1548882"/>
                  </a:lnTo>
                  <a:lnTo>
                    <a:pt x="727788" y="1548882"/>
                  </a:lnTo>
                  <a:lnTo>
                    <a:pt x="933061" y="1343608"/>
                  </a:lnTo>
                  <a:lnTo>
                    <a:pt x="951722" y="1194319"/>
                  </a:lnTo>
                  <a:lnTo>
                    <a:pt x="1045029" y="354564"/>
                  </a:lnTo>
                  <a:lnTo>
                    <a:pt x="858416" y="37323"/>
                  </a:lnTo>
                  <a:lnTo>
                    <a:pt x="634482" y="0"/>
                  </a:lnTo>
                  <a:lnTo>
                    <a:pt x="93306" y="242596"/>
                  </a:lnTo>
                  <a:close/>
                </a:path>
              </a:pathLst>
            </a:custGeom>
            <a:solidFill>
              <a:schemeClr val="bg2">
                <a:lumMod val="2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a:xfrm>
              <a:off x="2071396" y="3601616"/>
              <a:ext cx="3209731" cy="821094"/>
            </a:xfrm>
            <a:custGeom>
              <a:avLst/>
              <a:gdLst>
                <a:gd name="connsiteX0" fmla="*/ 0 w 3209731"/>
                <a:gd name="connsiteY0" fmla="*/ 541176 h 821094"/>
                <a:gd name="connsiteX1" fmla="*/ 223935 w 3209731"/>
                <a:gd name="connsiteY1" fmla="*/ 466531 h 821094"/>
                <a:gd name="connsiteX2" fmla="*/ 298580 w 3209731"/>
                <a:gd name="connsiteY2" fmla="*/ 261257 h 821094"/>
                <a:gd name="connsiteX3" fmla="*/ 261257 w 3209731"/>
                <a:gd name="connsiteY3" fmla="*/ 55984 h 821094"/>
                <a:gd name="connsiteX4" fmla="*/ 485192 w 3209731"/>
                <a:gd name="connsiteY4" fmla="*/ 0 h 821094"/>
                <a:gd name="connsiteX5" fmla="*/ 541175 w 3209731"/>
                <a:gd name="connsiteY5" fmla="*/ 130629 h 821094"/>
                <a:gd name="connsiteX6" fmla="*/ 503853 w 3209731"/>
                <a:gd name="connsiteY6" fmla="*/ 335902 h 821094"/>
                <a:gd name="connsiteX7" fmla="*/ 1399592 w 3209731"/>
                <a:gd name="connsiteY7" fmla="*/ 335902 h 821094"/>
                <a:gd name="connsiteX8" fmla="*/ 2500604 w 3209731"/>
                <a:gd name="connsiteY8" fmla="*/ 485192 h 821094"/>
                <a:gd name="connsiteX9" fmla="*/ 3079102 w 3209731"/>
                <a:gd name="connsiteY9" fmla="*/ 671804 h 821094"/>
                <a:gd name="connsiteX10" fmla="*/ 3209731 w 3209731"/>
                <a:gd name="connsiteY10" fmla="*/ 821094 h 821094"/>
                <a:gd name="connsiteX11" fmla="*/ 2164702 w 3209731"/>
                <a:gd name="connsiteY11" fmla="*/ 802433 h 821094"/>
                <a:gd name="connsiteX12" fmla="*/ 1138335 w 3209731"/>
                <a:gd name="connsiteY12" fmla="*/ 765111 h 821094"/>
                <a:gd name="connsiteX13" fmla="*/ 0 w 3209731"/>
                <a:gd name="connsiteY13" fmla="*/ 541176 h 821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09731" h="821094">
                  <a:moveTo>
                    <a:pt x="0" y="541176"/>
                  </a:moveTo>
                  <a:lnTo>
                    <a:pt x="223935" y="466531"/>
                  </a:lnTo>
                  <a:lnTo>
                    <a:pt x="298580" y="261257"/>
                  </a:lnTo>
                  <a:lnTo>
                    <a:pt x="261257" y="55984"/>
                  </a:lnTo>
                  <a:lnTo>
                    <a:pt x="485192" y="0"/>
                  </a:lnTo>
                  <a:lnTo>
                    <a:pt x="541175" y="130629"/>
                  </a:lnTo>
                  <a:lnTo>
                    <a:pt x="503853" y="335902"/>
                  </a:lnTo>
                  <a:lnTo>
                    <a:pt x="1399592" y="335902"/>
                  </a:lnTo>
                  <a:lnTo>
                    <a:pt x="2500604" y="485192"/>
                  </a:lnTo>
                  <a:lnTo>
                    <a:pt x="3079102" y="671804"/>
                  </a:lnTo>
                  <a:lnTo>
                    <a:pt x="3209731" y="821094"/>
                  </a:lnTo>
                  <a:lnTo>
                    <a:pt x="2164702" y="802433"/>
                  </a:lnTo>
                  <a:lnTo>
                    <a:pt x="1138335" y="765111"/>
                  </a:lnTo>
                  <a:lnTo>
                    <a:pt x="0" y="541176"/>
                  </a:lnTo>
                  <a:close/>
                </a:path>
              </a:pathLst>
            </a:custGeom>
            <a:solidFill>
              <a:schemeClr val="bg2">
                <a:lumMod val="7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2481943" y="3452327"/>
              <a:ext cx="933061" cy="503853"/>
            </a:xfrm>
            <a:custGeom>
              <a:avLst/>
              <a:gdLst>
                <a:gd name="connsiteX0" fmla="*/ 0 w 933061"/>
                <a:gd name="connsiteY0" fmla="*/ 130628 h 503853"/>
                <a:gd name="connsiteX1" fmla="*/ 93306 w 933061"/>
                <a:gd name="connsiteY1" fmla="*/ 242595 h 503853"/>
                <a:gd name="connsiteX2" fmla="*/ 55984 w 933061"/>
                <a:gd name="connsiteY2" fmla="*/ 447869 h 503853"/>
                <a:gd name="connsiteX3" fmla="*/ 933061 w 933061"/>
                <a:gd name="connsiteY3" fmla="*/ 503853 h 503853"/>
                <a:gd name="connsiteX4" fmla="*/ 746449 w 933061"/>
                <a:gd name="connsiteY4" fmla="*/ 223934 h 503853"/>
                <a:gd name="connsiteX5" fmla="*/ 597159 w 933061"/>
                <a:gd name="connsiteY5" fmla="*/ 74644 h 503853"/>
                <a:gd name="connsiteX6" fmla="*/ 354563 w 933061"/>
                <a:gd name="connsiteY6" fmla="*/ 0 h 503853"/>
                <a:gd name="connsiteX7" fmla="*/ 0 w 933061"/>
                <a:gd name="connsiteY7" fmla="*/ 130628 h 50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061" h="503853">
                  <a:moveTo>
                    <a:pt x="0" y="130628"/>
                  </a:moveTo>
                  <a:lnTo>
                    <a:pt x="93306" y="242595"/>
                  </a:lnTo>
                  <a:lnTo>
                    <a:pt x="55984" y="447869"/>
                  </a:lnTo>
                  <a:lnTo>
                    <a:pt x="933061" y="503853"/>
                  </a:lnTo>
                  <a:lnTo>
                    <a:pt x="746449" y="223934"/>
                  </a:lnTo>
                  <a:lnTo>
                    <a:pt x="597159" y="74644"/>
                  </a:lnTo>
                  <a:lnTo>
                    <a:pt x="354563" y="0"/>
                  </a:lnTo>
                  <a:lnTo>
                    <a:pt x="0" y="130628"/>
                  </a:lnTo>
                  <a:close/>
                </a:path>
              </a:pathLst>
            </a:custGeom>
            <a:solidFill>
              <a:schemeClr val="bg2">
                <a:lumMod val="2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p:cNvCxnSpPr/>
            <p:nvPr/>
          </p:nvCxnSpPr>
          <p:spPr>
            <a:xfrm flipV="1">
              <a:off x="1752600" y="3352800"/>
              <a:ext cx="685800" cy="41186"/>
            </a:xfrm>
            <a:prstGeom prst="line">
              <a:avLst/>
            </a:prstGeom>
            <a:ln w="762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11" idx="3"/>
            </p:cNvCxnSpPr>
            <p:nvPr/>
          </p:nvCxnSpPr>
          <p:spPr>
            <a:xfrm>
              <a:off x="6624735" y="4236098"/>
              <a:ext cx="385665" cy="183502"/>
            </a:xfrm>
            <a:prstGeom prst="line">
              <a:avLst/>
            </a:prstGeom>
            <a:ln>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6705600" y="4164563"/>
              <a:ext cx="483637" cy="102637"/>
            </a:xfrm>
            <a:prstGeom prst="line">
              <a:avLst/>
            </a:prstGeom>
            <a:ln>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grpSp>
      <p:grpSp>
        <p:nvGrpSpPr>
          <p:cNvPr id="25" name="Group 176"/>
          <p:cNvGrpSpPr/>
          <p:nvPr/>
        </p:nvGrpSpPr>
        <p:grpSpPr>
          <a:xfrm rot="840941">
            <a:off x="4953000" y="5105400"/>
            <a:ext cx="2590800" cy="775996"/>
            <a:chOff x="783771" y="3415004"/>
            <a:chExt cx="4497356" cy="1233196"/>
          </a:xfrm>
        </p:grpSpPr>
        <p:sp>
          <p:nvSpPr>
            <p:cNvPr id="26" name="Freeform 25"/>
            <p:cNvSpPr/>
            <p:nvPr/>
          </p:nvSpPr>
          <p:spPr>
            <a:xfrm>
              <a:off x="783771" y="3508310"/>
              <a:ext cx="4497356" cy="1138335"/>
            </a:xfrm>
            <a:custGeom>
              <a:avLst/>
              <a:gdLst>
                <a:gd name="connsiteX0" fmla="*/ 4049486 w 4497356"/>
                <a:gd name="connsiteY0" fmla="*/ 261257 h 1138335"/>
                <a:gd name="connsiteX1" fmla="*/ 3713584 w 4497356"/>
                <a:gd name="connsiteY1" fmla="*/ 242596 h 1138335"/>
                <a:gd name="connsiteX2" fmla="*/ 3041780 w 4497356"/>
                <a:gd name="connsiteY2" fmla="*/ 167951 h 1138335"/>
                <a:gd name="connsiteX3" fmla="*/ 2258009 w 4497356"/>
                <a:gd name="connsiteY3" fmla="*/ 149290 h 1138335"/>
                <a:gd name="connsiteX4" fmla="*/ 1586205 w 4497356"/>
                <a:gd name="connsiteY4" fmla="*/ 130629 h 1138335"/>
                <a:gd name="connsiteX5" fmla="*/ 765111 w 4497356"/>
                <a:gd name="connsiteY5" fmla="*/ 186612 h 1138335"/>
                <a:gd name="connsiteX6" fmla="*/ 559837 w 4497356"/>
                <a:gd name="connsiteY6" fmla="*/ 186612 h 1138335"/>
                <a:gd name="connsiteX7" fmla="*/ 242596 w 4497356"/>
                <a:gd name="connsiteY7" fmla="*/ 0 h 1138335"/>
                <a:gd name="connsiteX8" fmla="*/ 74645 w 4497356"/>
                <a:gd name="connsiteY8" fmla="*/ 74645 h 1138335"/>
                <a:gd name="connsiteX9" fmla="*/ 0 w 4497356"/>
                <a:gd name="connsiteY9" fmla="*/ 373225 h 1138335"/>
                <a:gd name="connsiteX10" fmla="*/ 0 w 4497356"/>
                <a:gd name="connsiteY10" fmla="*/ 615821 h 1138335"/>
                <a:gd name="connsiteX11" fmla="*/ 55984 w 4497356"/>
                <a:gd name="connsiteY11" fmla="*/ 877078 h 1138335"/>
                <a:gd name="connsiteX12" fmla="*/ 242596 w 4497356"/>
                <a:gd name="connsiteY12" fmla="*/ 989045 h 1138335"/>
                <a:gd name="connsiteX13" fmla="*/ 522515 w 4497356"/>
                <a:gd name="connsiteY13" fmla="*/ 802433 h 1138335"/>
                <a:gd name="connsiteX14" fmla="*/ 671805 w 4497356"/>
                <a:gd name="connsiteY14" fmla="*/ 727788 h 1138335"/>
                <a:gd name="connsiteX15" fmla="*/ 1306286 w 4497356"/>
                <a:gd name="connsiteY15" fmla="*/ 802433 h 1138335"/>
                <a:gd name="connsiteX16" fmla="*/ 1791478 w 4497356"/>
                <a:gd name="connsiteY16" fmla="*/ 970384 h 1138335"/>
                <a:gd name="connsiteX17" fmla="*/ 2463282 w 4497356"/>
                <a:gd name="connsiteY17" fmla="*/ 1138335 h 1138335"/>
                <a:gd name="connsiteX18" fmla="*/ 3209731 w 4497356"/>
                <a:gd name="connsiteY18" fmla="*/ 1082351 h 1138335"/>
                <a:gd name="connsiteX19" fmla="*/ 3732245 w 4497356"/>
                <a:gd name="connsiteY19" fmla="*/ 951723 h 1138335"/>
                <a:gd name="connsiteX20" fmla="*/ 4124131 w 4497356"/>
                <a:gd name="connsiteY20" fmla="*/ 802433 h 1138335"/>
                <a:gd name="connsiteX21" fmla="*/ 4366727 w 4497356"/>
                <a:gd name="connsiteY21" fmla="*/ 634482 h 1138335"/>
                <a:gd name="connsiteX22" fmla="*/ 4497356 w 4497356"/>
                <a:gd name="connsiteY22" fmla="*/ 429208 h 1138335"/>
                <a:gd name="connsiteX23" fmla="*/ 4385388 w 4497356"/>
                <a:gd name="connsiteY23" fmla="*/ 317241 h 1138335"/>
                <a:gd name="connsiteX24" fmla="*/ 4254760 w 4497356"/>
                <a:gd name="connsiteY24" fmla="*/ 298580 h 1138335"/>
                <a:gd name="connsiteX25" fmla="*/ 4049486 w 4497356"/>
                <a:gd name="connsiteY25" fmla="*/ 261257 h 1138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97356" h="1138335">
                  <a:moveTo>
                    <a:pt x="4049486" y="261257"/>
                  </a:moveTo>
                  <a:lnTo>
                    <a:pt x="3713584" y="242596"/>
                  </a:lnTo>
                  <a:lnTo>
                    <a:pt x="3041780" y="167951"/>
                  </a:lnTo>
                  <a:lnTo>
                    <a:pt x="2258009" y="149290"/>
                  </a:lnTo>
                  <a:lnTo>
                    <a:pt x="1586205" y="130629"/>
                  </a:lnTo>
                  <a:lnTo>
                    <a:pt x="765111" y="186612"/>
                  </a:lnTo>
                  <a:lnTo>
                    <a:pt x="559837" y="186612"/>
                  </a:lnTo>
                  <a:lnTo>
                    <a:pt x="242596" y="0"/>
                  </a:lnTo>
                  <a:lnTo>
                    <a:pt x="74645" y="74645"/>
                  </a:lnTo>
                  <a:lnTo>
                    <a:pt x="0" y="373225"/>
                  </a:lnTo>
                  <a:lnTo>
                    <a:pt x="0" y="615821"/>
                  </a:lnTo>
                  <a:lnTo>
                    <a:pt x="55984" y="877078"/>
                  </a:lnTo>
                  <a:lnTo>
                    <a:pt x="242596" y="989045"/>
                  </a:lnTo>
                  <a:lnTo>
                    <a:pt x="522515" y="802433"/>
                  </a:lnTo>
                  <a:lnTo>
                    <a:pt x="671805" y="727788"/>
                  </a:lnTo>
                  <a:lnTo>
                    <a:pt x="1306286" y="802433"/>
                  </a:lnTo>
                  <a:lnTo>
                    <a:pt x="1791478" y="970384"/>
                  </a:lnTo>
                  <a:lnTo>
                    <a:pt x="2463282" y="1138335"/>
                  </a:lnTo>
                  <a:lnTo>
                    <a:pt x="3209731" y="1082351"/>
                  </a:lnTo>
                  <a:lnTo>
                    <a:pt x="3732245" y="951723"/>
                  </a:lnTo>
                  <a:lnTo>
                    <a:pt x="4124131" y="802433"/>
                  </a:lnTo>
                  <a:lnTo>
                    <a:pt x="4366727" y="634482"/>
                  </a:lnTo>
                  <a:lnTo>
                    <a:pt x="4497356" y="429208"/>
                  </a:lnTo>
                  <a:lnTo>
                    <a:pt x="4385388" y="317241"/>
                  </a:lnTo>
                  <a:lnTo>
                    <a:pt x="4254760" y="298580"/>
                  </a:lnTo>
                  <a:lnTo>
                    <a:pt x="4049486" y="261257"/>
                  </a:lnTo>
                  <a:close/>
                </a:path>
              </a:pathLst>
            </a:custGeom>
            <a:blipFill>
              <a:blip r:embed="rId3" cstate="print"/>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157"/>
            <p:cNvGrpSpPr/>
            <p:nvPr/>
          </p:nvGrpSpPr>
          <p:grpSpPr>
            <a:xfrm>
              <a:off x="4781710" y="3810000"/>
              <a:ext cx="247490" cy="268503"/>
              <a:chOff x="4095910" y="3200400"/>
              <a:chExt cx="399890" cy="420903"/>
            </a:xfrm>
          </p:grpSpPr>
          <p:sp>
            <p:nvSpPr>
              <p:cNvPr id="34" name="Oval 4"/>
              <p:cNvSpPr/>
              <p:nvPr/>
            </p:nvSpPr>
            <p:spPr>
              <a:xfrm>
                <a:off x="4095910" y="3200400"/>
                <a:ext cx="399890" cy="42090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4203046" y="3221703"/>
                <a:ext cx="292754" cy="32339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Freeform 27"/>
            <p:cNvSpPr/>
            <p:nvPr/>
          </p:nvSpPr>
          <p:spPr>
            <a:xfrm>
              <a:off x="2514600" y="4274976"/>
              <a:ext cx="2276669" cy="373224"/>
            </a:xfrm>
            <a:custGeom>
              <a:avLst/>
              <a:gdLst>
                <a:gd name="connsiteX0" fmla="*/ 2276669 w 2276669"/>
                <a:gd name="connsiteY0" fmla="*/ 55983 h 373224"/>
                <a:gd name="connsiteX1" fmla="*/ 1660849 w 2276669"/>
                <a:gd name="connsiteY1" fmla="*/ 0 h 373224"/>
                <a:gd name="connsiteX2" fmla="*/ 1287624 w 2276669"/>
                <a:gd name="connsiteY2" fmla="*/ 55983 h 373224"/>
                <a:gd name="connsiteX3" fmla="*/ 821093 w 2276669"/>
                <a:gd name="connsiteY3" fmla="*/ 93306 h 373224"/>
                <a:gd name="connsiteX4" fmla="*/ 242595 w 2276669"/>
                <a:gd name="connsiteY4" fmla="*/ 149289 h 373224"/>
                <a:gd name="connsiteX5" fmla="*/ 242595 w 2276669"/>
                <a:gd name="connsiteY5" fmla="*/ 149289 h 373224"/>
                <a:gd name="connsiteX6" fmla="*/ 0 w 2276669"/>
                <a:gd name="connsiteY6" fmla="*/ 167951 h 373224"/>
                <a:gd name="connsiteX7" fmla="*/ 429208 w 2276669"/>
                <a:gd name="connsiteY7" fmla="*/ 298579 h 373224"/>
                <a:gd name="connsiteX8" fmla="*/ 671804 w 2276669"/>
                <a:gd name="connsiteY8" fmla="*/ 373224 h 373224"/>
                <a:gd name="connsiteX9" fmla="*/ 1082351 w 2276669"/>
                <a:gd name="connsiteY9" fmla="*/ 335902 h 373224"/>
                <a:gd name="connsiteX10" fmla="*/ 1418253 w 2276669"/>
                <a:gd name="connsiteY10" fmla="*/ 298579 h 373224"/>
                <a:gd name="connsiteX11" fmla="*/ 1866122 w 2276669"/>
                <a:gd name="connsiteY11" fmla="*/ 205273 h 373224"/>
                <a:gd name="connsiteX12" fmla="*/ 2183363 w 2276669"/>
                <a:gd name="connsiteY12" fmla="*/ 74645 h 373224"/>
                <a:gd name="connsiteX13" fmla="*/ 2276669 w 2276669"/>
                <a:gd name="connsiteY13" fmla="*/ 55983 h 373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76669" h="373224">
                  <a:moveTo>
                    <a:pt x="2276669" y="55983"/>
                  </a:moveTo>
                  <a:lnTo>
                    <a:pt x="1660849" y="0"/>
                  </a:lnTo>
                  <a:lnTo>
                    <a:pt x="1287624" y="55983"/>
                  </a:lnTo>
                  <a:lnTo>
                    <a:pt x="821093" y="93306"/>
                  </a:lnTo>
                  <a:lnTo>
                    <a:pt x="242595" y="149289"/>
                  </a:lnTo>
                  <a:lnTo>
                    <a:pt x="242595" y="149289"/>
                  </a:lnTo>
                  <a:lnTo>
                    <a:pt x="0" y="167951"/>
                  </a:lnTo>
                  <a:lnTo>
                    <a:pt x="429208" y="298579"/>
                  </a:lnTo>
                  <a:lnTo>
                    <a:pt x="671804" y="373224"/>
                  </a:lnTo>
                  <a:lnTo>
                    <a:pt x="1082351" y="335902"/>
                  </a:lnTo>
                  <a:lnTo>
                    <a:pt x="1418253" y="298579"/>
                  </a:lnTo>
                  <a:lnTo>
                    <a:pt x="1866122" y="205273"/>
                  </a:lnTo>
                  <a:lnTo>
                    <a:pt x="2183363" y="74645"/>
                  </a:lnTo>
                  <a:lnTo>
                    <a:pt x="2276669" y="55983"/>
                  </a:ln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28"/>
            <p:cNvSpPr/>
            <p:nvPr/>
          </p:nvSpPr>
          <p:spPr>
            <a:xfrm>
              <a:off x="1755693" y="3415004"/>
              <a:ext cx="1287625" cy="261257"/>
            </a:xfrm>
            <a:custGeom>
              <a:avLst/>
              <a:gdLst>
                <a:gd name="connsiteX0" fmla="*/ 1287625 w 1287625"/>
                <a:gd name="connsiteY0" fmla="*/ 261257 h 261257"/>
                <a:gd name="connsiteX1" fmla="*/ 111968 w 1287625"/>
                <a:gd name="connsiteY1" fmla="*/ 0 h 261257"/>
                <a:gd name="connsiteX2" fmla="*/ 0 w 1287625"/>
                <a:gd name="connsiteY2" fmla="*/ 111967 h 261257"/>
                <a:gd name="connsiteX3" fmla="*/ 149290 w 1287625"/>
                <a:gd name="connsiteY3" fmla="*/ 242596 h 261257"/>
                <a:gd name="connsiteX4" fmla="*/ 1231641 w 1287625"/>
                <a:gd name="connsiteY4" fmla="*/ 261257 h 261257"/>
                <a:gd name="connsiteX5" fmla="*/ 1287625 w 1287625"/>
                <a:gd name="connsiteY5" fmla="*/ 261257 h 261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7625" h="261257">
                  <a:moveTo>
                    <a:pt x="1287625" y="261257"/>
                  </a:moveTo>
                  <a:lnTo>
                    <a:pt x="111968" y="0"/>
                  </a:lnTo>
                  <a:lnTo>
                    <a:pt x="0" y="111967"/>
                  </a:lnTo>
                  <a:lnTo>
                    <a:pt x="149290" y="242596"/>
                  </a:lnTo>
                  <a:lnTo>
                    <a:pt x="1231641" y="261257"/>
                  </a:lnTo>
                  <a:lnTo>
                    <a:pt x="1287625" y="261257"/>
                  </a:lnTo>
                  <a:close/>
                </a:path>
              </a:pathLst>
            </a:custGeom>
            <a:solidFill>
              <a:srgbClr val="B5B35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29"/>
            <p:cNvSpPr/>
            <p:nvPr/>
          </p:nvSpPr>
          <p:spPr>
            <a:xfrm>
              <a:off x="1287624" y="4217437"/>
              <a:ext cx="1231641" cy="279918"/>
            </a:xfrm>
            <a:custGeom>
              <a:avLst/>
              <a:gdLst>
                <a:gd name="connsiteX0" fmla="*/ 1231641 w 1231641"/>
                <a:gd name="connsiteY0" fmla="*/ 279918 h 279918"/>
                <a:gd name="connsiteX1" fmla="*/ 839756 w 1231641"/>
                <a:gd name="connsiteY1" fmla="*/ 261257 h 279918"/>
                <a:gd name="connsiteX2" fmla="*/ 261258 w 1231641"/>
                <a:gd name="connsiteY2" fmla="*/ 167951 h 279918"/>
                <a:gd name="connsiteX3" fmla="*/ 18662 w 1231641"/>
                <a:gd name="connsiteY3" fmla="*/ 149290 h 279918"/>
                <a:gd name="connsiteX4" fmla="*/ 0 w 1231641"/>
                <a:gd name="connsiteY4" fmla="*/ 74645 h 279918"/>
                <a:gd name="connsiteX5" fmla="*/ 205274 w 1231641"/>
                <a:gd name="connsiteY5" fmla="*/ 0 h 279918"/>
                <a:gd name="connsiteX6" fmla="*/ 634482 w 1231641"/>
                <a:gd name="connsiteY6" fmla="*/ 74645 h 279918"/>
                <a:gd name="connsiteX7" fmla="*/ 877078 w 1231641"/>
                <a:gd name="connsiteY7" fmla="*/ 55983 h 279918"/>
                <a:gd name="connsiteX8" fmla="*/ 1231641 w 1231641"/>
                <a:gd name="connsiteY8" fmla="*/ 279918 h 27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641" h="279918">
                  <a:moveTo>
                    <a:pt x="1231641" y="279918"/>
                  </a:moveTo>
                  <a:lnTo>
                    <a:pt x="839756" y="261257"/>
                  </a:lnTo>
                  <a:lnTo>
                    <a:pt x="261258" y="167951"/>
                  </a:lnTo>
                  <a:lnTo>
                    <a:pt x="18662" y="149290"/>
                  </a:lnTo>
                  <a:lnTo>
                    <a:pt x="0" y="74645"/>
                  </a:lnTo>
                  <a:lnTo>
                    <a:pt x="205274" y="0"/>
                  </a:lnTo>
                  <a:lnTo>
                    <a:pt x="634482" y="74645"/>
                  </a:lnTo>
                  <a:lnTo>
                    <a:pt x="877078" y="55983"/>
                  </a:lnTo>
                  <a:lnTo>
                    <a:pt x="1231641" y="279918"/>
                  </a:lnTo>
                  <a:close/>
                </a:path>
              </a:pathLst>
            </a:custGeom>
            <a:solidFill>
              <a:srgbClr val="B5B35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30"/>
            <p:cNvSpPr/>
            <p:nvPr/>
          </p:nvSpPr>
          <p:spPr>
            <a:xfrm>
              <a:off x="783771" y="3526971"/>
              <a:ext cx="466531" cy="970384"/>
            </a:xfrm>
            <a:custGeom>
              <a:avLst/>
              <a:gdLst>
                <a:gd name="connsiteX0" fmla="*/ 466531 w 466531"/>
                <a:gd name="connsiteY0" fmla="*/ 130629 h 970384"/>
                <a:gd name="connsiteX1" fmla="*/ 261258 w 466531"/>
                <a:gd name="connsiteY1" fmla="*/ 0 h 970384"/>
                <a:gd name="connsiteX2" fmla="*/ 74645 w 466531"/>
                <a:gd name="connsiteY2" fmla="*/ 74645 h 970384"/>
                <a:gd name="connsiteX3" fmla="*/ 0 w 466531"/>
                <a:gd name="connsiteY3" fmla="*/ 317241 h 970384"/>
                <a:gd name="connsiteX4" fmla="*/ 0 w 466531"/>
                <a:gd name="connsiteY4" fmla="*/ 541176 h 970384"/>
                <a:gd name="connsiteX5" fmla="*/ 74645 w 466531"/>
                <a:gd name="connsiteY5" fmla="*/ 877078 h 970384"/>
                <a:gd name="connsiteX6" fmla="*/ 74645 w 466531"/>
                <a:gd name="connsiteY6" fmla="*/ 877078 h 970384"/>
                <a:gd name="connsiteX7" fmla="*/ 242596 w 466531"/>
                <a:gd name="connsiteY7" fmla="*/ 970384 h 970384"/>
                <a:gd name="connsiteX8" fmla="*/ 466531 w 466531"/>
                <a:gd name="connsiteY8" fmla="*/ 839756 h 970384"/>
                <a:gd name="connsiteX9" fmla="*/ 391886 w 466531"/>
                <a:gd name="connsiteY9" fmla="*/ 671805 h 970384"/>
                <a:gd name="connsiteX10" fmla="*/ 335902 w 466531"/>
                <a:gd name="connsiteY10" fmla="*/ 522515 h 970384"/>
                <a:gd name="connsiteX11" fmla="*/ 373225 w 466531"/>
                <a:gd name="connsiteY11" fmla="*/ 279919 h 970384"/>
                <a:gd name="connsiteX12" fmla="*/ 466531 w 466531"/>
                <a:gd name="connsiteY12" fmla="*/ 130629 h 970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531" h="970384">
                  <a:moveTo>
                    <a:pt x="466531" y="130629"/>
                  </a:moveTo>
                  <a:lnTo>
                    <a:pt x="261258" y="0"/>
                  </a:lnTo>
                  <a:lnTo>
                    <a:pt x="74645" y="74645"/>
                  </a:lnTo>
                  <a:lnTo>
                    <a:pt x="0" y="317241"/>
                  </a:lnTo>
                  <a:lnTo>
                    <a:pt x="0" y="541176"/>
                  </a:lnTo>
                  <a:lnTo>
                    <a:pt x="74645" y="877078"/>
                  </a:lnTo>
                  <a:lnTo>
                    <a:pt x="74645" y="877078"/>
                  </a:lnTo>
                  <a:lnTo>
                    <a:pt x="242596" y="970384"/>
                  </a:lnTo>
                  <a:lnTo>
                    <a:pt x="466531" y="839756"/>
                  </a:lnTo>
                  <a:lnTo>
                    <a:pt x="391886" y="671805"/>
                  </a:lnTo>
                  <a:lnTo>
                    <a:pt x="335902" y="522515"/>
                  </a:lnTo>
                  <a:lnTo>
                    <a:pt x="373225" y="279919"/>
                  </a:lnTo>
                  <a:lnTo>
                    <a:pt x="466531" y="130629"/>
                  </a:lnTo>
                  <a:close/>
                </a:path>
              </a:pathLst>
            </a:custGeom>
            <a:solidFill>
              <a:srgbClr val="B5B35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Straight Connector 31"/>
            <p:cNvCxnSpPr/>
            <p:nvPr/>
          </p:nvCxnSpPr>
          <p:spPr>
            <a:xfrm flipV="1">
              <a:off x="990600" y="4111690"/>
              <a:ext cx="166396" cy="79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990600" y="4191000"/>
              <a:ext cx="166396" cy="76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6" name="Group 42"/>
          <p:cNvGrpSpPr/>
          <p:nvPr/>
        </p:nvGrpSpPr>
        <p:grpSpPr>
          <a:xfrm rot="20675939">
            <a:off x="761999" y="3175000"/>
            <a:ext cx="971219" cy="254000"/>
            <a:chOff x="3200400" y="3733800"/>
            <a:chExt cx="3900196" cy="1066800"/>
          </a:xfrm>
        </p:grpSpPr>
        <p:sp>
          <p:nvSpPr>
            <p:cNvPr id="37" name="Freeform 36"/>
            <p:cNvSpPr/>
            <p:nvPr/>
          </p:nvSpPr>
          <p:spPr>
            <a:xfrm>
              <a:off x="3200400" y="3733800"/>
              <a:ext cx="3900196" cy="1066800"/>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6"/>
            <p:cNvGrpSpPr/>
            <p:nvPr/>
          </p:nvGrpSpPr>
          <p:grpSpPr>
            <a:xfrm>
              <a:off x="6593898" y="4027328"/>
              <a:ext cx="253349" cy="231982"/>
              <a:chOff x="6858000" y="1981200"/>
              <a:chExt cx="609600" cy="533400"/>
            </a:xfrm>
          </p:grpSpPr>
          <p:sp>
            <p:nvSpPr>
              <p:cNvPr id="43"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9" name="Straight Connector 38"/>
            <p:cNvCxnSpPr/>
            <p:nvPr/>
          </p:nvCxnSpPr>
          <p:spPr>
            <a:xfrm flipH="1">
              <a:off x="3722609" y="4491291"/>
              <a:ext cx="337799"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a:off x="3469260" y="4413964"/>
              <a:ext cx="506698"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a:off x="3469260" y="4336637"/>
              <a:ext cx="506698" cy="773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Oval 41"/>
            <p:cNvSpPr/>
            <p:nvPr/>
          </p:nvSpPr>
          <p:spPr>
            <a:xfrm>
              <a:off x="5749401" y="4259309"/>
              <a:ext cx="253349" cy="23198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5" name="Group 43"/>
          <p:cNvGrpSpPr/>
          <p:nvPr/>
        </p:nvGrpSpPr>
        <p:grpSpPr>
          <a:xfrm rot="1614982" flipH="1">
            <a:off x="3581400" y="4114800"/>
            <a:ext cx="762000" cy="190500"/>
            <a:chOff x="1586204" y="1996751"/>
            <a:chExt cx="3519196" cy="1051249"/>
          </a:xfrm>
        </p:grpSpPr>
        <p:sp>
          <p:nvSpPr>
            <p:cNvPr id="46" name="Freeform 45"/>
            <p:cNvSpPr/>
            <p:nvPr/>
          </p:nvSpPr>
          <p:spPr>
            <a:xfrm>
              <a:off x="1586204" y="1996751"/>
              <a:ext cx="3519196" cy="1051249"/>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46"/>
            <p:cNvSpPr/>
            <p:nvPr/>
          </p:nvSpPr>
          <p:spPr>
            <a:xfrm>
              <a:off x="1623527" y="2553221"/>
              <a:ext cx="883978" cy="488559"/>
            </a:xfrm>
            <a:custGeom>
              <a:avLst/>
              <a:gdLst>
                <a:gd name="connsiteX0" fmla="*/ 0 w 883978"/>
                <a:gd name="connsiteY0" fmla="*/ 40689 h 488559"/>
                <a:gd name="connsiteX1" fmla="*/ 0 w 883978"/>
                <a:gd name="connsiteY1" fmla="*/ 40689 h 488559"/>
                <a:gd name="connsiteX2" fmla="*/ 298579 w 883978"/>
                <a:gd name="connsiteY2" fmla="*/ 78012 h 488559"/>
                <a:gd name="connsiteX3" fmla="*/ 410546 w 883978"/>
                <a:gd name="connsiteY3" fmla="*/ 40689 h 488559"/>
                <a:gd name="connsiteX4" fmla="*/ 466530 w 883978"/>
                <a:gd name="connsiteY4" fmla="*/ 22028 h 488559"/>
                <a:gd name="connsiteX5" fmla="*/ 522514 w 883978"/>
                <a:gd name="connsiteY5" fmla="*/ 3367 h 488559"/>
                <a:gd name="connsiteX6" fmla="*/ 746449 w 883978"/>
                <a:gd name="connsiteY6" fmla="*/ 22028 h 488559"/>
                <a:gd name="connsiteX7" fmla="*/ 765110 w 883978"/>
                <a:gd name="connsiteY7" fmla="*/ 78012 h 488559"/>
                <a:gd name="connsiteX8" fmla="*/ 821093 w 883978"/>
                <a:gd name="connsiteY8" fmla="*/ 115334 h 488559"/>
                <a:gd name="connsiteX9" fmla="*/ 839755 w 883978"/>
                <a:gd name="connsiteY9" fmla="*/ 171318 h 488559"/>
                <a:gd name="connsiteX10" fmla="*/ 877077 w 883978"/>
                <a:gd name="connsiteY10" fmla="*/ 264624 h 488559"/>
                <a:gd name="connsiteX11" fmla="*/ 466530 w 883978"/>
                <a:gd name="connsiteY11" fmla="*/ 451236 h 488559"/>
                <a:gd name="connsiteX12" fmla="*/ 317240 w 883978"/>
                <a:gd name="connsiteY12" fmla="*/ 488559 h 488559"/>
                <a:gd name="connsiteX13" fmla="*/ 317240 w 883978"/>
                <a:gd name="connsiteY13" fmla="*/ 488559 h 488559"/>
                <a:gd name="connsiteX14" fmla="*/ 167951 w 883978"/>
                <a:gd name="connsiteY14" fmla="*/ 395252 h 488559"/>
                <a:gd name="connsiteX15" fmla="*/ 55983 w 883978"/>
                <a:gd name="connsiteY15" fmla="*/ 152657 h 488559"/>
                <a:gd name="connsiteX16" fmla="*/ 55983 w 883978"/>
                <a:gd name="connsiteY16" fmla="*/ 59350 h 488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3978" h="488559">
                  <a:moveTo>
                    <a:pt x="0" y="40689"/>
                  </a:moveTo>
                  <a:lnTo>
                    <a:pt x="0" y="40689"/>
                  </a:lnTo>
                  <a:cubicBezTo>
                    <a:pt x="163807" y="102117"/>
                    <a:pt x="127163" y="114744"/>
                    <a:pt x="298579" y="78012"/>
                  </a:cubicBezTo>
                  <a:cubicBezTo>
                    <a:pt x="337047" y="69769"/>
                    <a:pt x="373224" y="53130"/>
                    <a:pt x="410546" y="40689"/>
                  </a:cubicBezTo>
                  <a:lnTo>
                    <a:pt x="466530" y="22028"/>
                  </a:lnTo>
                  <a:lnTo>
                    <a:pt x="522514" y="3367"/>
                  </a:lnTo>
                  <a:cubicBezTo>
                    <a:pt x="597159" y="9587"/>
                    <a:pt x="674858" y="0"/>
                    <a:pt x="746449" y="22028"/>
                  </a:cubicBezTo>
                  <a:cubicBezTo>
                    <a:pt x="765250" y="27813"/>
                    <a:pt x="752822" y="62652"/>
                    <a:pt x="765110" y="78012"/>
                  </a:cubicBezTo>
                  <a:cubicBezTo>
                    <a:pt x="779120" y="95525"/>
                    <a:pt x="802432" y="102893"/>
                    <a:pt x="821093" y="115334"/>
                  </a:cubicBezTo>
                  <a:cubicBezTo>
                    <a:pt x="827314" y="133995"/>
                    <a:pt x="830958" y="153724"/>
                    <a:pt x="839755" y="171318"/>
                  </a:cubicBezTo>
                  <a:cubicBezTo>
                    <a:pt x="883978" y="259763"/>
                    <a:pt x="877077" y="192608"/>
                    <a:pt x="877077" y="264624"/>
                  </a:cubicBezTo>
                  <a:lnTo>
                    <a:pt x="466530" y="451236"/>
                  </a:lnTo>
                  <a:lnTo>
                    <a:pt x="317240" y="488559"/>
                  </a:lnTo>
                  <a:lnTo>
                    <a:pt x="317240" y="488559"/>
                  </a:lnTo>
                  <a:lnTo>
                    <a:pt x="167951" y="395252"/>
                  </a:lnTo>
                  <a:lnTo>
                    <a:pt x="55983" y="152657"/>
                  </a:lnTo>
                  <a:lnTo>
                    <a:pt x="55983" y="59350"/>
                  </a:lnTo>
                </a:path>
              </a:pathLst>
            </a:custGeom>
            <a:solidFill>
              <a:schemeClr val="tx1"/>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48" name="Group 6"/>
            <p:cNvGrpSpPr/>
            <p:nvPr/>
          </p:nvGrpSpPr>
          <p:grpSpPr>
            <a:xfrm>
              <a:off x="4648200" y="2286000"/>
              <a:ext cx="228600" cy="228600"/>
              <a:chOff x="6858000" y="1981200"/>
              <a:chExt cx="609600" cy="533400"/>
            </a:xfrm>
          </p:grpSpPr>
          <p:sp>
            <p:nvSpPr>
              <p:cNvPr id="56"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9" name="Straight Connector 48"/>
            <p:cNvCxnSpPr/>
            <p:nvPr/>
          </p:nvCxnSpPr>
          <p:spPr>
            <a:xfrm flipH="1">
              <a:off x="2057400" y="2743200"/>
              <a:ext cx="3048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H="1">
              <a:off x="1828800" y="2667000"/>
              <a:ext cx="4572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1828800" y="2590800"/>
              <a:ext cx="457200" cy="76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2" name="Freeform 51"/>
            <p:cNvSpPr/>
            <p:nvPr/>
          </p:nvSpPr>
          <p:spPr>
            <a:xfrm>
              <a:off x="2369976" y="2537927"/>
              <a:ext cx="1119673" cy="279918"/>
            </a:xfrm>
            <a:custGeom>
              <a:avLst/>
              <a:gdLst>
                <a:gd name="connsiteX0" fmla="*/ 130628 w 1119673"/>
                <a:gd name="connsiteY0" fmla="*/ 242595 h 279918"/>
                <a:gd name="connsiteX1" fmla="*/ 0 w 1119673"/>
                <a:gd name="connsiteY1" fmla="*/ 74644 h 279918"/>
                <a:gd name="connsiteX2" fmla="*/ 74644 w 1119673"/>
                <a:gd name="connsiteY2" fmla="*/ 18661 h 279918"/>
                <a:gd name="connsiteX3" fmla="*/ 335902 w 1119673"/>
                <a:gd name="connsiteY3" fmla="*/ 0 h 279918"/>
                <a:gd name="connsiteX4" fmla="*/ 709126 w 1119673"/>
                <a:gd name="connsiteY4" fmla="*/ 55983 h 279918"/>
                <a:gd name="connsiteX5" fmla="*/ 989044 w 1119673"/>
                <a:gd name="connsiteY5" fmla="*/ 93306 h 279918"/>
                <a:gd name="connsiteX6" fmla="*/ 1119673 w 1119673"/>
                <a:gd name="connsiteY6" fmla="*/ 205273 h 279918"/>
                <a:gd name="connsiteX7" fmla="*/ 1026367 w 1119673"/>
                <a:gd name="connsiteY7" fmla="*/ 261257 h 279918"/>
                <a:gd name="connsiteX8" fmla="*/ 1026367 w 1119673"/>
                <a:gd name="connsiteY8" fmla="*/ 261257 h 279918"/>
                <a:gd name="connsiteX9" fmla="*/ 783771 w 1119673"/>
                <a:gd name="connsiteY9" fmla="*/ 279918 h 279918"/>
                <a:gd name="connsiteX10" fmla="*/ 466530 w 1119673"/>
                <a:gd name="connsiteY10" fmla="*/ 242595 h 279918"/>
                <a:gd name="connsiteX11" fmla="*/ 298579 w 1119673"/>
                <a:gd name="connsiteY11" fmla="*/ 242595 h 279918"/>
                <a:gd name="connsiteX12" fmla="*/ 130628 w 1119673"/>
                <a:gd name="connsiteY12" fmla="*/ 242595 h 27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9673" h="279918">
                  <a:moveTo>
                    <a:pt x="130628" y="242595"/>
                  </a:moveTo>
                  <a:lnTo>
                    <a:pt x="0" y="74644"/>
                  </a:lnTo>
                  <a:lnTo>
                    <a:pt x="74644" y="18661"/>
                  </a:lnTo>
                  <a:lnTo>
                    <a:pt x="335902" y="0"/>
                  </a:lnTo>
                  <a:lnTo>
                    <a:pt x="709126" y="55983"/>
                  </a:lnTo>
                  <a:lnTo>
                    <a:pt x="989044" y="93306"/>
                  </a:lnTo>
                  <a:lnTo>
                    <a:pt x="1119673" y="205273"/>
                  </a:lnTo>
                  <a:lnTo>
                    <a:pt x="1026367" y="261257"/>
                  </a:lnTo>
                  <a:lnTo>
                    <a:pt x="1026367" y="261257"/>
                  </a:lnTo>
                  <a:lnTo>
                    <a:pt x="783771" y="279918"/>
                  </a:lnTo>
                  <a:lnTo>
                    <a:pt x="466530" y="242595"/>
                  </a:lnTo>
                  <a:lnTo>
                    <a:pt x="298579" y="242595"/>
                  </a:lnTo>
                  <a:lnTo>
                    <a:pt x="130628" y="242595"/>
                  </a:ln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Freeform 52"/>
            <p:cNvSpPr/>
            <p:nvPr/>
          </p:nvSpPr>
          <p:spPr>
            <a:xfrm>
              <a:off x="2276669" y="2276669"/>
              <a:ext cx="1679511" cy="429209"/>
            </a:xfrm>
            <a:custGeom>
              <a:avLst/>
              <a:gdLst>
                <a:gd name="connsiteX0" fmla="*/ 1212980 w 1679511"/>
                <a:gd name="connsiteY0" fmla="*/ 0 h 429209"/>
                <a:gd name="connsiteX1" fmla="*/ 914400 w 1679511"/>
                <a:gd name="connsiteY1" fmla="*/ 93307 h 429209"/>
                <a:gd name="connsiteX2" fmla="*/ 671804 w 1679511"/>
                <a:gd name="connsiteY2" fmla="*/ 93307 h 429209"/>
                <a:gd name="connsiteX3" fmla="*/ 335902 w 1679511"/>
                <a:gd name="connsiteY3" fmla="*/ 74645 h 429209"/>
                <a:gd name="connsiteX4" fmla="*/ 93307 w 1679511"/>
                <a:gd name="connsiteY4" fmla="*/ 37323 h 429209"/>
                <a:gd name="connsiteX5" fmla="*/ 0 w 1679511"/>
                <a:gd name="connsiteY5" fmla="*/ 186613 h 429209"/>
                <a:gd name="connsiteX6" fmla="*/ 0 w 1679511"/>
                <a:gd name="connsiteY6" fmla="*/ 186613 h 429209"/>
                <a:gd name="connsiteX7" fmla="*/ 242596 w 1679511"/>
                <a:gd name="connsiteY7" fmla="*/ 261258 h 429209"/>
                <a:gd name="connsiteX8" fmla="*/ 447870 w 1679511"/>
                <a:gd name="connsiteY8" fmla="*/ 261258 h 429209"/>
                <a:gd name="connsiteX9" fmla="*/ 709127 w 1679511"/>
                <a:gd name="connsiteY9" fmla="*/ 279919 h 429209"/>
                <a:gd name="connsiteX10" fmla="*/ 933062 w 1679511"/>
                <a:gd name="connsiteY10" fmla="*/ 317241 h 429209"/>
                <a:gd name="connsiteX11" fmla="*/ 1138335 w 1679511"/>
                <a:gd name="connsiteY11" fmla="*/ 391886 h 429209"/>
                <a:gd name="connsiteX12" fmla="*/ 1324947 w 1679511"/>
                <a:gd name="connsiteY12" fmla="*/ 429209 h 429209"/>
                <a:gd name="connsiteX13" fmla="*/ 1530221 w 1679511"/>
                <a:gd name="connsiteY13" fmla="*/ 391886 h 429209"/>
                <a:gd name="connsiteX14" fmla="*/ 1530221 w 1679511"/>
                <a:gd name="connsiteY14" fmla="*/ 391886 h 429209"/>
                <a:gd name="connsiteX15" fmla="*/ 1679511 w 1679511"/>
                <a:gd name="connsiteY15" fmla="*/ 223935 h 429209"/>
                <a:gd name="connsiteX16" fmla="*/ 1679511 w 1679511"/>
                <a:gd name="connsiteY16" fmla="*/ 223935 h 429209"/>
                <a:gd name="connsiteX17" fmla="*/ 1511560 w 1679511"/>
                <a:gd name="connsiteY17" fmla="*/ 167951 h 429209"/>
                <a:gd name="connsiteX18" fmla="*/ 1324947 w 1679511"/>
                <a:gd name="connsiteY18" fmla="*/ 130629 h 429209"/>
                <a:gd name="connsiteX19" fmla="*/ 1212980 w 1679511"/>
                <a:gd name="connsiteY19" fmla="*/ 0 h 429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79511" h="429209">
                  <a:moveTo>
                    <a:pt x="1212980" y="0"/>
                  </a:moveTo>
                  <a:lnTo>
                    <a:pt x="914400" y="93307"/>
                  </a:lnTo>
                  <a:lnTo>
                    <a:pt x="671804" y="93307"/>
                  </a:lnTo>
                  <a:lnTo>
                    <a:pt x="335902" y="74645"/>
                  </a:lnTo>
                  <a:lnTo>
                    <a:pt x="93307" y="37323"/>
                  </a:lnTo>
                  <a:lnTo>
                    <a:pt x="0" y="186613"/>
                  </a:lnTo>
                  <a:lnTo>
                    <a:pt x="0" y="186613"/>
                  </a:lnTo>
                  <a:lnTo>
                    <a:pt x="242596" y="261258"/>
                  </a:lnTo>
                  <a:lnTo>
                    <a:pt x="447870" y="261258"/>
                  </a:lnTo>
                  <a:lnTo>
                    <a:pt x="709127" y="279919"/>
                  </a:lnTo>
                  <a:lnTo>
                    <a:pt x="933062" y="317241"/>
                  </a:lnTo>
                  <a:lnTo>
                    <a:pt x="1138335" y="391886"/>
                  </a:lnTo>
                  <a:lnTo>
                    <a:pt x="1324947" y="429209"/>
                  </a:lnTo>
                  <a:lnTo>
                    <a:pt x="1530221" y="391886"/>
                  </a:lnTo>
                  <a:lnTo>
                    <a:pt x="1530221" y="391886"/>
                  </a:lnTo>
                  <a:lnTo>
                    <a:pt x="1679511" y="223935"/>
                  </a:lnTo>
                  <a:lnTo>
                    <a:pt x="1679511" y="223935"/>
                  </a:lnTo>
                  <a:lnTo>
                    <a:pt x="1511560" y="167951"/>
                  </a:lnTo>
                  <a:lnTo>
                    <a:pt x="1324947" y="130629"/>
                  </a:lnTo>
                  <a:lnTo>
                    <a:pt x="1212980" y="0"/>
                  </a:lnTo>
                  <a:close/>
                </a:path>
              </a:pathLst>
            </a:cu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Freeform 53"/>
            <p:cNvSpPr/>
            <p:nvPr/>
          </p:nvSpPr>
          <p:spPr>
            <a:xfrm>
              <a:off x="3153747" y="2537927"/>
              <a:ext cx="1847461" cy="391885"/>
            </a:xfrm>
            <a:custGeom>
              <a:avLst/>
              <a:gdLst>
                <a:gd name="connsiteX0" fmla="*/ 335902 w 1847461"/>
                <a:gd name="connsiteY0" fmla="*/ 186612 h 391885"/>
                <a:gd name="connsiteX1" fmla="*/ 709126 w 1847461"/>
                <a:gd name="connsiteY1" fmla="*/ 130628 h 391885"/>
                <a:gd name="connsiteX2" fmla="*/ 1007706 w 1847461"/>
                <a:gd name="connsiteY2" fmla="*/ 37322 h 391885"/>
                <a:gd name="connsiteX3" fmla="*/ 1362269 w 1847461"/>
                <a:gd name="connsiteY3" fmla="*/ 18661 h 391885"/>
                <a:gd name="connsiteX4" fmla="*/ 1716833 w 1847461"/>
                <a:gd name="connsiteY4" fmla="*/ 18661 h 391885"/>
                <a:gd name="connsiteX5" fmla="*/ 1847461 w 1847461"/>
                <a:gd name="connsiteY5" fmla="*/ 0 h 391885"/>
                <a:gd name="connsiteX6" fmla="*/ 1642188 w 1847461"/>
                <a:gd name="connsiteY6" fmla="*/ 167951 h 391885"/>
                <a:gd name="connsiteX7" fmla="*/ 1362269 w 1847461"/>
                <a:gd name="connsiteY7" fmla="*/ 261257 h 391885"/>
                <a:gd name="connsiteX8" fmla="*/ 1063690 w 1847461"/>
                <a:gd name="connsiteY8" fmla="*/ 335902 h 391885"/>
                <a:gd name="connsiteX9" fmla="*/ 746449 w 1847461"/>
                <a:gd name="connsiteY9" fmla="*/ 391885 h 391885"/>
                <a:gd name="connsiteX10" fmla="*/ 485192 w 1847461"/>
                <a:gd name="connsiteY10" fmla="*/ 391885 h 391885"/>
                <a:gd name="connsiteX11" fmla="*/ 223935 w 1847461"/>
                <a:gd name="connsiteY11" fmla="*/ 354563 h 391885"/>
                <a:gd name="connsiteX12" fmla="*/ 0 w 1847461"/>
                <a:gd name="connsiteY12" fmla="*/ 298579 h 391885"/>
                <a:gd name="connsiteX13" fmla="*/ 205273 w 1847461"/>
                <a:gd name="connsiteY13" fmla="*/ 261257 h 391885"/>
                <a:gd name="connsiteX14" fmla="*/ 335902 w 1847461"/>
                <a:gd name="connsiteY14" fmla="*/ 186612 h 391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47461" h="391885">
                  <a:moveTo>
                    <a:pt x="335902" y="186612"/>
                  </a:moveTo>
                  <a:lnTo>
                    <a:pt x="709126" y="130628"/>
                  </a:lnTo>
                  <a:lnTo>
                    <a:pt x="1007706" y="37322"/>
                  </a:lnTo>
                  <a:lnTo>
                    <a:pt x="1362269" y="18661"/>
                  </a:lnTo>
                  <a:lnTo>
                    <a:pt x="1716833" y="18661"/>
                  </a:lnTo>
                  <a:lnTo>
                    <a:pt x="1847461" y="0"/>
                  </a:lnTo>
                  <a:lnTo>
                    <a:pt x="1642188" y="167951"/>
                  </a:lnTo>
                  <a:lnTo>
                    <a:pt x="1362269" y="261257"/>
                  </a:lnTo>
                  <a:lnTo>
                    <a:pt x="1063690" y="335902"/>
                  </a:lnTo>
                  <a:lnTo>
                    <a:pt x="746449" y="391885"/>
                  </a:lnTo>
                  <a:lnTo>
                    <a:pt x="485192" y="391885"/>
                  </a:lnTo>
                  <a:lnTo>
                    <a:pt x="223935" y="354563"/>
                  </a:lnTo>
                  <a:lnTo>
                    <a:pt x="0" y="298579"/>
                  </a:lnTo>
                  <a:lnTo>
                    <a:pt x="205273" y="261257"/>
                  </a:lnTo>
                  <a:lnTo>
                    <a:pt x="335902" y="186612"/>
                  </a:lnTo>
                  <a:close/>
                </a:path>
              </a:pathLst>
            </a:cu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p:cNvSpPr/>
            <p:nvPr/>
          </p:nvSpPr>
          <p:spPr>
            <a:xfrm>
              <a:off x="3886200" y="2514600"/>
              <a:ext cx="228600" cy="2286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8" name="Group 43"/>
          <p:cNvGrpSpPr/>
          <p:nvPr/>
        </p:nvGrpSpPr>
        <p:grpSpPr>
          <a:xfrm rot="20580691" flipH="1">
            <a:off x="1066800" y="2209800"/>
            <a:ext cx="762000" cy="190500"/>
            <a:chOff x="1586204" y="1996751"/>
            <a:chExt cx="3519196" cy="1051249"/>
          </a:xfrm>
        </p:grpSpPr>
        <p:sp>
          <p:nvSpPr>
            <p:cNvPr id="59" name="Freeform 58"/>
            <p:cNvSpPr/>
            <p:nvPr/>
          </p:nvSpPr>
          <p:spPr>
            <a:xfrm>
              <a:off x="1586204" y="1996751"/>
              <a:ext cx="3519196" cy="1051249"/>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Freeform 59"/>
            <p:cNvSpPr/>
            <p:nvPr/>
          </p:nvSpPr>
          <p:spPr>
            <a:xfrm>
              <a:off x="1623527" y="2553221"/>
              <a:ext cx="883978" cy="488559"/>
            </a:xfrm>
            <a:custGeom>
              <a:avLst/>
              <a:gdLst>
                <a:gd name="connsiteX0" fmla="*/ 0 w 883978"/>
                <a:gd name="connsiteY0" fmla="*/ 40689 h 488559"/>
                <a:gd name="connsiteX1" fmla="*/ 0 w 883978"/>
                <a:gd name="connsiteY1" fmla="*/ 40689 h 488559"/>
                <a:gd name="connsiteX2" fmla="*/ 298579 w 883978"/>
                <a:gd name="connsiteY2" fmla="*/ 78012 h 488559"/>
                <a:gd name="connsiteX3" fmla="*/ 410546 w 883978"/>
                <a:gd name="connsiteY3" fmla="*/ 40689 h 488559"/>
                <a:gd name="connsiteX4" fmla="*/ 466530 w 883978"/>
                <a:gd name="connsiteY4" fmla="*/ 22028 h 488559"/>
                <a:gd name="connsiteX5" fmla="*/ 522514 w 883978"/>
                <a:gd name="connsiteY5" fmla="*/ 3367 h 488559"/>
                <a:gd name="connsiteX6" fmla="*/ 746449 w 883978"/>
                <a:gd name="connsiteY6" fmla="*/ 22028 h 488559"/>
                <a:gd name="connsiteX7" fmla="*/ 765110 w 883978"/>
                <a:gd name="connsiteY7" fmla="*/ 78012 h 488559"/>
                <a:gd name="connsiteX8" fmla="*/ 821093 w 883978"/>
                <a:gd name="connsiteY8" fmla="*/ 115334 h 488559"/>
                <a:gd name="connsiteX9" fmla="*/ 839755 w 883978"/>
                <a:gd name="connsiteY9" fmla="*/ 171318 h 488559"/>
                <a:gd name="connsiteX10" fmla="*/ 877077 w 883978"/>
                <a:gd name="connsiteY10" fmla="*/ 264624 h 488559"/>
                <a:gd name="connsiteX11" fmla="*/ 466530 w 883978"/>
                <a:gd name="connsiteY11" fmla="*/ 451236 h 488559"/>
                <a:gd name="connsiteX12" fmla="*/ 317240 w 883978"/>
                <a:gd name="connsiteY12" fmla="*/ 488559 h 488559"/>
                <a:gd name="connsiteX13" fmla="*/ 317240 w 883978"/>
                <a:gd name="connsiteY13" fmla="*/ 488559 h 488559"/>
                <a:gd name="connsiteX14" fmla="*/ 167951 w 883978"/>
                <a:gd name="connsiteY14" fmla="*/ 395252 h 488559"/>
                <a:gd name="connsiteX15" fmla="*/ 55983 w 883978"/>
                <a:gd name="connsiteY15" fmla="*/ 152657 h 488559"/>
                <a:gd name="connsiteX16" fmla="*/ 55983 w 883978"/>
                <a:gd name="connsiteY16" fmla="*/ 59350 h 488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3978" h="488559">
                  <a:moveTo>
                    <a:pt x="0" y="40689"/>
                  </a:moveTo>
                  <a:lnTo>
                    <a:pt x="0" y="40689"/>
                  </a:lnTo>
                  <a:cubicBezTo>
                    <a:pt x="163807" y="102117"/>
                    <a:pt x="127163" y="114744"/>
                    <a:pt x="298579" y="78012"/>
                  </a:cubicBezTo>
                  <a:cubicBezTo>
                    <a:pt x="337047" y="69769"/>
                    <a:pt x="373224" y="53130"/>
                    <a:pt x="410546" y="40689"/>
                  </a:cubicBezTo>
                  <a:lnTo>
                    <a:pt x="466530" y="22028"/>
                  </a:lnTo>
                  <a:lnTo>
                    <a:pt x="522514" y="3367"/>
                  </a:lnTo>
                  <a:cubicBezTo>
                    <a:pt x="597159" y="9587"/>
                    <a:pt x="674858" y="0"/>
                    <a:pt x="746449" y="22028"/>
                  </a:cubicBezTo>
                  <a:cubicBezTo>
                    <a:pt x="765250" y="27813"/>
                    <a:pt x="752822" y="62652"/>
                    <a:pt x="765110" y="78012"/>
                  </a:cubicBezTo>
                  <a:cubicBezTo>
                    <a:pt x="779120" y="95525"/>
                    <a:pt x="802432" y="102893"/>
                    <a:pt x="821093" y="115334"/>
                  </a:cubicBezTo>
                  <a:cubicBezTo>
                    <a:pt x="827314" y="133995"/>
                    <a:pt x="830958" y="153724"/>
                    <a:pt x="839755" y="171318"/>
                  </a:cubicBezTo>
                  <a:cubicBezTo>
                    <a:pt x="883978" y="259763"/>
                    <a:pt x="877077" y="192608"/>
                    <a:pt x="877077" y="264624"/>
                  </a:cubicBezTo>
                  <a:lnTo>
                    <a:pt x="466530" y="451236"/>
                  </a:lnTo>
                  <a:lnTo>
                    <a:pt x="317240" y="488559"/>
                  </a:lnTo>
                  <a:lnTo>
                    <a:pt x="317240" y="488559"/>
                  </a:lnTo>
                  <a:lnTo>
                    <a:pt x="167951" y="395252"/>
                  </a:lnTo>
                  <a:lnTo>
                    <a:pt x="55983" y="152657"/>
                  </a:lnTo>
                  <a:lnTo>
                    <a:pt x="55983" y="59350"/>
                  </a:lnTo>
                </a:path>
              </a:pathLst>
            </a:custGeom>
            <a:solidFill>
              <a:schemeClr val="tx1"/>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61" name="Group 6"/>
            <p:cNvGrpSpPr/>
            <p:nvPr/>
          </p:nvGrpSpPr>
          <p:grpSpPr>
            <a:xfrm>
              <a:off x="4648200" y="2286000"/>
              <a:ext cx="228600" cy="228600"/>
              <a:chOff x="6858000" y="1981200"/>
              <a:chExt cx="609600" cy="533400"/>
            </a:xfrm>
          </p:grpSpPr>
          <p:sp>
            <p:nvSpPr>
              <p:cNvPr id="67"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62" name="Straight Connector 61"/>
            <p:cNvCxnSpPr/>
            <p:nvPr/>
          </p:nvCxnSpPr>
          <p:spPr>
            <a:xfrm flipH="1">
              <a:off x="2057400" y="2743200"/>
              <a:ext cx="3048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H="1">
              <a:off x="1828800" y="2667000"/>
              <a:ext cx="4572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flipH="1">
              <a:off x="1828800" y="2590800"/>
              <a:ext cx="457200" cy="76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5" name="Freeform 64"/>
            <p:cNvSpPr/>
            <p:nvPr/>
          </p:nvSpPr>
          <p:spPr>
            <a:xfrm>
              <a:off x="2369976" y="2537927"/>
              <a:ext cx="1119673" cy="279918"/>
            </a:xfrm>
            <a:custGeom>
              <a:avLst/>
              <a:gdLst>
                <a:gd name="connsiteX0" fmla="*/ 130628 w 1119673"/>
                <a:gd name="connsiteY0" fmla="*/ 242595 h 279918"/>
                <a:gd name="connsiteX1" fmla="*/ 0 w 1119673"/>
                <a:gd name="connsiteY1" fmla="*/ 74644 h 279918"/>
                <a:gd name="connsiteX2" fmla="*/ 74644 w 1119673"/>
                <a:gd name="connsiteY2" fmla="*/ 18661 h 279918"/>
                <a:gd name="connsiteX3" fmla="*/ 335902 w 1119673"/>
                <a:gd name="connsiteY3" fmla="*/ 0 h 279918"/>
                <a:gd name="connsiteX4" fmla="*/ 709126 w 1119673"/>
                <a:gd name="connsiteY4" fmla="*/ 55983 h 279918"/>
                <a:gd name="connsiteX5" fmla="*/ 989044 w 1119673"/>
                <a:gd name="connsiteY5" fmla="*/ 93306 h 279918"/>
                <a:gd name="connsiteX6" fmla="*/ 1119673 w 1119673"/>
                <a:gd name="connsiteY6" fmla="*/ 205273 h 279918"/>
                <a:gd name="connsiteX7" fmla="*/ 1026367 w 1119673"/>
                <a:gd name="connsiteY7" fmla="*/ 261257 h 279918"/>
                <a:gd name="connsiteX8" fmla="*/ 1026367 w 1119673"/>
                <a:gd name="connsiteY8" fmla="*/ 261257 h 279918"/>
                <a:gd name="connsiteX9" fmla="*/ 783771 w 1119673"/>
                <a:gd name="connsiteY9" fmla="*/ 279918 h 279918"/>
                <a:gd name="connsiteX10" fmla="*/ 466530 w 1119673"/>
                <a:gd name="connsiteY10" fmla="*/ 242595 h 279918"/>
                <a:gd name="connsiteX11" fmla="*/ 298579 w 1119673"/>
                <a:gd name="connsiteY11" fmla="*/ 242595 h 279918"/>
                <a:gd name="connsiteX12" fmla="*/ 130628 w 1119673"/>
                <a:gd name="connsiteY12" fmla="*/ 242595 h 27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9673" h="279918">
                  <a:moveTo>
                    <a:pt x="130628" y="242595"/>
                  </a:moveTo>
                  <a:lnTo>
                    <a:pt x="0" y="74644"/>
                  </a:lnTo>
                  <a:lnTo>
                    <a:pt x="74644" y="18661"/>
                  </a:lnTo>
                  <a:lnTo>
                    <a:pt x="335902" y="0"/>
                  </a:lnTo>
                  <a:lnTo>
                    <a:pt x="709126" y="55983"/>
                  </a:lnTo>
                  <a:lnTo>
                    <a:pt x="989044" y="93306"/>
                  </a:lnTo>
                  <a:lnTo>
                    <a:pt x="1119673" y="205273"/>
                  </a:lnTo>
                  <a:lnTo>
                    <a:pt x="1026367" y="261257"/>
                  </a:lnTo>
                  <a:lnTo>
                    <a:pt x="1026367" y="261257"/>
                  </a:lnTo>
                  <a:lnTo>
                    <a:pt x="783771" y="279918"/>
                  </a:lnTo>
                  <a:lnTo>
                    <a:pt x="466530" y="242595"/>
                  </a:lnTo>
                  <a:lnTo>
                    <a:pt x="298579" y="242595"/>
                  </a:lnTo>
                  <a:lnTo>
                    <a:pt x="130628" y="242595"/>
                  </a:ln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p:cNvSpPr/>
            <p:nvPr/>
          </p:nvSpPr>
          <p:spPr>
            <a:xfrm>
              <a:off x="3886200" y="2514600"/>
              <a:ext cx="228600" cy="2286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9" name="Group 43"/>
          <p:cNvGrpSpPr/>
          <p:nvPr/>
        </p:nvGrpSpPr>
        <p:grpSpPr>
          <a:xfrm>
            <a:off x="3505200" y="3048000"/>
            <a:ext cx="762000" cy="190500"/>
            <a:chOff x="1586204" y="1996751"/>
            <a:chExt cx="3519196" cy="1051249"/>
          </a:xfrm>
        </p:grpSpPr>
        <p:sp>
          <p:nvSpPr>
            <p:cNvPr id="70" name="Freeform 69"/>
            <p:cNvSpPr/>
            <p:nvPr/>
          </p:nvSpPr>
          <p:spPr>
            <a:xfrm>
              <a:off x="1586204" y="1996751"/>
              <a:ext cx="3519196" cy="1051249"/>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a:off x="1623527" y="2553221"/>
              <a:ext cx="883978" cy="488559"/>
            </a:xfrm>
            <a:custGeom>
              <a:avLst/>
              <a:gdLst>
                <a:gd name="connsiteX0" fmla="*/ 0 w 883978"/>
                <a:gd name="connsiteY0" fmla="*/ 40689 h 488559"/>
                <a:gd name="connsiteX1" fmla="*/ 0 w 883978"/>
                <a:gd name="connsiteY1" fmla="*/ 40689 h 488559"/>
                <a:gd name="connsiteX2" fmla="*/ 298579 w 883978"/>
                <a:gd name="connsiteY2" fmla="*/ 78012 h 488559"/>
                <a:gd name="connsiteX3" fmla="*/ 410546 w 883978"/>
                <a:gd name="connsiteY3" fmla="*/ 40689 h 488559"/>
                <a:gd name="connsiteX4" fmla="*/ 466530 w 883978"/>
                <a:gd name="connsiteY4" fmla="*/ 22028 h 488559"/>
                <a:gd name="connsiteX5" fmla="*/ 522514 w 883978"/>
                <a:gd name="connsiteY5" fmla="*/ 3367 h 488559"/>
                <a:gd name="connsiteX6" fmla="*/ 746449 w 883978"/>
                <a:gd name="connsiteY6" fmla="*/ 22028 h 488559"/>
                <a:gd name="connsiteX7" fmla="*/ 765110 w 883978"/>
                <a:gd name="connsiteY7" fmla="*/ 78012 h 488559"/>
                <a:gd name="connsiteX8" fmla="*/ 821093 w 883978"/>
                <a:gd name="connsiteY8" fmla="*/ 115334 h 488559"/>
                <a:gd name="connsiteX9" fmla="*/ 839755 w 883978"/>
                <a:gd name="connsiteY9" fmla="*/ 171318 h 488559"/>
                <a:gd name="connsiteX10" fmla="*/ 877077 w 883978"/>
                <a:gd name="connsiteY10" fmla="*/ 264624 h 488559"/>
                <a:gd name="connsiteX11" fmla="*/ 466530 w 883978"/>
                <a:gd name="connsiteY11" fmla="*/ 451236 h 488559"/>
                <a:gd name="connsiteX12" fmla="*/ 317240 w 883978"/>
                <a:gd name="connsiteY12" fmla="*/ 488559 h 488559"/>
                <a:gd name="connsiteX13" fmla="*/ 317240 w 883978"/>
                <a:gd name="connsiteY13" fmla="*/ 488559 h 488559"/>
                <a:gd name="connsiteX14" fmla="*/ 167951 w 883978"/>
                <a:gd name="connsiteY14" fmla="*/ 395252 h 488559"/>
                <a:gd name="connsiteX15" fmla="*/ 55983 w 883978"/>
                <a:gd name="connsiteY15" fmla="*/ 152657 h 488559"/>
                <a:gd name="connsiteX16" fmla="*/ 55983 w 883978"/>
                <a:gd name="connsiteY16" fmla="*/ 59350 h 488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3978" h="488559">
                  <a:moveTo>
                    <a:pt x="0" y="40689"/>
                  </a:moveTo>
                  <a:lnTo>
                    <a:pt x="0" y="40689"/>
                  </a:lnTo>
                  <a:cubicBezTo>
                    <a:pt x="163807" y="102117"/>
                    <a:pt x="127163" y="114744"/>
                    <a:pt x="298579" y="78012"/>
                  </a:cubicBezTo>
                  <a:cubicBezTo>
                    <a:pt x="337047" y="69769"/>
                    <a:pt x="373224" y="53130"/>
                    <a:pt x="410546" y="40689"/>
                  </a:cubicBezTo>
                  <a:lnTo>
                    <a:pt x="466530" y="22028"/>
                  </a:lnTo>
                  <a:lnTo>
                    <a:pt x="522514" y="3367"/>
                  </a:lnTo>
                  <a:cubicBezTo>
                    <a:pt x="597159" y="9587"/>
                    <a:pt x="674858" y="0"/>
                    <a:pt x="746449" y="22028"/>
                  </a:cubicBezTo>
                  <a:cubicBezTo>
                    <a:pt x="765250" y="27813"/>
                    <a:pt x="752822" y="62652"/>
                    <a:pt x="765110" y="78012"/>
                  </a:cubicBezTo>
                  <a:cubicBezTo>
                    <a:pt x="779120" y="95525"/>
                    <a:pt x="802432" y="102893"/>
                    <a:pt x="821093" y="115334"/>
                  </a:cubicBezTo>
                  <a:cubicBezTo>
                    <a:pt x="827314" y="133995"/>
                    <a:pt x="830958" y="153724"/>
                    <a:pt x="839755" y="171318"/>
                  </a:cubicBezTo>
                  <a:cubicBezTo>
                    <a:pt x="883978" y="259763"/>
                    <a:pt x="877077" y="192608"/>
                    <a:pt x="877077" y="264624"/>
                  </a:cubicBezTo>
                  <a:lnTo>
                    <a:pt x="466530" y="451236"/>
                  </a:lnTo>
                  <a:lnTo>
                    <a:pt x="317240" y="488559"/>
                  </a:lnTo>
                  <a:lnTo>
                    <a:pt x="317240" y="488559"/>
                  </a:lnTo>
                  <a:lnTo>
                    <a:pt x="167951" y="395252"/>
                  </a:lnTo>
                  <a:lnTo>
                    <a:pt x="55983" y="152657"/>
                  </a:lnTo>
                  <a:lnTo>
                    <a:pt x="55983" y="59350"/>
                  </a:lnTo>
                </a:path>
              </a:pathLst>
            </a:custGeom>
            <a:solidFill>
              <a:schemeClr val="tx1"/>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72" name="Group 6"/>
            <p:cNvGrpSpPr/>
            <p:nvPr/>
          </p:nvGrpSpPr>
          <p:grpSpPr>
            <a:xfrm>
              <a:off x="4648200" y="2286000"/>
              <a:ext cx="228600" cy="228600"/>
              <a:chOff x="6858000" y="1981200"/>
              <a:chExt cx="609600" cy="533400"/>
            </a:xfrm>
          </p:grpSpPr>
          <p:sp>
            <p:nvSpPr>
              <p:cNvPr id="78"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73" name="Straight Connector 72"/>
            <p:cNvCxnSpPr/>
            <p:nvPr/>
          </p:nvCxnSpPr>
          <p:spPr>
            <a:xfrm flipH="1">
              <a:off x="2057400" y="2743200"/>
              <a:ext cx="3048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flipH="1">
              <a:off x="1828800" y="2667000"/>
              <a:ext cx="4572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H="1">
              <a:off x="1828800" y="2590800"/>
              <a:ext cx="457200" cy="76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6" name="Freeform 75"/>
            <p:cNvSpPr/>
            <p:nvPr/>
          </p:nvSpPr>
          <p:spPr>
            <a:xfrm>
              <a:off x="2369976" y="2537927"/>
              <a:ext cx="1119673" cy="279918"/>
            </a:xfrm>
            <a:custGeom>
              <a:avLst/>
              <a:gdLst>
                <a:gd name="connsiteX0" fmla="*/ 130628 w 1119673"/>
                <a:gd name="connsiteY0" fmla="*/ 242595 h 279918"/>
                <a:gd name="connsiteX1" fmla="*/ 0 w 1119673"/>
                <a:gd name="connsiteY1" fmla="*/ 74644 h 279918"/>
                <a:gd name="connsiteX2" fmla="*/ 74644 w 1119673"/>
                <a:gd name="connsiteY2" fmla="*/ 18661 h 279918"/>
                <a:gd name="connsiteX3" fmla="*/ 335902 w 1119673"/>
                <a:gd name="connsiteY3" fmla="*/ 0 h 279918"/>
                <a:gd name="connsiteX4" fmla="*/ 709126 w 1119673"/>
                <a:gd name="connsiteY4" fmla="*/ 55983 h 279918"/>
                <a:gd name="connsiteX5" fmla="*/ 989044 w 1119673"/>
                <a:gd name="connsiteY5" fmla="*/ 93306 h 279918"/>
                <a:gd name="connsiteX6" fmla="*/ 1119673 w 1119673"/>
                <a:gd name="connsiteY6" fmla="*/ 205273 h 279918"/>
                <a:gd name="connsiteX7" fmla="*/ 1026367 w 1119673"/>
                <a:gd name="connsiteY7" fmla="*/ 261257 h 279918"/>
                <a:gd name="connsiteX8" fmla="*/ 1026367 w 1119673"/>
                <a:gd name="connsiteY8" fmla="*/ 261257 h 279918"/>
                <a:gd name="connsiteX9" fmla="*/ 783771 w 1119673"/>
                <a:gd name="connsiteY9" fmla="*/ 279918 h 279918"/>
                <a:gd name="connsiteX10" fmla="*/ 466530 w 1119673"/>
                <a:gd name="connsiteY10" fmla="*/ 242595 h 279918"/>
                <a:gd name="connsiteX11" fmla="*/ 298579 w 1119673"/>
                <a:gd name="connsiteY11" fmla="*/ 242595 h 279918"/>
                <a:gd name="connsiteX12" fmla="*/ 130628 w 1119673"/>
                <a:gd name="connsiteY12" fmla="*/ 242595 h 27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9673" h="279918">
                  <a:moveTo>
                    <a:pt x="130628" y="242595"/>
                  </a:moveTo>
                  <a:lnTo>
                    <a:pt x="0" y="74644"/>
                  </a:lnTo>
                  <a:lnTo>
                    <a:pt x="74644" y="18661"/>
                  </a:lnTo>
                  <a:lnTo>
                    <a:pt x="335902" y="0"/>
                  </a:lnTo>
                  <a:lnTo>
                    <a:pt x="709126" y="55983"/>
                  </a:lnTo>
                  <a:lnTo>
                    <a:pt x="989044" y="93306"/>
                  </a:lnTo>
                  <a:lnTo>
                    <a:pt x="1119673" y="205273"/>
                  </a:lnTo>
                  <a:lnTo>
                    <a:pt x="1026367" y="261257"/>
                  </a:lnTo>
                  <a:lnTo>
                    <a:pt x="1026367" y="261257"/>
                  </a:lnTo>
                  <a:lnTo>
                    <a:pt x="783771" y="279918"/>
                  </a:lnTo>
                  <a:lnTo>
                    <a:pt x="466530" y="242595"/>
                  </a:lnTo>
                  <a:lnTo>
                    <a:pt x="298579" y="242595"/>
                  </a:lnTo>
                  <a:lnTo>
                    <a:pt x="130628" y="242595"/>
                  </a:ln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p:cNvSpPr/>
            <p:nvPr/>
          </p:nvSpPr>
          <p:spPr>
            <a:xfrm>
              <a:off x="3886200" y="2514600"/>
              <a:ext cx="228600" cy="2286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0" name="Group 43"/>
          <p:cNvGrpSpPr/>
          <p:nvPr/>
        </p:nvGrpSpPr>
        <p:grpSpPr>
          <a:xfrm rot="19405826">
            <a:off x="1066800" y="5334000"/>
            <a:ext cx="762000" cy="190500"/>
            <a:chOff x="1586204" y="1996751"/>
            <a:chExt cx="3519196" cy="1051249"/>
          </a:xfrm>
        </p:grpSpPr>
        <p:sp>
          <p:nvSpPr>
            <p:cNvPr id="81" name="Freeform 80"/>
            <p:cNvSpPr/>
            <p:nvPr/>
          </p:nvSpPr>
          <p:spPr>
            <a:xfrm>
              <a:off x="1586204" y="1996751"/>
              <a:ext cx="3519196" cy="1051249"/>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Freeform 81"/>
            <p:cNvSpPr/>
            <p:nvPr/>
          </p:nvSpPr>
          <p:spPr>
            <a:xfrm>
              <a:off x="1623527" y="2553221"/>
              <a:ext cx="883978" cy="488559"/>
            </a:xfrm>
            <a:custGeom>
              <a:avLst/>
              <a:gdLst>
                <a:gd name="connsiteX0" fmla="*/ 0 w 883978"/>
                <a:gd name="connsiteY0" fmla="*/ 40689 h 488559"/>
                <a:gd name="connsiteX1" fmla="*/ 0 w 883978"/>
                <a:gd name="connsiteY1" fmla="*/ 40689 h 488559"/>
                <a:gd name="connsiteX2" fmla="*/ 298579 w 883978"/>
                <a:gd name="connsiteY2" fmla="*/ 78012 h 488559"/>
                <a:gd name="connsiteX3" fmla="*/ 410546 w 883978"/>
                <a:gd name="connsiteY3" fmla="*/ 40689 h 488559"/>
                <a:gd name="connsiteX4" fmla="*/ 466530 w 883978"/>
                <a:gd name="connsiteY4" fmla="*/ 22028 h 488559"/>
                <a:gd name="connsiteX5" fmla="*/ 522514 w 883978"/>
                <a:gd name="connsiteY5" fmla="*/ 3367 h 488559"/>
                <a:gd name="connsiteX6" fmla="*/ 746449 w 883978"/>
                <a:gd name="connsiteY6" fmla="*/ 22028 h 488559"/>
                <a:gd name="connsiteX7" fmla="*/ 765110 w 883978"/>
                <a:gd name="connsiteY7" fmla="*/ 78012 h 488559"/>
                <a:gd name="connsiteX8" fmla="*/ 821093 w 883978"/>
                <a:gd name="connsiteY8" fmla="*/ 115334 h 488559"/>
                <a:gd name="connsiteX9" fmla="*/ 839755 w 883978"/>
                <a:gd name="connsiteY9" fmla="*/ 171318 h 488559"/>
                <a:gd name="connsiteX10" fmla="*/ 877077 w 883978"/>
                <a:gd name="connsiteY10" fmla="*/ 264624 h 488559"/>
                <a:gd name="connsiteX11" fmla="*/ 466530 w 883978"/>
                <a:gd name="connsiteY11" fmla="*/ 451236 h 488559"/>
                <a:gd name="connsiteX12" fmla="*/ 317240 w 883978"/>
                <a:gd name="connsiteY12" fmla="*/ 488559 h 488559"/>
                <a:gd name="connsiteX13" fmla="*/ 317240 w 883978"/>
                <a:gd name="connsiteY13" fmla="*/ 488559 h 488559"/>
                <a:gd name="connsiteX14" fmla="*/ 167951 w 883978"/>
                <a:gd name="connsiteY14" fmla="*/ 395252 h 488559"/>
                <a:gd name="connsiteX15" fmla="*/ 55983 w 883978"/>
                <a:gd name="connsiteY15" fmla="*/ 152657 h 488559"/>
                <a:gd name="connsiteX16" fmla="*/ 55983 w 883978"/>
                <a:gd name="connsiteY16" fmla="*/ 59350 h 488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3978" h="488559">
                  <a:moveTo>
                    <a:pt x="0" y="40689"/>
                  </a:moveTo>
                  <a:lnTo>
                    <a:pt x="0" y="40689"/>
                  </a:lnTo>
                  <a:cubicBezTo>
                    <a:pt x="163807" y="102117"/>
                    <a:pt x="127163" y="114744"/>
                    <a:pt x="298579" y="78012"/>
                  </a:cubicBezTo>
                  <a:cubicBezTo>
                    <a:pt x="337047" y="69769"/>
                    <a:pt x="373224" y="53130"/>
                    <a:pt x="410546" y="40689"/>
                  </a:cubicBezTo>
                  <a:lnTo>
                    <a:pt x="466530" y="22028"/>
                  </a:lnTo>
                  <a:lnTo>
                    <a:pt x="522514" y="3367"/>
                  </a:lnTo>
                  <a:cubicBezTo>
                    <a:pt x="597159" y="9587"/>
                    <a:pt x="674858" y="0"/>
                    <a:pt x="746449" y="22028"/>
                  </a:cubicBezTo>
                  <a:cubicBezTo>
                    <a:pt x="765250" y="27813"/>
                    <a:pt x="752822" y="62652"/>
                    <a:pt x="765110" y="78012"/>
                  </a:cubicBezTo>
                  <a:cubicBezTo>
                    <a:pt x="779120" y="95525"/>
                    <a:pt x="802432" y="102893"/>
                    <a:pt x="821093" y="115334"/>
                  </a:cubicBezTo>
                  <a:cubicBezTo>
                    <a:pt x="827314" y="133995"/>
                    <a:pt x="830958" y="153724"/>
                    <a:pt x="839755" y="171318"/>
                  </a:cubicBezTo>
                  <a:cubicBezTo>
                    <a:pt x="883978" y="259763"/>
                    <a:pt x="877077" y="192608"/>
                    <a:pt x="877077" y="264624"/>
                  </a:cubicBezTo>
                  <a:lnTo>
                    <a:pt x="466530" y="451236"/>
                  </a:lnTo>
                  <a:lnTo>
                    <a:pt x="317240" y="488559"/>
                  </a:lnTo>
                  <a:lnTo>
                    <a:pt x="317240" y="488559"/>
                  </a:lnTo>
                  <a:lnTo>
                    <a:pt x="167951" y="395252"/>
                  </a:lnTo>
                  <a:lnTo>
                    <a:pt x="55983" y="152657"/>
                  </a:lnTo>
                  <a:lnTo>
                    <a:pt x="55983" y="59350"/>
                  </a:lnTo>
                </a:path>
              </a:pathLst>
            </a:custGeom>
            <a:solidFill>
              <a:schemeClr val="tx1"/>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83" name="Group 6"/>
            <p:cNvGrpSpPr/>
            <p:nvPr/>
          </p:nvGrpSpPr>
          <p:grpSpPr>
            <a:xfrm>
              <a:off x="4648200" y="2286000"/>
              <a:ext cx="228600" cy="228600"/>
              <a:chOff x="6858000" y="1981200"/>
              <a:chExt cx="609600" cy="533400"/>
            </a:xfrm>
          </p:grpSpPr>
          <p:sp>
            <p:nvSpPr>
              <p:cNvPr id="89"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84" name="Straight Connector 83"/>
            <p:cNvCxnSpPr/>
            <p:nvPr/>
          </p:nvCxnSpPr>
          <p:spPr>
            <a:xfrm flipH="1">
              <a:off x="2057400" y="2743200"/>
              <a:ext cx="3048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H="1">
              <a:off x="1828800" y="2667000"/>
              <a:ext cx="4572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H="1">
              <a:off x="1828800" y="2590800"/>
              <a:ext cx="457200" cy="76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7" name="Freeform 86"/>
            <p:cNvSpPr/>
            <p:nvPr/>
          </p:nvSpPr>
          <p:spPr>
            <a:xfrm>
              <a:off x="2369976" y="2537927"/>
              <a:ext cx="1119673" cy="279918"/>
            </a:xfrm>
            <a:custGeom>
              <a:avLst/>
              <a:gdLst>
                <a:gd name="connsiteX0" fmla="*/ 130628 w 1119673"/>
                <a:gd name="connsiteY0" fmla="*/ 242595 h 279918"/>
                <a:gd name="connsiteX1" fmla="*/ 0 w 1119673"/>
                <a:gd name="connsiteY1" fmla="*/ 74644 h 279918"/>
                <a:gd name="connsiteX2" fmla="*/ 74644 w 1119673"/>
                <a:gd name="connsiteY2" fmla="*/ 18661 h 279918"/>
                <a:gd name="connsiteX3" fmla="*/ 335902 w 1119673"/>
                <a:gd name="connsiteY3" fmla="*/ 0 h 279918"/>
                <a:gd name="connsiteX4" fmla="*/ 709126 w 1119673"/>
                <a:gd name="connsiteY4" fmla="*/ 55983 h 279918"/>
                <a:gd name="connsiteX5" fmla="*/ 989044 w 1119673"/>
                <a:gd name="connsiteY5" fmla="*/ 93306 h 279918"/>
                <a:gd name="connsiteX6" fmla="*/ 1119673 w 1119673"/>
                <a:gd name="connsiteY6" fmla="*/ 205273 h 279918"/>
                <a:gd name="connsiteX7" fmla="*/ 1026367 w 1119673"/>
                <a:gd name="connsiteY7" fmla="*/ 261257 h 279918"/>
                <a:gd name="connsiteX8" fmla="*/ 1026367 w 1119673"/>
                <a:gd name="connsiteY8" fmla="*/ 261257 h 279918"/>
                <a:gd name="connsiteX9" fmla="*/ 783771 w 1119673"/>
                <a:gd name="connsiteY9" fmla="*/ 279918 h 279918"/>
                <a:gd name="connsiteX10" fmla="*/ 466530 w 1119673"/>
                <a:gd name="connsiteY10" fmla="*/ 242595 h 279918"/>
                <a:gd name="connsiteX11" fmla="*/ 298579 w 1119673"/>
                <a:gd name="connsiteY11" fmla="*/ 242595 h 279918"/>
                <a:gd name="connsiteX12" fmla="*/ 130628 w 1119673"/>
                <a:gd name="connsiteY12" fmla="*/ 242595 h 27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9673" h="279918">
                  <a:moveTo>
                    <a:pt x="130628" y="242595"/>
                  </a:moveTo>
                  <a:lnTo>
                    <a:pt x="0" y="74644"/>
                  </a:lnTo>
                  <a:lnTo>
                    <a:pt x="74644" y="18661"/>
                  </a:lnTo>
                  <a:lnTo>
                    <a:pt x="335902" y="0"/>
                  </a:lnTo>
                  <a:lnTo>
                    <a:pt x="709126" y="55983"/>
                  </a:lnTo>
                  <a:lnTo>
                    <a:pt x="989044" y="93306"/>
                  </a:lnTo>
                  <a:lnTo>
                    <a:pt x="1119673" y="205273"/>
                  </a:lnTo>
                  <a:lnTo>
                    <a:pt x="1026367" y="261257"/>
                  </a:lnTo>
                  <a:lnTo>
                    <a:pt x="1026367" y="261257"/>
                  </a:lnTo>
                  <a:lnTo>
                    <a:pt x="783771" y="279918"/>
                  </a:lnTo>
                  <a:lnTo>
                    <a:pt x="466530" y="242595"/>
                  </a:lnTo>
                  <a:lnTo>
                    <a:pt x="298579" y="242595"/>
                  </a:lnTo>
                  <a:lnTo>
                    <a:pt x="130628" y="242595"/>
                  </a:ln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87"/>
            <p:cNvSpPr/>
            <p:nvPr/>
          </p:nvSpPr>
          <p:spPr>
            <a:xfrm>
              <a:off x="3886200" y="2514600"/>
              <a:ext cx="228600" cy="2286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1" name="Group 43"/>
          <p:cNvGrpSpPr/>
          <p:nvPr/>
        </p:nvGrpSpPr>
        <p:grpSpPr>
          <a:xfrm flipH="1">
            <a:off x="1981200" y="4191000"/>
            <a:ext cx="762000" cy="190500"/>
            <a:chOff x="1586204" y="1996751"/>
            <a:chExt cx="3519196" cy="1051249"/>
          </a:xfrm>
        </p:grpSpPr>
        <p:sp>
          <p:nvSpPr>
            <p:cNvPr id="92" name="Freeform 91"/>
            <p:cNvSpPr/>
            <p:nvPr/>
          </p:nvSpPr>
          <p:spPr>
            <a:xfrm>
              <a:off x="1586204" y="1996751"/>
              <a:ext cx="3519196" cy="1051249"/>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reeform 92"/>
            <p:cNvSpPr/>
            <p:nvPr/>
          </p:nvSpPr>
          <p:spPr>
            <a:xfrm>
              <a:off x="1623527" y="2553221"/>
              <a:ext cx="883978" cy="488559"/>
            </a:xfrm>
            <a:custGeom>
              <a:avLst/>
              <a:gdLst>
                <a:gd name="connsiteX0" fmla="*/ 0 w 883978"/>
                <a:gd name="connsiteY0" fmla="*/ 40689 h 488559"/>
                <a:gd name="connsiteX1" fmla="*/ 0 w 883978"/>
                <a:gd name="connsiteY1" fmla="*/ 40689 h 488559"/>
                <a:gd name="connsiteX2" fmla="*/ 298579 w 883978"/>
                <a:gd name="connsiteY2" fmla="*/ 78012 h 488559"/>
                <a:gd name="connsiteX3" fmla="*/ 410546 w 883978"/>
                <a:gd name="connsiteY3" fmla="*/ 40689 h 488559"/>
                <a:gd name="connsiteX4" fmla="*/ 466530 w 883978"/>
                <a:gd name="connsiteY4" fmla="*/ 22028 h 488559"/>
                <a:gd name="connsiteX5" fmla="*/ 522514 w 883978"/>
                <a:gd name="connsiteY5" fmla="*/ 3367 h 488559"/>
                <a:gd name="connsiteX6" fmla="*/ 746449 w 883978"/>
                <a:gd name="connsiteY6" fmla="*/ 22028 h 488559"/>
                <a:gd name="connsiteX7" fmla="*/ 765110 w 883978"/>
                <a:gd name="connsiteY7" fmla="*/ 78012 h 488559"/>
                <a:gd name="connsiteX8" fmla="*/ 821093 w 883978"/>
                <a:gd name="connsiteY8" fmla="*/ 115334 h 488559"/>
                <a:gd name="connsiteX9" fmla="*/ 839755 w 883978"/>
                <a:gd name="connsiteY9" fmla="*/ 171318 h 488559"/>
                <a:gd name="connsiteX10" fmla="*/ 877077 w 883978"/>
                <a:gd name="connsiteY10" fmla="*/ 264624 h 488559"/>
                <a:gd name="connsiteX11" fmla="*/ 466530 w 883978"/>
                <a:gd name="connsiteY11" fmla="*/ 451236 h 488559"/>
                <a:gd name="connsiteX12" fmla="*/ 317240 w 883978"/>
                <a:gd name="connsiteY12" fmla="*/ 488559 h 488559"/>
                <a:gd name="connsiteX13" fmla="*/ 317240 w 883978"/>
                <a:gd name="connsiteY13" fmla="*/ 488559 h 488559"/>
                <a:gd name="connsiteX14" fmla="*/ 167951 w 883978"/>
                <a:gd name="connsiteY14" fmla="*/ 395252 h 488559"/>
                <a:gd name="connsiteX15" fmla="*/ 55983 w 883978"/>
                <a:gd name="connsiteY15" fmla="*/ 152657 h 488559"/>
                <a:gd name="connsiteX16" fmla="*/ 55983 w 883978"/>
                <a:gd name="connsiteY16" fmla="*/ 59350 h 488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3978" h="488559">
                  <a:moveTo>
                    <a:pt x="0" y="40689"/>
                  </a:moveTo>
                  <a:lnTo>
                    <a:pt x="0" y="40689"/>
                  </a:lnTo>
                  <a:cubicBezTo>
                    <a:pt x="163807" y="102117"/>
                    <a:pt x="127163" y="114744"/>
                    <a:pt x="298579" y="78012"/>
                  </a:cubicBezTo>
                  <a:cubicBezTo>
                    <a:pt x="337047" y="69769"/>
                    <a:pt x="373224" y="53130"/>
                    <a:pt x="410546" y="40689"/>
                  </a:cubicBezTo>
                  <a:lnTo>
                    <a:pt x="466530" y="22028"/>
                  </a:lnTo>
                  <a:lnTo>
                    <a:pt x="522514" y="3367"/>
                  </a:lnTo>
                  <a:cubicBezTo>
                    <a:pt x="597159" y="9587"/>
                    <a:pt x="674858" y="0"/>
                    <a:pt x="746449" y="22028"/>
                  </a:cubicBezTo>
                  <a:cubicBezTo>
                    <a:pt x="765250" y="27813"/>
                    <a:pt x="752822" y="62652"/>
                    <a:pt x="765110" y="78012"/>
                  </a:cubicBezTo>
                  <a:cubicBezTo>
                    <a:pt x="779120" y="95525"/>
                    <a:pt x="802432" y="102893"/>
                    <a:pt x="821093" y="115334"/>
                  </a:cubicBezTo>
                  <a:cubicBezTo>
                    <a:pt x="827314" y="133995"/>
                    <a:pt x="830958" y="153724"/>
                    <a:pt x="839755" y="171318"/>
                  </a:cubicBezTo>
                  <a:cubicBezTo>
                    <a:pt x="883978" y="259763"/>
                    <a:pt x="877077" y="192608"/>
                    <a:pt x="877077" y="264624"/>
                  </a:cubicBezTo>
                  <a:lnTo>
                    <a:pt x="466530" y="451236"/>
                  </a:lnTo>
                  <a:lnTo>
                    <a:pt x="317240" y="488559"/>
                  </a:lnTo>
                  <a:lnTo>
                    <a:pt x="317240" y="488559"/>
                  </a:lnTo>
                  <a:lnTo>
                    <a:pt x="167951" y="395252"/>
                  </a:lnTo>
                  <a:lnTo>
                    <a:pt x="55983" y="152657"/>
                  </a:lnTo>
                  <a:lnTo>
                    <a:pt x="55983" y="59350"/>
                  </a:lnTo>
                </a:path>
              </a:pathLst>
            </a:custGeom>
            <a:solidFill>
              <a:schemeClr val="tx1"/>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94" name="Group 6"/>
            <p:cNvGrpSpPr/>
            <p:nvPr/>
          </p:nvGrpSpPr>
          <p:grpSpPr>
            <a:xfrm>
              <a:off x="4648200" y="2286000"/>
              <a:ext cx="228600" cy="228600"/>
              <a:chOff x="6858000" y="1981200"/>
              <a:chExt cx="609600" cy="533400"/>
            </a:xfrm>
          </p:grpSpPr>
          <p:sp>
            <p:nvSpPr>
              <p:cNvPr id="100"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100"/>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95" name="Straight Connector 94"/>
            <p:cNvCxnSpPr/>
            <p:nvPr/>
          </p:nvCxnSpPr>
          <p:spPr>
            <a:xfrm flipH="1">
              <a:off x="2057400" y="2743200"/>
              <a:ext cx="3048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flipH="1">
              <a:off x="1828800" y="2667000"/>
              <a:ext cx="4572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flipH="1">
              <a:off x="1828800" y="2590800"/>
              <a:ext cx="457200" cy="76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8" name="Freeform 97"/>
            <p:cNvSpPr/>
            <p:nvPr/>
          </p:nvSpPr>
          <p:spPr>
            <a:xfrm>
              <a:off x="2369976" y="2537927"/>
              <a:ext cx="1119673" cy="279918"/>
            </a:xfrm>
            <a:custGeom>
              <a:avLst/>
              <a:gdLst>
                <a:gd name="connsiteX0" fmla="*/ 130628 w 1119673"/>
                <a:gd name="connsiteY0" fmla="*/ 242595 h 279918"/>
                <a:gd name="connsiteX1" fmla="*/ 0 w 1119673"/>
                <a:gd name="connsiteY1" fmla="*/ 74644 h 279918"/>
                <a:gd name="connsiteX2" fmla="*/ 74644 w 1119673"/>
                <a:gd name="connsiteY2" fmla="*/ 18661 h 279918"/>
                <a:gd name="connsiteX3" fmla="*/ 335902 w 1119673"/>
                <a:gd name="connsiteY3" fmla="*/ 0 h 279918"/>
                <a:gd name="connsiteX4" fmla="*/ 709126 w 1119673"/>
                <a:gd name="connsiteY4" fmla="*/ 55983 h 279918"/>
                <a:gd name="connsiteX5" fmla="*/ 989044 w 1119673"/>
                <a:gd name="connsiteY5" fmla="*/ 93306 h 279918"/>
                <a:gd name="connsiteX6" fmla="*/ 1119673 w 1119673"/>
                <a:gd name="connsiteY6" fmla="*/ 205273 h 279918"/>
                <a:gd name="connsiteX7" fmla="*/ 1026367 w 1119673"/>
                <a:gd name="connsiteY7" fmla="*/ 261257 h 279918"/>
                <a:gd name="connsiteX8" fmla="*/ 1026367 w 1119673"/>
                <a:gd name="connsiteY8" fmla="*/ 261257 h 279918"/>
                <a:gd name="connsiteX9" fmla="*/ 783771 w 1119673"/>
                <a:gd name="connsiteY9" fmla="*/ 279918 h 279918"/>
                <a:gd name="connsiteX10" fmla="*/ 466530 w 1119673"/>
                <a:gd name="connsiteY10" fmla="*/ 242595 h 279918"/>
                <a:gd name="connsiteX11" fmla="*/ 298579 w 1119673"/>
                <a:gd name="connsiteY11" fmla="*/ 242595 h 279918"/>
                <a:gd name="connsiteX12" fmla="*/ 130628 w 1119673"/>
                <a:gd name="connsiteY12" fmla="*/ 242595 h 27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9673" h="279918">
                  <a:moveTo>
                    <a:pt x="130628" y="242595"/>
                  </a:moveTo>
                  <a:lnTo>
                    <a:pt x="0" y="74644"/>
                  </a:lnTo>
                  <a:lnTo>
                    <a:pt x="74644" y="18661"/>
                  </a:lnTo>
                  <a:lnTo>
                    <a:pt x="335902" y="0"/>
                  </a:lnTo>
                  <a:lnTo>
                    <a:pt x="709126" y="55983"/>
                  </a:lnTo>
                  <a:lnTo>
                    <a:pt x="989044" y="93306"/>
                  </a:lnTo>
                  <a:lnTo>
                    <a:pt x="1119673" y="205273"/>
                  </a:lnTo>
                  <a:lnTo>
                    <a:pt x="1026367" y="261257"/>
                  </a:lnTo>
                  <a:lnTo>
                    <a:pt x="1026367" y="261257"/>
                  </a:lnTo>
                  <a:lnTo>
                    <a:pt x="783771" y="279918"/>
                  </a:lnTo>
                  <a:lnTo>
                    <a:pt x="466530" y="242595"/>
                  </a:lnTo>
                  <a:lnTo>
                    <a:pt x="298579" y="242595"/>
                  </a:lnTo>
                  <a:lnTo>
                    <a:pt x="130628" y="242595"/>
                  </a:ln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98"/>
            <p:cNvSpPr/>
            <p:nvPr/>
          </p:nvSpPr>
          <p:spPr>
            <a:xfrm>
              <a:off x="3886200" y="2514600"/>
              <a:ext cx="228600" cy="2286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43"/>
          <p:cNvGrpSpPr/>
          <p:nvPr/>
        </p:nvGrpSpPr>
        <p:grpSpPr>
          <a:xfrm flipH="1">
            <a:off x="7162800" y="1600200"/>
            <a:ext cx="762000" cy="190500"/>
            <a:chOff x="1586204" y="1996751"/>
            <a:chExt cx="3519196" cy="1051249"/>
          </a:xfrm>
        </p:grpSpPr>
        <p:sp>
          <p:nvSpPr>
            <p:cNvPr id="103" name="Freeform 102"/>
            <p:cNvSpPr/>
            <p:nvPr/>
          </p:nvSpPr>
          <p:spPr>
            <a:xfrm>
              <a:off x="1586204" y="1996751"/>
              <a:ext cx="3519196" cy="1051249"/>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Freeform 103"/>
            <p:cNvSpPr/>
            <p:nvPr/>
          </p:nvSpPr>
          <p:spPr>
            <a:xfrm>
              <a:off x="1623527" y="2553221"/>
              <a:ext cx="883978" cy="488559"/>
            </a:xfrm>
            <a:custGeom>
              <a:avLst/>
              <a:gdLst>
                <a:gd name="connsiteX0" fmla="*/ 0 w 883978"/>
                <a:gd name="connsiteY0" fmla="*/ 40689 h 488559"/>
                <a:gd name="connsiteX1" fmla="*/ 0 w 883978"/>
                <a:gd name="connsiteY1" fmla="*/ 40689 h 488559"/>
                <a:gd name="connsiteX2" fmla="*/ 298579 w 883978"/>
                <a:gd name="connsiteY2" fmla="*/ 78012 h 488559"/>
                <a:gd name="connsiteX3" fmla="*/ 410546 w 883978"/>
                <a:gd name="connsiteY3" fmla="*/ 40689 h 488559"/>
                <a:gd name="connsiteX4" fmla="*/ 466530 w 883978"/>
                <a:gd name="connsiteY4" fmla="*/ 22028 h 488559"/>
                <a:gd name="connsiteX5" fmla="*/ 522514 w 883978"/>
                <a:gd name="connsiteY5" fmla="*/ 3367 h 488559"/>
                <a:gd name="connsiteX6" fmla="*/ 746449 w 883978"/>
                <a:gd name="connsiteY6" fmla="*/ 22028 h 488559"/>
                <a:gd name="connsiteX7" fmla="*/ 765110 w 883978"/>
                <a:gd name="connsiteY7" fmla="*/ 78012 h 488559"/>
                <a:gd name="connsiteX8" fmla="*/ 821093 w 883978"/>
                <a:gd name="connsiteY8" fmla="*/ 115334 h 488559"/>
                <a:gd name="connsiteX9" fmla="*/ 839755 w 883978"/>
                <a:gd name="connsiteY9" fmla="*/ 171318 h 488559"/>
                <a:gd name="connsiteX10" fmla="*/ 877077 w 883978"/>
                <a:gd name="connsiteY10" fmla="*/ 264624 h 488559"/>
                <a:gd name="connsiteX11" fmla="*/ 466530 w 883978"/>
                <a:gd name="connsiteY11" fmla="*/ 451236 h 488559"/>
                <a:gd name="connsiteX12" fmla="*/ 317240 w 883978"/>
                <a:gd name="connsiteY12" fmla="*/ 488559 h 488559"/>
                <a:gd name="connsiteX13" fmla="*/ 317240 w 883978"/>
                <a:gd name="connsiteY13" fmla="*/ 488559 h 488559"/>
                <a:gd name="connsiteX14" fmla="*/ 167951 w 883978"/>
                <a:gd name="connsiteY14" fmla="*/ 395252 h 488559"/>
                <a:gd name="connsiteX15" fmla="*/ 55983 w 883978"/>
                <a:gd name="connsiteY15" fmla="*/ 152657 h 488559"/>
                <a:gd name="connsiteX16" fmla="*/ 55983 w 883978"/>
                <a:gd name="connsiteY16" fmla="*/ 59350 h 488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3978" h="488559">
                  <a:moveTo>
                    <a:pt x="0" y="40689"/>
                  </a:moveTo>
                  <a:lnTo>
                    <a:pt x="0" y="40689"/>
                  </a:lnTo>
                  <a:cubicBezTo>
                    <a:pt x="163807" y="102117"/>
                    <a:pt x="127163" y="114744"/>
                    <a:pt x="298579" y="78012"/>
                  </a:cubicBezTo>
                  <a:cubicBezTo>
                    <a:pt x="337047" y="69769"/>
                    <a:pt x="373224" y="53130"/>
                    <a:pt x="410546" y="40689"/>
                  </a:cubicBezTo>
                  <a:lnTo>
                    <a:pt x="466530" y="22028"/>
                  </a:lnTo>
                  <a:lnTo>
                    <a:pt x="522514" y="3367"/>
                  </a:lnTo>
                  <a:cubicBezTo>
                    <a:pt x="597159" y="9587"/>
                    <a:pt x="674858" y="0"/>
                    <a:pt x="746449" y="22028"/>
                  </a:cubicBezTo>
                  <a:cubicBezTo>
                    <a:pt x="765250" y="27813"/>
                    <a:pt x="752822" y="62652"/>
                    <a:pt x="765110" y="78012"/>
                  </a:cubicBezTo>
                  <a:cubicBezTo>
                    <a:pt x="779120" y="95525"/>
                    <a:pt x="802432" y="102893"/>
                    <a:pt x="821093" y="115334"/>
                  </a:cubicBezTo>
                  <a:cubicBezTo>
                    <a:pt x="827314" y="133995"/>
                    <a:pt x="830958" y="153724"/>
                    <a:pt x="839755" y="171318"/>
                  </a:cubicBezTo>
                  <a:cubicBezTo>
                    <a:pt x="883978" y="259763"/>
                    <a:pt x="877077" y="192608"/>
                    <a:pt x="877077" y="264624"/>
                  </a:cubicBezTo>
                  <a:lnTo>
                    <a:pt x="466530" y="451236"/>
                  </a:lnTo>
                  <a:lnTo>
                    <a:pt x="317240" y="488559"/>
                  </a:lnTo>
                  <a:lnTo>
                    <a:pt x="317240" y="488559"/>
                  </a:lnTo>
                  <a:lnTo>
                    <a:pt x="167951" y="395252"/>
                  </a:lnTo>
                  <a:lnTo>
                    <a:pt x="55983" y="152657"/>
                  </a:lnTo>
                  <a:lnTo>
                    <a:pt x="55983" y="59350"/>
                  </a:lnTo>
                </a:path>
              </a:pathLst>
            </a:custGeom>
            <a:solidFill>
              <a:schemeClr val="tx1"/>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05" name="Group 6"/>
            <p:cNvGrpSpPr/>
            <p:nvPr/>
          </p:nvGrpSpPr>
          <p:grpSpPr>
            <a:xfrm>
              <a:off x="4648200" y="2286000"/>
              <a:ext cx="228600" cy="228600"/>
              <a:chOff x="6858000" y="1981200"/>
              <a:chExt cx="609600" cy="533400"/>
            </a:xfrm>
          </p:grpSpPr>
          <p:sp>
            <p:nvSpPr>
              <p:cNvPr id="111"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06" name="Straight Connector 105"/>
            <p:cNvCxnSpPr/>
            <p:nvPr/>
          </p:nvCxnSpPr>
          <p:spPr>
            <a:xfrm flipH="1">
              <a:off x="2057400" y="2743200"/>
              <a:ext cx="3048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flipH="1">
              <a:off x="1828800" y="2667000"/>
              <a:ext cx="4572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H="1">
              <a:off x="1828800" y="2590800"/>
              <a:ext cx="457200" cy="76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9" name="Freeform 108"/>
            <p:cNvSpPr/>
            <p:nvPr/>
          </p:nvSpPr>
          <p:spPr>
            <a:xfrm>
              <a:off x="2369976" y="2537927"/>
              <a:ext cx="1119673" cy="279918"/>
            </a:xfrm>
            <a:custGeom>
              <a:avLst/>
              <a:gdLst>
                <a:gd name="connsiteX0" fmla="*/ 130628 w 1119673"/>
                <a:gd name="connsiteY0" fmla="*/ 242595 h 279918"/>
                <a:gd name="connsiteX1" fmla="*/ 0 w 1119673"/>
                <a:gd name="connsiteY1" fmla="*/ 74644 h 279918"/>
                <a:gd name="connsiteX2" fmla="*/ 74644 w 1119673"/>
                <a:gd name="connsiteY2" fmla="*/ 18661 h 279918"/>
                <a:gd name="connsiteX3" fmla="*/ 335902 w 1119673"/>
                <a:gd name="connsiteY3" fmla="*/ 0 h 279918"/>
                <a:gd name="connsiteX4" fmla="*/ 709126 w 1119673"/>
                <a:gd name="connsiteY4" fmla="*/ 55983 h 279918"/>
                <a:gd name="connsiteX5" fmla="*/ 989044 w 1119673"/>
                <a:gd name="connsiteY5" fmla="*/ 93306 h 279918"/>
                <a:gd name="connsiteX6" fmla="*/ 1119673 w 1119673"/>
                <a:gd name="connsiteY6" fmla="*/ 205273 h 279918"/>
                <a:gd name="connsiteX7" fmla="*/ 1026367 w 1119673"/>
                <a:gd name="connsiteY7" fmla="*/ 261257 h 279918"/>
                <a:gd name="connsiteX8" fmla="*/ 1026367 w 1119673"/>
                <a:gd name="connsiteY8" fmla="*/ 261257 h 279918"/>
                <a:gd name="connsiteX9" fmla="*/ 783771 w 1119673"/>
                <a:gd name="connsiteY9" fmla="*/ 279918 h 279918"/>
                <a:gd name="connsiteX10" fmla="*/ 466530 w 1119673"/>
                <a:gd name="connsiteY10" fmla="*/ 242595 h 279918"/>
                <a:gd name="connsiteX11" fmla="*/ 298579 w 1119673"/>
                <a:gd name="connsiteY11" fmla="*/ 242595 h 279918"/>
                <a:gd name="connsiteX12" fmla="*/ 130628 w 1119673"/>
                <a:gd name="connsiteY12" fmla="*/ 242595 h 27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9673" h="279918">
                  <a:moveTo>
                    <a:pt x="130628" y="242595"/>
                  </a:moveTo>
                  <a:lnTo>
                    <a:pt x="0" y="74644"/>
                  </a:lnTo>
                  <a:lnTo>
                    <a:pt x="74644" y="18661"/>
                  </a:lnTo>
                  <a:lnTo>
                    <a:pt x="335902" y="0"/>
                  </a:lnTo>
                  <a:lnTo>
                    <a:pt x="709126" y="55983"/>
                  </a:lnTo>
                  <a:lnTo>
                    <a:pt x="989044" y="93306"/>
                  </a:lnTo>
                  <a:lnTo>
                    <a:pt x="1119673" y="205273"/>
                  </a:lnTo>
                  <a:lnTo>
                    <a:pt x="1026367" y="261257"/>
                  </a:lnTo>
                  <a:lnTo>
                    <a:pt x="1026367" y="261257"/>
                  </a:lnTo>
                  <a:lnTo>
                    <a:pt x="783771" y="279918"/>
                  </a:lnTo>
                  <a:lnTo>
                    <a:pt x="466530" y="242595"/>
                  </a:lnTo>
                  <a:lnTo>
                    <a:pt x="298579" y="242595"/>
                  </a:lnTo>
                  <a:lnTo>
                    <a:pt x="130628" y="242595"/>
                  </a:ln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Oval 109"/>
            <p:cNvSpPr/>
            <p:nvPr/>
          </p:nvSpPr>
          <p:spPr>
            <a:xfrm>
              <a:off x="3886200" y="2514600"/>
              <a:ext cx="228600" cy="2286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3" name="Group 43"/>
          <p:cNvGrpSpPr/>
          <p:nvPr/>
        </p:nvGrpSpPr>
        <p:grpSpPr>
          <a:xfrm rot="20381383">
            <a:off x="7086600" y="4038600"/>
            <a:ext cx="762000" cy="190500"/>
            <a:chOff x="1586204" y="1996751"/>
            <a:chExt cx="3519196" cy="1051249"/>
          </a:xfrm>
        </p:grpSpPr>
        <p:sp>
          <p:nvSpPr>
            <p:cNvPr id="114" name="Freeform 113"/>
            <p:cNvSpPr/>
            <p:nvPr/>
          </p:nvSpPr>
          <p:spPr>
            <a:xfrm>
              <a:off x="1586204" y="1996751"/>
              <a:ext cx="3519196" cy="1051249"/>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Freeform 114"/>
            <p:cNvSpPr/>
            <p:nvPr/>
          </p:nvSpPr>
          <p:spPr>
            <a:xfrm>
              <a:off x="1623527" y="2553221"/>
              <a:ext cx="883978" cy="488559"/>
            </a:xfrm>
            <a:custGeom>
              <a:avLst/>
              <a:gdLst>
                <a:gd name="connsiteX0" fmla="*/ 0 w 883978"/>
                <a:gd name="connsiteY0" fmla="*/ 40689 h 488559"/>
                <a:gd name="connsiteX1" fmla="*/ 0 w 883978"/>
                <a:gd name="connsiteY1" fmla="*/ 40689 h 488559"/>
                <a:gd name="connsiteX2" fmla="*/ 298579 w 883978"/>
                <a:gd name="connsiteY2" fmla="*/ 78012 h 488559"/>
                <a:gd name="connsiteX3" fmla="*/ 410546 w 883978"/>
                <a:gd name="connsiteY3" fmla="*/ 40689 h 488559"/>
                <a:gd name="connsiteX4" fmla="*/ 466530 w 883978"/>
                <a:gd name="connsiteY4" fmla="*/ 22028 h 488559"/>
                <a:gd name="connsiteX5" fmla="*/ 522514 w 883978"/>
                <a:gd name="connsiteY5" fmla="*/ 3367 h 488559"/>
                <a:gd name="connsiteX6" fmla="*/ 746449 w 883978"/>
                <a:gd name="connsiteY6" fmla="*/ 22028 h 488559"/>
                <a:gd name="connsiteX7" fmla="*/ 765110 w 883978"/>
                <a:gd name="connsiteY7" fmla="*/ 78012 h 488559"/>
                <a:gd name="connsiteX8" fmla="*/ 821093 w 883978"/>
                <a:gd name="connsiteY8" fmla="*/ 115334 h 488559"/>
                <a:gd name="connsiteX9" fmla="*/ 839755 w 883978"/>
                <a:gd name="connsiteY9" fmla="*/ 171318 h 488559"/>
                <a:gd name="connsiteX10" fmla="*/ 877077 w 883978"/>
                <a:gd name="connsiteY10" fmla="*/ 264624 h 488559"/>
                <a:gd name="connsiteX11" fmla="*/ 466530 w 883978"/>
                <a:gd name="connsiteY11" fmla="*/ 451236 h 488559"/>
                <a:gd name="connsiteX12" fmla="*/ 317240 w 883978"/>
                <a:gd name="connsiteY12" fmla="*/ 488559 h 488559"/>
                <a:gd name="connsiteX13" fmla="*/ 317240 w 883978"/>
                <a:gd name="connsiteY13" fmla="*/ 488559 h 488559"/>
                <a:gd name="connsiteX14" fmla="*/ 167951 w 883978"/>
                <a:gd name="connsiteY14" fmla="*/ 395252 h 488559"/>
                <a:gd name="connsiteX15" fmla="*/ 55983 w 883978"/>
                <a:gd name="connsiteY15" fmla="*/ 152657 h 488559"/>
                <a:gd name="connsiteX16" fmla="*/ 55983 w 883978"/>
                <a:gd name="connsiteY16" fmla="*/ 59350 h 488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3978" h="488559">
                  <a:moveTo>
                    <a:pt x="0" y="40689"/>
                  </a:moveTo>
                  <a:lnTo>
                    <a:pt x="0" y="40689"/>
                  </a:lnTo>
                  <a:cubicBezTo>
                    <a:pt x="163807" y="102117"/>
                    <a:pt x="127163" y="114744"/>
                    <a:pt x="298579" y="78012"/>
                  </a:cubicBezTo>
                  <a:cubicBezTo>
                    <a:pt x="337047" y="69769"/>
                    <a:pt x="373224" y="53130"/>
                    <a:pt x="410546" y="40689"/>
                  </a:cubicBezTo>
                  <a:lnTo>
                    <a:pt x="466530" y="22028"/>
                  </a:lnTo>
                  <a:lnTo>
                    <a:pt x="522514" y="3367"/>
                  </a:lnTo>
                  <a:cubicBezTo>
                    <a:pt x="597159" y="9587"/>
                    <a:pt x="674858" y="0"/>
                    <a:pt x="746449" y="22028"/>
                  </a:cubicBezTo>
                  <a:cubicBezTo>
                    <a:pt x="765250" y="27813"/>
                    <a:pt x="752822" y="62652"/>
                    <a:pt x="765110" y="78012"/>
                  </a:cubicBezTo>
                  <a:cubicBezTo>
                    <a:pt x="779120" y="95525"/>
                    <a:pt x="802432" y="102893"/>
                    <a:pt x="821093" y="115334"/>
                  </a:cubicBezTo>
                  <a:cubicBezTo>
                    <a:pt x="827314" y="133995"/>
                    <a:pt x="830958" y="153724"/>
                    <a:pt x="839755" y="171318"/>
                  </a:cubicBezTo>
                  <a:cubicBezTo>
                    <a:pt x="883978" y="259763"/>
                    <a:pt x="877077" y="192608"/>
                    <a:pt x="877077" y="264624"/>
                  </a:cubicBezTo>
                  <a:lnTo>
                    <a:pt x="466530" y="451236"/>
                  </a:lnTo>
                  <a:lnTo>
                    <a:pt x="317240" y="488559"/>
                  </a:lnTo>
                  <a:lnTo>
                    <a:pt x="317240" y="488559"/>
                  </a:lnTo>
                  <a:lnTo>
                    <a:pt x="167951" y="395252"/>
                  </a:lnTo>
                  <a:lnTo>
                    <a:pt x="55983" y="152657"/>
                  </a:lnTo>
                  <a:lnTo>
                    <a:pt x="55983" y="59350"/>
                  </a:lnTo>
                </a:path>
              </a:pathLst>
            </a:custGeom>
            <a:solidFill>
              <a:schemeClr val="tx1"/>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16" name="Group 6"/>
            <p:cNvGrpSpPr/>
            <p:nvPr/>
          </p:nvGrpSpPr>
          <p:grpSpPr>
            <a:xfrm>
              <a:off x="4648200" y="2286000"/>
              <a:ext cx="228600" cy="228600"/>
              <a:chOff x="6858000" y="1981200"/>
              <a:chExt cx="609600" cy="533400"/>
            </a:xfrm>
          </p:grpSpPr>
          <p:sp>
            <p:nvSpPr>
              <p:cNvPr id="122"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Oval 122"/>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17" name="Straight Connector 116"/>
            <p:cNvCxnSpPr/>
            <p:nvPr/>
          </p:nvCxnSpPr>
          <p:spPr>
            <a:xfrm flipH="1">
              <a:off x="2057400" y="2743200"/>
              <a:ext cx="3048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flipH="1">
              <a:off x="1828800" y="2667000"/>
              <a:ext cx="4572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flipH="1">
              <a:off x="1828800" y="2590800"/>
              <a:ext cx="457200" cy="76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0" name="Freeform 119"/>
            <p:cNvSpPr/>
            <p:nvPr/>
          </p:nvSpPr>
          <p:spPr>
            <a:xfrm>
              <a:off x="2369976" y="2537927"/>
              <a:ext cx="1119673" cy="279918"/>
            </a:xfrm>
            <a:custGeom>
              <a:avLst/>
              <a:gdLst>
                <a:gd name="connsiteX0" fmla="*/ 130628 w 1119673"/>
                <a:gd name="connsiteY0" fmla="*/ 242595 h 279918"/>
                <a:gd name="connsiteX1" fmla="*/ 0 w 1119673"/>
                <a:gd name="connsiteY1" fmla="*/ 74644 h 279918"/>
                <a:gd name="connsiteX2" fmla="*/ 74644 w 1119673"/>
                <a:gd name="connsiteY2" fmla="*/ 18661 h 279918"/>
                <a:gd name="connsiteX3" fmla="*/ 335902 w 1119673"/>
                <a:gd name="connsiteY3" fmla="*/ 0 h 279918"/>
                <a:gd name="connsiteX4" fmla="*/ 709126 w 1119673"/>
                <a:gd name="connsiteY4" fmla="*/ 55983 h 279918"/>
                <a:gd name="connsiteX5" fmla="*/ 989044 w 1119673"/>
                <a:gd name="connsiteY5" fmla="*/ 93306 h 279918"/>
                <a:gd name="connsiteX6" fmla="*/ 1119673 w 1119673"/>
                <a:gd name="connsiteY6" fmla="*/ 205273 h 279918"/>
                <a:gd name="connsiteX7" fmla="*/ 1026367 w 1119673"/>
                <a:gd name="connsiteY7" fmla="*/ 261257 h 279918"/>
                <a:gd name="connsiteX8" fmla="*/ 1026367 w 1119673"/>
                <a:gd name="connsiteY8" fmla="*/ 261257 h 279918"/>
                <a:gd name="connsiteX9" fmla="*/ 783771 w 1119673"/>
                <a:gd name="connsiteY9" fmla="*/ 279918 h 279918"/>
                <a:gd name="connsiteX10" fmla="*/ 466530 w 1119673"/>
                <a:gd name="connsiteY10" fmla="*/ 242595 h 279918"/>
                <a:gd name="connsiteX11" fmla="*/ 298579 w 1119673"/>
                <a:gd name="connsiteY11" fmla="*/ 242595 h 279918"/>
                <a:gd name="connsiteX12" fmla="*/ 130628 w 1119673"/>
                <a:gd name="connsiteY12" fmla="*/ 242595 h 27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9673" h="279918">
                  <a:moveTo>
                    <a:pt x="130628" y="242595"/>
                  </a:moveTo>
                  <a:lnTo>
                    <a:pt x="0" y="74644"/>
                  </a:lnTo>
                  <a:lnTo>
                    <a:pt x="74644" y="18661"/>
                  </a:lnTo>
                  <a:lnTo>
                    <a:pt x="335902" y="0"/>
                  </a:lnTo>
                  <a:lnTo>
                    <a:pt x="709126" y="55983"/>
                  </a:lnTo>
                  <a:lnTo>
                    <a:pt x="989044" y="93306"/>
                  </a:lnTo>
                  <a:lnTo>
                    <a:pt x="1119673" y="205273"/>
                  </a:lnTo>
                  <a:lnTo>
                    <a:pt x="1026367" y="261257"/>
                  </a:lnTo>
                  <a:lnTo>
                    <a:pt x="1026367" y="261257"/>
                  </a:lnTo>
                  <a:lnTo>
                    <a:pt x="783771" y="279918"/>
                  </a:lnTo>
                  <a:lnTo>
                    <a:pt x="466530" y="242595"/>
                  </a:lnTo>
                  <a:lnTo>
                    <a:pt x="298579" y="242595"/>
                  </a:lnTo>
                  <a:lnTo>
                    <a:pt x="130628" y="242595"/>
                  </a:ln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Oval 120"/>
            <p:cNvSpPr/>
            <p:nvPr/>
          </p:nvSpPr>
          <p:spPr>
            <a:xfrm>
              <a:off x="3886200" y="2514600"/>
              <a:ext cx="228600" cy="2286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4" name="Group 42"/>
          <p:cNvGrpSpPr/>
          <p:nvPr/>
        </p:nvGrpSpPr>
        <p:grpSpPr>
          <a:xfrm rot="2209381">
            <a:off x="2743200" y="5638800"/>
            <a:ext cx="971219" cy="254000"/>
            <a:chOff x="3200400" y="3733800"/>
            <a:chExt cx="3900196" cy="1066800"/>
          </a:xfrm>
        </p:grpSpPr>
        <p:sp>
          <p:nvSpPr>
            <p:cNvPr id="125" name="Freeform 124"/>
            <p:cNvSpPr/>
            <p:nvPr/>
          </p:nvSpPr>
          <p:spPr>
            <a:xfrm>
              <a:off x="3200400" y="3733800"/>
              <a:ext cx="3900196" cy="1066800"/>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6" name="Group 6"/>
            <p:cNvGrpSpPr/>
            <p:nvPr/>
          </p:nvGrpSpPr>
          <p:grpSpPr>
            <a:xfrm>
              <a:off x="6593898" y="4027328"/>
              <a:ext cx="253349" cy="231982"/>
              <a:chOff x="6858000" y="1981200"/>
              <a:chExt cx="609600" cy="533400"/>
            </a:xfrm>
          </p:grpSpPr>
          <p:sp>
            <p:nvSpPr>
              <p:cNvPr id="131"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Oval 131"/>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27" name="Straight Connector 126"/>
            <p:cNvCxnSpPr/>
            <p:nvPr/>
          </p:nvCxnSpPr>
          <p:spPr>
            <a:xfrm flipH="1">
              <a:off x="3722609" y="4491291"/>
              <a:ext cx="337799"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flipH="1">
              <a:off x="3469260" y="4413964"/>
              <a:ext cx="506698"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flipH="1">
              <a:off x="3469260" y="4336637"/>
              <a:ext cx="506698" cy="773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0" name="Oval 129"/>
            <p:cNvSpPr/>
            <p:nvPr/>
          </p:nvSpPr>
          <p:spPr>
            <a:xfrm>
              <a:off x="5749401" y="4259309"/>
              <a:ext cx="253349" cy="23198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3" name="Group 42"/>
          <p:cNvGrpSpPr/>
          <p:nvPr/>
        </p:nvGrpSpPr>
        <p:grpSpPr>
          <a:xfrm rot="1465590" flipH="1">
            <a:off x="5334000" y="3505200"/>
            <a:ext cx="971219" cy="254000"/>
            <a:chOff x="3200400" y="3733800"/>
            <a:chExt cx="3900196" cy="1066800"/>
          </a:xfrm>
        </p:grpSpPr>
        <p:sp>
          <p:nvSpPr>
            <p:cNvPr id="134" name="Freeform 133"/>
            <p:cNvSpPr/>
            <p:nvPr/>
          </p:nvSpPr>
          <p:spPr>
            <a:xfrm>
              <a:off x="3200400" y="3733800"/>
              <a:ext cx="3900196" cy="1066800"/>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5" name="Group 6"/>
            <p:cNvGrpSpPr/>
            <p:nvPr/>
          </p:nvGrpSpPr>
          <p:grpSpPr>
            <a:xfrm>
              <a:off x="6593898" y="4027328"/>
              <a:ext cx="253349" cy="231982"/>
              <a:chOff x="6858000" y="1981200"/>
              <a:chExt cx="609600" cy="533400"/>
            </a:xfrm>
          </p:grpSpPr>
          <p:sp>
            <p:nvSpPr>
              <p:cNvPr id="140"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 name="Oval 140"/>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36" name="Straight Connector 135"/>
            <p:cNvCxnSpPr/>
            <p:nvPr/>
          </p:nvCxnSpPr>
          <p:spPr>
            <a:xfrm flipH="1">
              <a:off x="3722609" y="4491291"/>
              <a:ext cx="337799"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flipH="1">
              <a:off x="3469260" y="4413964"/>
              <a:ext cx="506698"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flipH="1">
              <a:off x="3469260" y="4336637"/>
              <a:ext cx="506698" cy="773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9" name="Oval 138"/>
            <p:cNvSpPr/>
            <p:nvPr/>
          </p:nvSpPr>
          <p:spPr>
            <a:xfrm>
              <a:off x="5749401" y="4259309"/>
              <a:ext cx="253349" cy="23198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2" name="Group 42"/>
          <p:cNvGrpSpPr/>
          <p:nvPr/>
        </p:nvGrpSpPr>
        <p:grpSpPr>
          <a:xfrm rot="20779112" flipH="1">
            <a:off x="457200" y="4038600"/>
            <a:ext cx="971219" cy="254000"/>
            <a:chOff x="3200400" y="3733800"/>
            <a:chExt cx="3900196" cy="1066800"/>
          </a:xfrm>
        </p:grpSpPr>
        <p:sp>
          <p:nvSpPr>
            <p:cNvPr id="143" name="Freeform 142"/>
            <p:cNvSpPr/>
            <p:nvPr/>
          </p:nvSpPr>
          <p:spPr>
            <a:xfrm>
              <a:off x="3200400" y="3733800"/>
              <a:ext cx="3900196" cy="1066800"/>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4" name="Group 6"/>
            <p:cNvGrpSpPr/>
            <p:nvPr/>
          </p:nvGrpSpPr>
          <p:grpSpPr>
            <a:xfrm>
              <a:off x="6593898" y="4027328"/>
              <a:ext cx="253349" cy="231982"/>
              <a:chOff x="6858000" y="1981200"/>
              <a:chExt cx="609600" cy="533400"/>
            </a:xfrm>
          </p:grpSpPr>
          <p:sp>
            <p:nvSpPr>
              <p:cNvPr id="149"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0" name="Oval 149"/>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45" name="Straight Connector 144"/>
            <p:cNvCxnSpPr/>
            <p:nvPr/>
          </p:nvCxnSpPr>
          <p:spPr>
            <a:xfrm flipH="1">
              <a:off x="3722609" y="4491291"/>
              <a:ext cx="337799"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flipH="1">
              <a:off x="3469260" y="4413964"/>
              <a:ext cx="506698"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flipH="1">
              <a:off x="3469260" y="4336637"/>
              <a:ext cx="506698" cy="773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8" name="Oval 147"/>
            <p:cNvSpPr/>
            <p:nvPr/>
          </p:nvSpPr>
          <p:spPr>
            <a:xfrm>
              <a:off x="5749401" y="4259309"/>
              <a:ext cx="253349" cy="23198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1" name="Group 42"/>
          <p:cNvGrpSpPr/>
          <p:nvPr/>
        </p:nvGrpSpPr>
        <p:grpSpPr>
          <a:xfrm>
            <a:off x="2667000" y="2590800"/>
            <a:ext cx="971219" cy="254000"/>
            <a:chOff x="3200400" y="3733800"/>
            <a:chExt cx="3900196" cy="1066800"/>
          </a:xfrm>
        </p:grpSpPr>
        <p:sp>
          <p:nvSpPr>
            <p:cNvPr id="152" name="Freeform 151"/>
            <p:cNvSpPr/>
            <p:nvPr/>
          </p:nvSpPr>
          <p:spPr>
            <a:xfrm>
              <a:off x="3200400" y="3733800"/>
              <a:ext cx="3900196" cy="1066800"/>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3" name="Group 6"/>
            <p:cNvGrpSpPr/>
            <p:nvPr/>
          </p:nvGrpSpPr>
          <p:grpSpPr>
            <a:xfrm>
              <a:off x="6593898" y="4027328"/>
              <a:ext cx="253349" cy="231982"/>
              <a:chOff x="6858000" y="1981200"/>
              <a:chExt cx="609600" cy="533400"/>
            </a:xfrm>
          </p:grpSpPr>
          <p:sp>
            <p:nvSpPr>
              <p:cNvPr id="158"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 name="Oval 158"/>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54" name="Straight Connector 153"/>
            <p:cNvCxnSpPr/>
            <p:nvPr/>
          </p:nvCxnSpPr>
          <p:spPr>
            <a:xfrm flipH="1">
              <a:off x="3722609" y="4491291"/>
              <a:ext cx="337799"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a:xfrm flipH="1">
              <a:off x="3469260" y="4413964"/>
              <a:ext cx="506698" cy="1546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a:xfrm flipH="1">
              <a:off x="3469260" y="4336637"/>
              <a:ext cx="506698" cy="773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7" name="Oval 156"/>
            <p:cNvSpPr/>
            <p:nvPr/>
          </p:nvSpPr>
          <p:spPr>
            <a:xfrm>
              <a:off x="5749401" y="4259309"/>
              <a:ext cx="253349" cy="23198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0" name="Group 43"/>
          <p:cNvGrpSpPr/>
          <p:nvPr/>
        </p:nvGrpSpPr>
        <p:grpSpPr>
          <a:xfrm flipH="1">
            <a:off x="3657600" y="5029200"/>
            <a:ext cx="762000" cy="190500"/>
            <a:chOff x="1586204" y="1996751"/>
            <a:chExt cx="3519196" cy="1051249"/>
          </a:xfrm>
        </p:grpSpPr>
        <p:sp>
          <p:nvSpPr>
            <p:cNvPr id="161" name="Freeform 160"/>
            <p:cNvSpPr/>
            <p:nvPr/>
          </p:nvSpPr>
          <p:spPr>
            <a:xfrm>
              <a:off x="1586204" y="1996751"/>
              <a:ext cx="3519196" cy="1051249"/>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 name="Freeform 161"/>
            <p:cNvSpPr/>
            <p:nvPr/>
          </p:nvSpPr>
          <p:spPr>
            <a:xfrm>
              <a:off x="1623527" y="2553221"/>
              <a:ext cx="883978" cy="488559"/>
            </a:xfrm>
            <a:custGeom>
              <a:avLst/>
              <a:gdLst>
                <a:gd name="connsiteX0" fmla="*/ 0 w 883978"/>
                <a:gd name="connsiteY0" fmla="*/ 40689 h 488559"/>
                <a:gd name="connsiteX1" fmla="*/ 0 w 883978"/>
                <a:gd name="connsiteY1" fmla="*/ 40689 h 488559"/>
                <a:gd name="connsiteX2" fmla="*/ 298579 w 883978"/>
                <a:gd name="connsiteY2" fmla="*/ 78012 h 488559"/>
                <a:gd name="connsiteX3" fmla="*/ 410546 w 883978"/>
                <a:gd name="connsiteY3" fmla="*/ 40689 h 488559"/>
                <a:gd name="connsiteX4" fmla="*/ 466530 w 883978"/>
                <a:gd name="connsiteY4" fmla="*/ 22028 h 488559"/>
                <a:gd name="connsiteX5" fmla="*/ 522514 w 883978"/>
                <a:gd name="connsiteY5" fmla="*/ 3367 h 488559"/>
                <a:gd name="connsiteX6" fmla="*/ 746449 w 883978"/>
                <a:gd name="connsiteY6" fmla="*/ 22028 h 488559"/>
                <a:gd name="connsiteX7" fmla="*/ 765110 w 883978"/>
                <a:gd name="connsiteY7" fmla="*/ 78012 h 488559"/>
                <a:gd name="connsiteX8" fmla="*/ 821093 w 883978"/>
                <a:gd name="connsiteY8" fmla="*/ 115334 h 488559"/>
                <a:gd name="connsiteX9" fmla="*/ 839755 w 883978"/>
                <a:gd name="connsiteY9" fmla="*/ 171318 h 488559"/>
                <a:gd name="connsiteX10" fmla="*/ 877077 w 883978"/>
                <a:gd name="connsiteY10" fmla="*/ 264624 h 488559"/>
                <a:gd name="connsiteX11" fmla="*/ 466530 w 883978"/>
                <a:gd name="connsiteY11" fmla="*/ 451236 h 488559"/>
                <a:gd name="connsiteX12" fmla="*/ 317240 w 883978"/>
                <a:gd name="connsiteY12" fmla="*/ 488559 h 488559"/>
                <a:gd name="connsiteX13" fmla="*/ 317240 w 883978"/>
                <a:gd name="connsiteY13" fmla="*/ 488559 h 488559"/>
                <a:gd name="connsiteX14" fmla="*/ 167951 w 883978"/>
                <a:gd name="connsiteY14" fmla="*/ 395252 h 488559"/>
                <a:gd name="connsiteX15" fmla="*/ 55983 w 883978"/>
                <a:gd name="connsiteY15" fmla="*/ 152657 h 488559"/>
                <a:gd name="connsiteX16" fmla="*/ 55983 w 883978"/>
                <a:gd name="connsiteY16" fmla="*/ 59350 h 488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3978" h="488559">
                  <a:moveTo>
                    <a:pt x="0" y="40689"/>
                  </a:moveTo>
                  <a:lnTo>
                    <a:pt x="0" y="40689"/>
                  </a:lnTo>
                  <a:cubicBezTo>
                    <a:pt x="163807" y="102117"/>
                    <a:pt x="127163" y="114744"/>
                    <a:pt x="298579" y="78012"/>
                  </a:cubicBezTo>
                  <a:cubicBezTo>
                    <a:pt x="337047" y="69769"/>
                    <a:pt x="373224" y="53130"/>
                    <a:pt x="410546" y="40689"/>
                  </a:cubicBezTo>
                  <a:lnTo>
                    <a:pt x="466530" y="22028"/>
                  </a:lnTo>
                  <a:lnTo>
                    <a:pt x="522514" y="3367"/>
                  </a:lnTo>
                  <a:cubicBezTo>
                    <a:pt x="597159" y="9587"/>
                    <a:pt x="674858" y="0"/>
                    <a:pt x="746449" y="22028"/>
                  </a:cubicBezTo>
                  <a:cubicBezTo>
                    <a:pt x="765250" y="27813"/>
                    <a:pt x="752822" y="62652"/>
                    <a:pt x="765110" y="78012"/>
                  </a:cubicBezTo>
                  <a:cubicBezTo>
                    <a:pt x="779120" y="95525"/>
                    <a:pt x="802432" y="102893"/>
                    <a:pt x="821093" y="115334"/>
                  </a:cubicBezTo>
                  <a:cubicBezTo>
                    <a:pt x="827314" y="133995"/>
                    <a:pt x="830958" y="153724"/>
                    <a:pt x="839755" y="171318"/>
                  </a:cubicBezTo>
                  <a:cubicBezTo>
                    <a:pt x="883978" y="259763"/>
                    <a:pt x="877077" y="192608"/>
                    <a:pt x="877077" y="264624"/>
                  </a:cubicBezTo>
                  <a:lnTo>
                    <a:pt x="466530" y="451236"/>
                  </a:lnTo>
                  <a:lnTo>
                    <a:pt x="317240" y="488559"/>
                  </a:lnTo>
                  <a:lnTo>
                    <a:pt x="317240" y="488559"/>
                  </a:lnTo>
                  <a:lnTo>
                    <a:pt x="167951" y="395252"/>
                  </a:lnTo>
                  <a:lnTo>
                    <a:pt x="55983" y="152657"/>
                  </a:lnTo>
                  <a:lnTo>
                    <a:pt x="55983" y="59350"/>
                  </a:lnTo>
                </a:path>
              </a:pathLst>
            </a:custGeom>
            <a:solidFill>
              <a:schemeClr val="tx1"/>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63" name="Group 6"/>
            <p:cNvGrpSpPr/>
            <p:nvPr/>
          </p:nvGrpSpPr>
          <p:grpSpPr>
            <a:xfrm>
              <a:off x="4648200" y="2286000"/>
              <a:ext cx="228600" cy="228600"/>
              <a:chOff x="6858000" y="1981200"/>
              <a:chExt cx="609600" cy="533400"/>
            </a:xfrm>
          </p:grpSpPr>
          <p:sp>
            <p:nvSpPr>
              <p:cNvPr id="171"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 name="Oval 171"/>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64" name="Straight Connector 163"/>
            <p:cNvCxnSpPr/>
            <p:nvPr/>
          </p:nvCxnSpPr>
          <p:spPr>
            <a:xfrm flipH="1">
              <a:off x="2057400" y="2743200"/>
              <a:ext cx="3048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flipH="1">
              <a:off x="1828800" y="2667000"/>
              <a:ext cx="4572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flipH="1">
              <a:off x="1828800" y="2590800"/>
              <a:ext cx="457200" cy="76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7" name="Freeform 166"/>
            <p:cNvSpPr/>
            <p:nvPr/>
          </p:nvSpPr>
          <p:spPr>
            <a:xfrm>
              <a:off x="2369976" y="2537927"/>
              <a:ext cx="1119673" cy="279918"/>
            </a:xfrm>
            <a:custGeom>
              <a:avLst/>
              <a:gdLst>
                <a:gd name="connsiteX0" fmla="*/ 130628 w 1119673"/>
                <a:gd name="connsiteY0" fmla="*/ 242595 h 279918"/>
                <a:gd name="connsiteX1" fmla="*/ 0 w 1119673"/>
                <a:gd name="connsiteY1" fmla="*/ 74644 h 279918"/>
                <a:gd name="connsiteX2" fmla="*/ 74644 w 1119673"/>
                <a:gd name="connsiteY2" fmla="*/ 18661 h 279918"/>
                <a:gd name="connsiteX3" fmla="*/ 335902 w 1119673"/>
                <a:gd name="connsiteY3" fmla="*/ 0 h 279918"/>
                <a:gd name="connsiteX4" fmla="*/ 709126 w 1119673"/>
                <a:gd name="connsiteY4" fmla="*/ 55983 h 279918"/>
                <a:gd name="connsiteX5" fmla="*/ 989044 w 1119673"/>
                <a:gd name="connsiteY5" fmla="*/ 93306 h 279918"/>
                <a:gd name="connsiteX6" fmla="*/ 1119673 w 1119673"/>
                <a:gd name="connsiteY6" fmla="*/ 205273 h 279918"/>
                <a:gd name="connsiteX7" fmla="*/ 1026367 w 1119673"/>
                <a:gd name="connsiteY7" fmla="*/ 261257 h 279918"/>
                <a:gd name="connsiteX8" fmla="*/ 1026367 w 1119673"/>
                <a:gd name="connsiteY8" fmla="*/ 261257 h 279918"/>
                <a:gd name="connsiteX9" fmla="*/ 783771 w 1119673"/>
                <a:gd name="connsiteY9" fmla="*/ 279918 h 279918"/>
                <a:gd name="connsiteX10" fmla="*/ 466530 w 1119673"/>
                <a:gd name="connsiteY10" fmla="*/ 242595 h 279918"/>
                <a:gd name="connsiteX11" fmla="*/ 298579 w 1119673"/>
                <a:gd name="connsiteY11" fmla="*/ 242595 h 279918"/>
                <a:gd name="connsiteX12" fmla="*/ 130628 w 1119673"/>
                <a:gd name="connsiteY12" fmla="*/ 242595 h 27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9673" h="279918">
                  <a:moveTo>
                    <a:pt x="130628" y="242595"/>
                  </a:moveTo>
                  <a:lnTo>
                    <a:pt x="0" y="74644"/>
                  </a:lnTo>
                  <a:lnTo>
                    <a:pt x="74644" y="18661"/>
                  </a:lnTo>
                  <a:lnTo>
                    <a:pt x="335902" y="0"/>
                  </a:lnTo>
                  <a:lnTo>
                    <a:pt x="709126" y="55983"/>
                  </a:lnTo>
                  <a:lnTo>
                    <a:pt x="989044" y="93306"/>
                  </a:lnTo>
                  <a:lnTo>
                    <a:pt x="1119673" y="205273"/>
                  </a:lnTo>
                  <a:lnTo>
                    <a:pt x="1026367" y="261257"/>
                  </a:lnTo>
                  <a:lnTo>
                    <a:pt x="1026367" y="261257"/>
                  </a:lnTo>
                  <a:lnTo>
                    <a:pt x="783771" y="279918"/>
                  </a:lnTo>
                  <a:lnTo>
                    <a:pt x="466530" y="242595"/>
                  </a:lnTo>
                  <a:lnTo>
                    <a:pt x="298579" y="242595"/>
                  </a:lnTo>
                  <a:lnTo>
                    <a:pt x="130628" y="242595"/>
                  </a:ln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 name="Freeform 167"/>
            <p:cNvSpPr/>
            <p:nvPr/>
          </p:nvSpPr>
          <p:spPr>
            <a:xfrm>
              <a:off x="2276669" y="2276669"/>
              <a:ext cx="1679511" cy="429209"/>
            </a:xfrm>
            <a:custGeom>
              <a:avLst/>
              <a:gdLst>
                <a:gd name="connsiteX0" fmla="*/ 1212980 w 1679511"/>
                <a:gd name="connsiteY0" fmla="*/ 0 h 429209"/>
                <a:gd name="connsiteX1" fmla="*/ 914400 w 1679511"/>
                <a:gd name="connsiteY1" fmla="*/ 93307 h 429209"/>
                <a:gd name="connsiteX2" fmla="*/ 671804 w 1679511"/>
                <a:gd name="connsiteY2" fmla="*/ 93307 h 429209"/>
                <a:gd name="connsiteX3" fmla="*/ 335902 w 1679511"/>
                <a:gd name="connsiteY3" fmla="*/ 74645 h 429209"/>
                <a:gd name="connsiteX4" fmla="*/ 93307 w 1679511"/>
                <a:gd name="connsiteY4" fmla="*/ 37323 h 429209"/>
                <a:gd name="connsiteX5" fmla="*/ 0 w 1679511"/>
                <a:gd name="connsiteY5" fmla="*/ 186613 h 429209"/>
                <a:gd name="connsiteX6" fmla="*/ 0 w 1679511"/>
                <a:gd name="connsiteY6" fmla="*/ 186613 h 429209"/>
                <a:gd name="connsiteX7" fmla="*/ 242596 w 1679511"/>
                <a:gd name="connsiteY7" fmla="*/ 261258 h 429209"/>
                <a:gd name="connsiteX8" fmla="*/ 447870 w 1679511"/>
                <a:gd name="connsiteY8" fmla="*/ 261258 h 429209"/>
                <a:gd name="connsiteX9" fmla="*/ 709127 w 1679511"/>
                <a:gd name="connsiteY9" fmla="*/ 279919 h 429209"/>
                <a:gd name="connsiteX10" fmla="*/ 933062 w 1679511"/>
                <a:gd name="connsiteY10" fmla="*/ 317241 h 429209"/>
                <a:gd name="connsiteX11" fmla="*/ 1138335 w 1679511"/>
                <a:gd name="connsiteY11" fmla="*/ 391886 h 429209"/>
                <a:gd name="connsiteX12" fmla="*/ 1324947 w 1679511"/>
                <a:gd name="connsiteY12" fmla="*/ 429209 h 429209"/>
                <a:gd name="connsiteX13" fmla="*/ 1530221 w 1679511"/>
                <a:gd name="connsiteY13" fmla="*/ 391886 h 429209"/>
                <a:gd name="connsiteX14" fmla="*/ 1530221 w 1679511"/>
                <a:gd name="connsiteY14" fmla="*/ 391886 h 429209"/>
                <a:gd name="connsiteX15" fmla="*/ 1679511 w 1679511"/>
                <a:gd name="connsiteY15" fmla="*/ 223935 h 429209"/>
                <a:gd name="connsiteX16" fmla="*/ 1679511 w 1679511"/>
                <a:gd name="connsiteY16" fmla="*/ 223935 h 429209"/>
                <a:gd name="connsiteX17" fmla="*/ 1511560 w 1679511"/>
                <a:gd name="connsiteY17" fmla="*/ 167951 h 429209"/>
                <a:gd name="connsiteX18" fmla="*/ 1324947 w 1679511"/>
                <a:gd name="connsiteY18" fmla="*/ 130629 h 429209"/>
                <a:gd name="connsiteX19" fmla="*/ 1212980 w 1679511"/>
                <a:gd name="connsiteY19" fmla="*/ 0 h 429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79511" h="429209">
                  <a:moveTo>
                    <a:pt x="1212980" y="0"/>
                  </a:moveTo>
                  <a:lnTo>
                    <a:pt x="914400" y="93307"/>
                  </a:lnTo>
                  <a:lnTo>
                    <a:pt x="671804" y="93307"/>
                  </a:lnTo>
                  <a:lnTo>
                    <a:pt x="335902" y="74645"/>
                  </a:lnTo>
                  <a:lnTo>
                    <a:pt x="93307" y="37323"/>
                  </a:lnTo>
                  <a:lnTo>
                    <a:pt x="0" y="186613"/>
                  </a:lnTo>
                  <a:lnTo>
                    <a:pt x="0" y="186613"/>
                  </a:lnTo>
                  <a:lnTo>
                    <a:pt x="242596" y="261258"/>
                  </a:lnTo>
                  <a:lnTo>
                    <a:pt x="447870" y="261258"/>
                  </a:lnTo>
                  <a:lnTo>
                    <a:pt x="709127" y="279919"/>
                  </a:lnTo>
                  <a:lnTo>
                    <a:pt x="933062" y="317241"/>
                  </a:lnTo>
                  <a:lnTo>
                    <a:pt x="1138335" y="391886"/>
                  </a:lnTo>
                  <a:lnTo>
                    <a:pt x="1324947" y="429209"/>
                  </a:lnTo>
                  <a:lnTo>
                    <a:pt x="1530221" y="391886"/>
                  </a:lnTo>
                  <a:lnTo>
                    <a:pt x="1530221" y="391886"/>
                  </a:lnTo>
                  <a:lnTo>
                    <a:pt x="1679511" y="223935"/>
                  </a:lnTo>
                  <a:lnTo>
                    <a:pt x="1679511" y="223935"/>
                  </a:lnTo>
                  <a:lnTo>
                    <a:pt x="1511560" y="167951"/>
                  </a:lnTo>
                  <a:lnTo>
                    <a:pt x="1324947" y="130629"/>
                  </a:lnTo>
                  <a:lnTo>
                    <a:pt x="1212980" y="0"/>
                  </a:lnTo>
                  <a:close/>
                </a:path>
              </a:pathLst>
            </a:cu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 name="Freeform 168"/>
            <p:cNvSpPr/>
            <p:nvPr/>
          </p:nvSpPr>
          <p:spPr>
            <a:xfrm>
              <a:off x="3153747" y="2537927"/>
              <a:ext cx="1847461" cy="391885"/>
            </a:xfrm>
            <a:custGeom>
              <a:avLst/>
              <a:gdLst>
                <a:gd name="connsiteX0" fmla="*/ 335902 w 1847461"/>
                <a:gd name="connsiteY0" fmla="*/ 186612 h 391885"/>
                <a:gd name="connsiteX1" fmla="*/ 709126 w 1847461"/>
                <a:gd name="connsiteY1" fmla="*/ 130628 h 391885"/>
                <a:gd name="connsiteX2" fmla="*/ 1007706 w 1847461"/>
                <a:gd name="connsiteY2" fmla="*/ 37322 h 391885"/>
                <a:gd name="connsiteX3" fmla="*/ 1362269 w 1847461"/>
                <a:gd name="connsiteY3" fmla="*/ 18661 h 391885"/>
                <a:gd name="connsiteX4" fmla="*/ 1716833 w 1847461"/>
                <a:gd name="connsiteY4" fmla="*/ 18661 h 391885"/>
                <a:gd name="connsiteX5" fmla="*/ 1847461 w 1847461"/>
                <a:gd name="connsiteY5" fmla="*/ 0 h 391885"/>
                <a:gd name="connsiteX6" fmla="*/ 1642188 w 1847461"/>
                <a:gd name="connsiteY6" fmla="*/ 167951 h 391885"/>
                <a:gd name="connsiteX7" fmla="*/ 1362269 w 1847461"/>
                <a:gd name="connsiteY7" fmla="*/ 261257 h 391885"/>
                <a:gd name="connsiteX8" fmla="*/ 1063690 w 1847461"/>
                <a:gd name="connsiteY8" fmla="*/ 335902 h 391885"/>
                <a:gd name="connsiteX9" fmla="*/ 746449 w 1847461"/>
                <a:gd name="connsiteY9" fmla="*/ 391885 h 391885"/>
                <a:gd name="connsiteX10" fmla="*/ 485192 w 1847461"/>
                <a:gd name="connsiteY10" fmla="*/ 391885 h 391885"/>
                <a:gd name="connsiteX11" fmla="*/ 223935 w 1847461"/>
                <a:gd name="connsiteY11" fmla="*/ 354563 h 391885"/>
                <a:gd name="connsiteX12" fmla="*/ 0 w 1847461"/>
                <a:gd name="connsiteY12" fmla="*/ 298579 h 391885"/>
                <a:gd name="connsiteX13" fmla="*/ 205273 w 1847461"/>
                <a:gd name="connsiteY13" fmla="*/ 261257 h 391885"/>
                <a:gd name="connsiteX14" fmla="*/ 335902 w 1847461"/>
                <a:gd name="connsiteY14" fmla="*/ 186612 h 391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47461" h="391885">
                  <a:moveTo>
                    <a:pt x="335902" y="186612"/>
                  </a:moveTo>
                  <a:lnTo>
                    <a:pt x="709126" y="130628"/>
                  </a:lnTo>
                  <a:lnTo>
                    <a:pt x="1007706" y="37322"/>
                  </a:lnTo>
                  <a:lnTo>
                    <a:pt x="1362269" y="18661"/>
                  </a:lnTo>
                  <a:lnTo>
                    <a:pt x="1716833" y="18661"/>
                  </a:lnTo>
                  <a:lnTo>
                    <a:pt x="1847461" y="0"/>
                  </a:lnTo>
                  <a:lnTo>
                    <a:pt x="1642188" y="167951"/>
                  </a:lnTo>
                  <a:lnTo>
                    <a:pt x="1362269" y="261257"/>
                  </a:lnTo>
                  <a:lnTo>
                    <a:pt x="1063690" y="335902"/>
                  </a:lnTo>
                  <a:lnTo>
                    <a:pt x="746449" y="391885"/>
                  </a:lnTo>
                  <a:lnTo>
                    <a:pt x="485192" y="391885"/>
                  </a:lnTo>
                  <a:lnTo>
                    <a:pt x="223935" y="354563"/>
                  </a:lnTo>
                  <a:lnTo>
                    <a:pt x="0" y="298579"/>
                  </a:lnTo>
                  <a:lnTo>
                    <a:pt x="205273" y="261257"/>
                  </a:lnTo>
                  <a:lnTo>
                    <a:pt x="335902" y="186612"/>
                  </a:lnTo>
                  <a:close/>
                </a:path>
              </a:pathLst>
            </a:cu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 name="Oval 169"/>
            <p:cNvSpPr/>
            <p:nvPr/>
          </p:nvSpPr>
          <p:spPr>
            <a:xfrm>
              <a:off x="3886200" y="2514600"/>
              <a:ext cx="228600" cy="2286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3" name="Group 43"/>
          <p:cNvGrpSpPr/>
          <p:nvPr/>
        </p:nvGrpSpPr>
        <p:grpSpPr>
          <a:xfrm rot="1177127">
            <a:off x="6705600" y="2819400"/>
            <a:ext cx="762000" cy="190500"/>
            <a:chOff x="1586204" y="1996751"/>
            <a:chExt cx="3519196" cy="1051249"/>
          </a:xfrm>
        </p:grpSpPr>
        <p:sp>
          <p:nvSpPr>
            <p:cNvPr id="174" name="Freeform 173"/>
            <p:cNvSpPr/>
            <p:nvPr/>
          </p:nvSpPr>
          <p:spPr>
            <a:xfrm>
              <a:off x="1586204" y="1996751"/>
              <a:ext cx="3519196" cy="1051249"/>
            </a:xfrm>
            <a:custGeom>
              <a:avLst/>
              <a:gdLst>
                <a:gd name="connsiteX0" fmla="*/ 223935 w 3097763"/>
                <a:gd name="connsiteY0" fmla="*/ 37322 h 709127"/>
                <a:gd name="connsiteX1" fmla="*/ 783772 w 3097763"/>
                <a:gd name="connsiteY1" fmla="*/ 205273 h 709127"/>
                <a:gd name="connsiteX2" fmla="*/ 1343608 w 3097763"/>
                <a:gd name="connsiteY2" fmla="*/ 223935 h 709127"/>
                <a:gd name="connsiteX3" fmla="*/ 1716833 w 3097763"/>
                <a:gd name="connsiteY3" fmla="*/ 130629 h 709127"/>
                <a:gd name="connsiteX4" fmla="*/ 2015412 w 3097763"/>
                <a:gd name="connsiteY4" fmla="*/ 93306 h 709127"/>
                <a:gd name="connsiteX5" fmla="*/ 2500604 w 3097763"/>
                <a:gd name="connsiteY5" fmla="*/ 130629 h 709127"/>
                <a:gd name="connsiteX6" fmla="*/ 2855167 w 3097763"/>
                <a:gd name="connsiteY6" fmla="*/ 186612 h 709127"/>
                <a:gd name="connsiteX7" fmla="*/ 3004457 w 3097763"/>
                <a:gd name="connsiteY7" fmla="*/ 205273 h 709127"/>
                <a:gd name="connsiteX8" fmla="*/ 3097763 w 3097763"/>
                <a:gd name="connsiteY8" fmla="*/ 242596 h 709127"/>
                <a:gd name="connsiteX9" fmla="*/ 3097763 w 3097763"/>
                <a:gd name="connsiteY9" fmla="*/ 298580 h 709127"/>
                <a:gd name="connsiteX10" fmla="*/ 3060441 w 3097763"/>
                <a:gd name="connsiteY10" fmla="*/ 354563 h 709127"/>
                <a:gd name="connsiteX11" fmla="*/ 2911151 w 3097763"/>
                <a:gd name="connsiteY11" fmla="*/ 429208 h 709127"/>
                <a:gd name="connsiteX12" fmla="*/ 2612572 w 3097763"/>
                <a:gd name="connsiteY12" fmla="*/ 522514 h 709127"/>
                <a:gd name="connsiteX13" fmla="*/ 2146041 w 3097763"/>
                <a:gd name="connsiteY13" fmla="*/ 615820 h 709127"/>
                <a:gd name="connsiteX14" fmla="*/ 1772816 w 3097763"/>
                <a:gd name="connsiteY14" fmla="*/ 615820 h 709127"/>
                <a:gd name="connsiteX15" fmla="*/ 1492898 w 3097763"/>
                <a:gd name="connsiteY15" fmla="*/ 597159 h 709127"/>
                <a:gd name="connsiteX16" fmla="*/ 1175657 w 3097763"/>
                <a:gd name="connsiteY16" fmla="*/ 541176 h 709127"/>
                <a:gd name="connsiteX17" fmla="*/ 821094 w 3097763"/>
                <a:gd name="connsiteY17" fmla="*/ 541176 h 709127"/>
                <a:gd name="connsiteX18" fmla="*/ 447869 w 3097763"/>
                <a:gd name="connsiteY18" fmla="*/ 690465 h 709127"/>
                <a:gd name="connsiteX19" fmla="*/ 298580 w 3097763"/>
                <a:gd name="connsiteY19" fmla="*/ 709127 h 709127"/>
                <a:gd name="connsiteX20" fmla="*/ 186612 w 3097763"/>
                <a:gd name="connsiteY20" fmla="*/ 653143 h 709127"/>
                <a:gd name="connsiteX21" fmla="*/ 93306 w 3097763"/>
                <a:gd name="connsiteY21" fmla="*/ 522514 h 709127"/>
                <a:gd name="connsiteX22" fmla="*/ 18661 w 3097763"/>
                <a:gd name="connsiteY22" fmla="*/ 373225 h 709127"/>
                <a:gd name="connsiteX23" fmla="*/ 0 w 3097763"/>
                <a:gd name="connsiteY23" fmla="*/ 186612 h 709127"/>
                <a:gd name="connsiteX24" fmla="*/ 0 w 3097763"/>
                <a:gd name="connsiteY24" fmla="*/ 186612 h 709127"/>
                <a:gd name="connsiteX25" fmla="*/ 18661 w 3097763"/>
                <a:gd name="connsiteY25" fmla="*/ 18661 h 709127"/>
                <a:gd name="connsiteX26" fmla="*/ 93306 w 3097763"/>
                <a:gd name="connsiteY26" fmla="*/ 0 h 709127"/>
                <a:gd name="connsiteX27" fmla="*/ 298580 w 3097763"/>
                <a:gd name="connsiteY27" fmla="*/ 37322 h 709127"/>
                <a:gd name="connsiteX28" fmla="*/ 223935 w 3097763"/>
                <a:gd name="connsiteY28" fmla="*/ 37322 h 7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7763" h="709127">
                  <a:moveTo>
                    <a:pt x="223935" y="37322"/>
                  </a:moveTo>
                  <a:lnTo>
                    <a:pt x="783772" y="205273"/>
                  </a:lnTo>
                  <a:lnTo>
                    <a:pt x="1343608" y="223935"/>
                  </a:lnTo>
                  <a:lnTo>
                    <a:pt x="1716833" y="130629"/>
                  </a:lnTo>
                  <a:lnTo>
                    <a:pt x="2015412" y="93306"/>
                  </a:lnTo>
                  <a:lnTo>
                    <a:pt x="2500604" y="130629"/>
                  </a:lnTo>
                  <a:lnTo>
                    <a:pt x="2855167" y="186612"/>
                  </a:lnTo>
                  <a:lnTo>
                    <a:pt x="3004457" y="205273"/>
                  </a:lnTo>
                  <a:lnTo>
                    <a:pt x="3097763" y="242596"/>
                  </a:lnTo>
                  <a:lnTo>
                    <a:pt x="3097763" y="298580"/>
                  </a:lnTo>
                  <a:lnTo>
                    <a:pt x="3060441" y="354563"/>
                  </a:lnTo>
                  <a:lnTo>
                    <a:pt x="2911151" y="429208"/>
                  </a:lnTo>
                  <a:lnTo>
                    <a:pt x="2612572" y="522514"/>
                  </a:lnTo>
                  <a:lnTo>
                    <a:pt x="2146041" y="615820"/>
                  </a:lnTo>
                  <a:lnTo>
                    <a:pt x="1772816" y="615820"/>
                  </a:lnTo>
                  <a:lnTo>
                    <a:pt x="1492898" y="597159"/>
                  </a:lnTo>
                  <a:lnTo>
                    <a:pt x="1175657" y="541176"/>
                  </a:lnTo>
                  <a:lnTo>
                    <a:pt x="821094" y="541176"/>
                  </a:lnTo>
                  <a:lnTo>
                    <a:pt x="447869" y="690465"/>
                  </a:lnTo>
                  <a:lnTo>
                    <a:pt x="298580" y="709127"/>
                  </a:lnTo>
                  <a:lnTo>
                    <a:pt x="186612" y="653143"/>
                  </a:lnTo>
                  <a:lnTo>
                    <a:pt x="93306" y="522514"/>
                  </a:lnTo>
                  <a:lnTo>
                    <a:pt x="18661" y="373225"/>
                  </a:lnTo>
                  <a:lnTo>
                    <a:pt x="0" y="186612"/>
                  </a:lnTo>
                  <a:lnTo>
                    <a:pt x="0" y="186612"/>
                  </a:lnTo>
                  <a:lnTo>
                    <a:pt x="18661" y="18661"/>
                  </a:lnTo>
                  <a:lnTo>
                    <a:pt x="93306" y="0"/>
                  </a:lnTo>
                  <a:lnTo>
                    <a:pt x="298580" y="37322"/>
                  </a:lnTo>
                  <a:lnTo>
                    <a:pt x="223935" y="37322"/>
                  </a:lnTo>
                  <a:close/>
                </a:path>
              </a:pathLst>
            </a:custGeom>
            <a:solidFill>
              <a:schemeClr val="bg1">
                <a:lumMod val="85000"/>
              </a:schemeClr>
            </a:solidFill>
            <a:ln w="127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5" name="Freeform 174"/>
            <p:cNvSpPr/>
            <p:nvPr/>
          </p:nvSpPr>
          <p:spPr>
            <a:xfrm>
              <a:off x="1623527" y="2553221"/>
              <a:ext cx="883978" cy="488559"/>
            </a:xfrm>
            <a:custGeom>
              <a:avLst/>
              <a:gdLst>
                <a:gd name="connsiteX0" fmla="*/ 0 w 883978"/>
                <a:gd name="connsiteY0" fmla="*/ 40689 h 488559"/>
                <a:gd name="connsiteX1" fmla="*/ 0 w 883978"/>
                <a:gd name="connsiteY1" fmla="*/ 40689 h 488559"/>
                <a:gd name="connsiteX2" fmla="*/ 298579 w 883978"/>
                <a:gd name="connsiteY2" fmla="*/ 78012 h 488559"/>
                <a:gd name="connsiteX3" fmla="*/ 410546 w 883978"/>
                <a:gd name="connsiteY3" fmla="*/ 40689 h 488559"/>
                <a:gd name="connsiteX4" fmla="*/ 466530 w 883978"/>
                <a:gd name="connsiteY4" fmla="*/ 22028 h 488559"/>
                <a:gd name="connsiteX5" fmla="*/ 522514 w 883978"/>
                <a:gd name="connsiteY5" fmla="*/ 3367 h 488559"/>
                <a:gd name="connsiteX6" fmla="*/ 746449 w 883978"/>
                <a:gd name="connsiteY6" fmla="*/ 22028 h 488559"/>
                <a:gd name="connsiteX7" fmla="*/ 765110 w 883978"/>
                <a:gd name="connsiteY7" fmla="*/ 78012 h 488559"/>
                <a:gd name="connsiteX8" fmla="*/ 821093 w 883978"/>
                <a:gd name="connsiteY8" fmla="*/ 115334 h 488559"/>
                <a:gd name="connsiteX9" fmla="*/ 839755 w 883978"/>
                <a:gd name="connsiteY9" fmla="*/ 171318 h 488559"/>
                <a:gd name="connsiteX10" fmla="*/ 877077 w 883978"/>
                <a:gd name="connsiteY10" fmla="*/ 264624 h 488559"/>
                <a:gd name="connsiteX11" fmla="*/ 466530 w 883978"/>
                <a:gd name="connsiteY11" fmla="*/ 451236 h 488559"/>
                <a:gd name="connsiteX12" fmla="*/ 317240 w 883978"/>
                <a:gd name="connsiteY12" fmla="*/ 488559 h 488559"/>
                <a:gd name="connsiteX13" fmla="*/ 317240 w 883978"/>
                <a:gd name="connsiteY13" fmla="*/ 488559 h 488559"/>
                <a:gd name="connsiteX14" fmla="*/ 167951 w 883978"/>
                <a:gd name="connsiteY14" fmla="*/ 395252 h 488559"/>
                <a:gd name="connsiteX15" fmla="*/ 55983 w 883978"/>
                <a:gd name="connsiteY15" fmla="*/ 152657 h 488559"/>
                <a:gd name="connsiteX16" fmla="*/ 55983 w 883978"/>
                <a:gd name="connsiteY16" fmla="*/ 59350 h 488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3978" h="488559">
                  <a:moveTo>
                    <a:pt x="0" y="40689"/>
                  </a:moveTo>
                  <a:lnTo>
                    <a:pt x="0" y="40689"/>
                  </a:lnTo>
                  <a:cubicBezTo>
                    <a:pt x="163807" y="102117"/>
                    <a:pt x="127163" y="114744"/>
                    <a:pt x="298579" y="78012"/>
                  </a:cubicBezTo>
                  <a:cubicBezTo>
                    <a:pt x="337047" y="69769"/>
                    <a:pt x="373224" y="53130"/>
                    <a:pt x="410546" y="40689"/>
                  </a:cubicBezTo>
                  <a:lnTo>
                    <a:pt x="466530" y="22028"/>
                  </a:lnTo>
                  <a:lnTo>
                    <a:pt x="522514" y="3367"/>
                  </a:lnTo>
                  <a:cubicBezTo>
                    <a:pt x="597159" y="9587"/>
                    <a:pt x="674858" y="0"/>
                    <a:pt x="746449" y="22028"/>
                  </a:cubicBezTo>
                  <a:cubicBezTo>
                    <a:pt x="765250" y="27813"/>
                    <a:pt x="752822" y="62652"/>
                    <a:pt x="765110" y="78012"/>
                  </a:cubicBezTo>
                  <a:cubicBezTo>
                    <a:pt x="779120" y="95525"/>
                    <a:pt x="802432" y="102893"/>
                    <a:pt x="821093" y="115334"/>
                  </a:cubicBezTo>
                  <a:cubicBezTo>
                    <a:pt x="827314" y="133995"/>
                    <a:pt x="830958" y="153724"/>
                    <a:pt x="839755" y="171318"/>
                  </a:cubicBezTo>
                  <a:cubicBezTo>
                    <a:pt x="883978" y="259763"/>
                    <a:pt x="877077" y="192608"/>
                    <a:pt x="877077" y="264624"/>
                  </a:cubicBezTo>
                  <a:lnTo>
                    <a:pt x="466530" y="451236"/>
                  </a:lnTo>
                  <a:lnTo>
                    <a:pt x="317240" y="488559"/>
                  </a:lnTo>
                  <a:lnTo>
                    <a:pt x="317240" y="488559"/>
                  </a:lnTo>
                  <a:lnTo>
                    <a:pt x="167951" y="395252"/>
                  </a:lnTo>
                  <a:lnTo>
                    <a:pt x="55983" y="152657"/>
                  </a:lnTo>
                  <a:lnTo>
                    <a:pt x="55983" y="59350"/>
                  </a:lnTo>
                </a:path>
              </a:pathLst>
            </a:custGeom>
            <a:solidFill>
              <a:schemeClr val="tx1"/>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76" name="Group 6"/>
            <p:cNvGrpSpPr/>
            <p:nvPr/>
          </p:nvGrpSpPr>
          <p:grpSpPr>
            <a:xfrm>
              <a:off x="4648200" y="2286000"/>
              <a:ext cx="228600" cy="228600"/>
              <a:chOff x="6858000" y="1981200"/>
              <a:chExt cx="609600" cy="533400"/>
            </a:xfrm>
          </p:grpSpPr>
          <p:sp>
            <p:nvSpPr>
              <p:cNvPr id="184" name="Oval 4"/>
              <p:cNvSpPr/>
              <p:nvPr/>
            </p:nvSpPr>
            <p:spPr>
              <a:xfrm>
                <a:off x="6858000" y="1981200"/>
                <a:ext cx="609600"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5" name="Oval 184"/>
              <p:cNvSpPr/>
              <p:nvPr/>
            </p:nvSpPr>
            <p:spPr>
              <a:xfrm>
                <a:off x="7010400" y="2057400"/>
                <a:ext cx="381000" cy="381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77" name="Straight Connector 176"/>
            <p:cNvCxnSpPr/>
            <p:nvPr/>
          </p:nvCxnSpPr>
          <p:spPr>
            <a:xfrm flipH="1">
              <a:off x="2057400" y="2743200"/>
              <a:ext cx="3048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flipH="1">
              <a:off x="1828800" y="2667000"/>
              <a:ext cx="457200" cy="152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p:cNvCxnSpPr/>
            <p:nvPr/>
          </p:nvCxnSpPr>
          <p:spPr>
            <a:xfrm flipH="1">
              <a:off x="1828800" y="2590800"/>
              <a:ext cx="457200" cy="76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0" name="Freeform 179"/>
            <p:cNvSpPr/>
            <p:nvPr/>
          </p:nvSpPr>
          <p:spPr>
            <a:xfrm>
              <a:off x="2369976" y="2537927"/>
              <a:ext cx="1119673" cy="279918"/>
            </a:xfrm>
            <a:custGeom>
              <a:avLst/>
              <a:gdLst>
                <a:gd name="connsiteX0" fmla="*/ 130628 w 1119673"/>
                <a:gd name="connsiteY0" fmla="*/ 242595 h 279918"/>
                <a:gd name="connsiteX1" fmla="*/ 0 w 1119673"/>
                <a:gd name="connsiteY1" fmla="*/ 74644 h 279918"/>
                <a:gd name="connsiteX2" fmla="*/ 74644 w 1119673"/>
                <a:gd name="connsiteY2" fmla="*/ 18661 h 279918"/>
                <a:gd name="connsiteX3" fmla="*/ 335902 w 1119673"/>
                <a:gd name="connsiteY3" fmla="*/ 0 h 279918"/>
                <a:gd name="connsiteX4" fmla="*/ 709126 w 1119673"/>
                <a:gd name="connsiteY4" fmla="*/ 55983 h 279918"/>
                <a:gd name="connsiteX5" fmla="*/ 989044 w 1119673"/>
                <a:gd name="connsiteY5" fmla="*/ 93306 h 279918"/>
                <a:gd name="connsiteX6" fmla="*/ 1119673 w 1119673"/>
                <a:gd name="connsiteY6" fmla="*/ 205273 h 279918"/>
                <a:gd name="connsiteX7" fmla="*/ 1026367 w 1119673"/>
                <a:gd name="connsiteY7" fmla="*/ 261257 h 279918"/>
                <a:gd name="connsiteX8" fmla="*/ 1026367 w 1119673"/>
                <a:gd name="connsiteY8" fmla="*/ 261257 h 279918"/>
                <a:gd name="connsiteX9" fmla="*/ 783771 w 1119673"/>
                <a:gd name="connsiteY9" fmla="*/ 279918 h 279918"/>
                <a:gd name="connsiteX10" fmla="*/ 466530 w 1119673"/>
                <a:gd name="connsiteY10" fmla="*/ 242595 h 279918"/>
                <a:gd name="connsiteX11" fmla="*/ 298579 w 1119673"/>
                <a:gd name="connsiteY11" fmla="*/ 242595 h 279918"/>
                <a:gd name="connsiteX12" fmla="*/ 130628 w 1119673"/>
                <a:gd name="connsiteY12" fmla="*/ 242595 h 27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9673" h="279918">
                  <a:moveTo>
                    <a:pt x="130628" y="242595"/>
                  </a:moveTo>
                  <a:lnTo>
                    <a:pt x="0" y="74644"/>
                  </a:lnTo>
                  <a:lnTo>
                    <a:pt x="74644" y="18661"/>
                  </a:lnTo>
                  <a:lnTo>
                    <a:pt x="335902" y="0"/>
                  </a:lnTo>
                  <a:lnTo>
                    <a:pt x="709126" y="55983"/>
                  </a:lnTo>
                  <a:lnTo>
                    <a:pt x="989044" y="93306"/>
                  </a:lnTo>
                  <a:lnTo>
                    <a:pt x="1119673" y="205273"/>
                  </a:lnTo>
                  <a:lnTo>
                    <a:pt x="1026367" y="261257"/>
                  </a:lnTo>
                  <a:lnTo>
                    <a:pt x="1026367" y="261257"/>
                  </a:lnTo>
                  <a:lnTo>
                    <a:pt x="783771" y="279918"/>
                  </a:lnTo>
                  <a:lnTo>
                    <a:pt x="466530" y="242595"/>
                  </a:lnTo>
                  <a:lnTo>
                    <a:pt x="298579" y="242595"/>
                  </a:lnTo>
                  <a:lnTo>
                    <a:pt x="130628" y="242595"/>
                  </a:ln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1" name="Freeform 180"/>
            <p:cNvSpPr/>
            <p:nvPr/>
          </p:nvSpPr>
          <p:spPr>
            <a:xfrm>
              <a:off x="2276669" y="2276669"/>
              <a:ext cx="1679511" cy="429209"/>
            </a:xfrm>
            <a:custGeom>
              <a:avLst/>
              <a:gdLst>
                <a:gd name="connsiteX0" fmla="*/ 1212980 w 1679511"/>
                <a:gd name="connsiteY0" fmla="*/ 0 h 429209"/>
                <a:gd name="connsiteX1" fmla="*/ 914400 w 1679511"/>
                <a:gd name="connsiteY1" fmla="*/ 93307 h 429209"/>
                <a:gd name="connsiteX2" fmla="*/ 671804 w 1679511"/>
                <a:gd name="connsiteY2" fmla="*/ 93307 h 429209"/>
                <a:gd name="connsiteX3" fmla="*/ 335902 w 1679511"/>
                <a:gd name="connsiteY3" fmla="*/ 74645 h 429209"/>
                <a:gd name="connsiteX4" fmla="*/ 93307 w 1679511"/>
                <a:gd name="connsiteY4" fmla="*/ 37323 h 429209"/>
                <a:gd name="connsiteX5" fmla="*/ 0 w 1679511"/>
                <a:gd name="connsiteY5" fmla="*/ 186613 h 429209"/>
                <a:gd name="connsiteX6" fmla="*/ 0 w 1679511"/>
                <a:gd name="connsiteY6" fmla="*/ 186613 h 429209"/>
                <a:gd name="connsiteX7" fmla="*/ 242596 w 1679511"/>
                <a:gd name="connsiteY7" fmla="*/ 261258 h 429209"/>
                <a:gd name="connsiteX8" fmla="*/ 447870 w 1679511"/>
                <a:gd name="connsiteY8" fmla="*/ 261258 h 429209"/>
                <a:gd name="connsiteX9" fmla="*/ 709127 w 1679511"/>
                <a:gd name="connsiteY9" fmla="*/ 279919 h 429209"/>
                <a:gd name="connsiteX10" fmla="*/ 933062 w 1679511"/>
                <a:gd name="connsiteY10" fmla="*/ 317241 h 429209"/>
                <a:gd name="connsiteX11" fmla="*/ 1138335 w 1679511"/>
                <a:gd name="connsiteY11" fmla="*/ 391886 h 429209"/>
                <a:gd name="connsiteX12" fmla="*/ 1324947 w 1679511"/>
                <a:gd name="connsiteY12" fmla="*/ 429209 h 429209"/>
                <a:gd name="connsiteX13" fmla="*/ 1530221 w 1679511"/>
                <a:gd name="connsiteY13" fmla="*/ 391886 h 429209"/>
                <a:gd name="connsiteX14" fmla="*/ 1530221 w 1679511"/>
                <a:gd name="connsiteY14" fmla="*/ 391886 h 429209"/>
                <a:gd name="connsiteX15" fmla="*/ 1679511 w 1679511"/>
                <a:gd name="connsiteY15" fmla="*/ 223935 h 429209"/>
                <a:gd name="connsiteX16" fmla="*/ 1679511 w 1679511"/>
                <a:gd name="connsiteY16" fmla="*/ 223935 h 429209"/>
                <a:gd name="connsiteX17" fmla="*/ 1511560 w 1679511"/>
                <a:gd name="connsiteY17" fmla="*/ 167951 h 429209"/>
                <a:gd name="connsiteX18" fmla="*/ 1324947 w 1679511"/>
                <a:gd name="connsiteY18" fmla="*/ 130629 h 429209"/>
                <a:gd name="connsiteX19" fmla="*/ 1212980 w 1679511"/>
                <a:gd name="connsiteY19" fmla="*/ 0 h 429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79511" h="429209">
                  <a:moveTo>
                    <a:pt x="1212980" y="0"/>
                  </a:moveTo>
                  <a:lnTo>
                    <a:pt x="914400" y="93307"/>
                  </a:lnTo>
                  <a:lnTo>
                    <a:pt x="671804" y="93307"/>
                  </a:lnTo>
                  <a:lnTo>
                    <a:pt x="335902" y="74645"/>
                  </a:lnTo>
                  <a:lnTo>
                    <a:pt x="93307" y="37323"/>
                  </a:lnTo>
                  <a:lnTo>
                    <a:pt x="0" y="186613"/>
                  </a:lnTo>
                  <a:lnTo>
                    <a:pt x="0" y="186613"/>
                  </a:lnTo>
                  <a:lnTo>
                    <a:pt x="242596" y="261258"/>
                  </a:lnTo>
                  <a:lnTo>
                    <a:pt x="447870" y="261258"/>
                  </a:lnTo>
                  <a:lnTo>
                    <a:pt x="709127" y="279919"/>
                  </a:lnTo>
                  <a:lnTo>
                    <a:pt x="933062" y="317241"/>
                  </a:lnTo>
                  <a:lnTo>
                    <a:pt x="1138335" y="391886"/>
                  </a:lnTo>
                  <a:lnTo>
                    <a:pt x="1324947" y="429209"/>
                  </a:lnTo>
                  <a:lnTo>
                    <a:pt x="1530221" y="391886"/>
                  </a:lnTo>
                  <a:lnTo>
                    <a:pt x="1530221" y="391886"/>
                  </a:lnTo>
                  <a:lnTo>
                    <a:pt x="1679511" y="223935"/>
                  </a:lnTo>
                  <a:lnTo>
                    <a:pt x="1679511" y="223935"/>
                  </a:lnTo>
                  <a:lnTo>
                    <a:pt x="1511560" y="167951"/>
                  </a:lnTo>
                  <a:lnTo>
                    <a:pt x="1324947" y="130629"/>
                  </a:lnTo>
                  <a:lnTo>
                    <a:pt x="1212980" y="0"/>
                  </a:lnTo>
                  <a:close/>
                </a:path>
              </a:pathLst>
            </a:cu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2" name="Freeform 181"/>
            <p:cNvSpPr/>
            <p:nvPr/>
          </p:nvSpPr>
          <p:spPr>
            <a:xfrm>
              <a:off x="3153747" y="2537927"/>
              <a:ext cx="1847461" cy="391885"/>
            </a:xfrm>
            <a:custGeom>
              <a:avLst/>
              <a:gdLst>
                <a:gd name="connsiteX0" fmla="*/ 335902 w 1847461"/>
                <a:gd name="connsiteY0" fmla="*/ 186612 h 391885"/>
                <a:gd name="connsiteX1" fmla="*/ 709126 w 1847461"/>
                <a:gd name="connsiteY1" fmla="*/ 130628 h 391885"/>
                <a:gd name="connsiteX2" fmla="*/ 1007706 w 1847461"/>
                <a:gd name="connsiteY2" fmla="*/ 37322 h 391885"/>
                <a:gd name="connsiteX3" fmla="*/ 1362269 w 1847461"/>
                <a:gd name="connsiteY3" fmla="*/ 18661 h 391885"/>
                <a:gd name="connsiteX4" fmla="*/ 1716833 w 1847461"/>
                <a:gd name="connsiteY4" fmla="*/ 18661 h 391885"/>
                <a:gd name="connsiteX5" fmla="*/ 1847461 w 1847461"/>
                <a:gd name="connsiteY5" fmla="*/ 0 h 391885"/>
                <a:gd name="connsiteX6" fmla="*/ 1642188 w 1847461"/>
                <a:gd name="connsiteY6" fmla="*/ 167951 h 391885"/>
                <a:gd name="connsiteX7" fmla="*/ 1362269 w 1847461"/>
                <a:gd name="connsiteY7" fmla="*/ 261257 h 391885"/>
                <a:gd name="connsiteX8" fmla="*/ 1063690 w 1847461"/>
                <a:gd name="connsiteY8" fmla="*/ 335902 h 391885"/>
                <a:gd name="connsiteX9" fmla="*/ 746449 w 1847461"/>
                <a:gd name="connsiteY9" fmla="*/ 391885 h 391885"/>
                <a:gd name="connsiteX10" fmla="*/ 485192 w 1847461"/>
                <a:gd name="connsiteY10" fmla="*/ 391885 h 391885"/>
                <a:gd name="connsiteX11" fmla="*/ 223935 w 1847461"/>
                <a:gd name="connsiteY11" fmla="*/ 354563 h 391885"/>
                <a:gd name="connsiteX12" fmla="*/ 0 w 1847461"/>
                <a:gd name="connsiteY12" fmla="*/ 298579 h 391885"/>
                <a:gd name="connsiteX13" fmla="*/ 205273 w 1847461"/>
                <a:gd name="connsiteY13" fmla="*/ 261257 h 391885"/>
                <a:gd name="connsiteX14" fmla="*/ 335902 w 1847461"/>
                <a:gd name="connsiteY14" fmla="*/ 186612 h 391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47461" h="391885">
                  <a:moveTo>
                    <a:pt x="335902" y="186612"/>
                  </a:moveTo>
                  <a:lnTo>
                    <a:pt x="709126" y="130628"/>
                  </a:lnTo>
                  <a:lnTo>
                    <a:pt x="1007706" y="37322"/>
                  </a:lnTo>
                  <a:lnTo>
                    <a:pt x="1362269" y="18661"/>
                  </a:lnTo>
                  <a:lnTo>
                    <a:pt x="1716833" y="18661"/>
                  </a:lnTo>
                  <a:lnTo>
                    <a:pt x="1847461" y="0"/>
                  </a:lnTo>
                  <a:lnTo>
                    <a:pt x="1642188" y="167951"/>
                  </a:lnTo>
                  <a:lnTo>
                    <a:pt x="1362269" y="261257"/>
                  </a:lnTo>
                  <a:lnTo>
                    <a:pt x="1063690" y="335902"/>
                  </a:lnTo>
                  <a:lnTo>
                    <a:pt x="746449" y="391885"/>
                  </a:lnTo>
                  <a:lnTo>
                    <a:pt x="485192" y="391885"/>
                  </a:lnTo>
                  <a:lnTo>
                    <a:pt x="223935" y="354563"/>
                  </a:lnTo>
                  <a:lnTo>
                    <a:pt x="0" y="298579"/>
                  </a:lnTo>
                  <a:lnTo>
                    <a:pt x="205273" y="261257"/>
                  </a:lnTo>
                  <a:lnTo>
                    <a:pt x="335902" y="186612"/>
                  </a:lnTo>
                  <a:close/>
                </a:path>
              </a:pathLst>
            </a:cu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3" name="Oval 182"/>
            <p:cNvSpPr/>
            <p:nvPr/>
          </p:nvSpPr>
          <p:spPr>
            <a:xfrm>
              <a:off x="3886200" y="2514600"/>
              <a:ext cx="228600" cy="2286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86" name="Straight Arrow Connector 185"/>
          <p:cNvCxnSpPr/>
          <p:nvPr/>
        </p:nvCxnSpPr>
        <p:spPr>
          <a:xfrm flipH="1">
            <a:off x="3742848" y="2579132"/>
            <a:ext cx="609600" cy="762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7" name="TextBox 186"/>
          <p:cNvSpPr txBox="1"/>
          <p:nvPr/>
        </p:nvSpPr>
        <p:spPr>
          <a:xfrm>
            <a:off x="4343400" y="2362200"/>
            <a:ext cx="1533048" cy="369332"/>
          </a:xfrm>
          <a:prstGeom prst="rect">
            <a:avLst/>
          </a:prstGeom>
          <a:noFill/>
        </p:spPr>
        <p:txBody>
          <a:bodyPr wrap="none" rtlCol="0">
            <a:spAutoFit/>
          </a:bodyPr>
          <a:lstStyle/>
          <a:p>
            <a:r>
              <a:rPr lang="en-US" dirty="0" smtClean="0"/>
              <a:t>Female Guppy</a:t>
            </a:r>
            <a:endParaRPr lang="en-US" dirty="0"/>
          </a:p>
        </p:txBody>
      </p:sp>
      <p:cxnSp>
        <p:nvCxnSpPr>
          <p:cNvPr id="188" name="Straight Arrow Connector 187"/>
          <p:cNvCxnSpPr/>
          <p:nvPr/>
        </p:nvCxnSpPr>
        <p:spPr>
          <a:xfrm flipH="1">
            <a:off x="7229952" y="2551331"/>
            <a:ext cx="381000" cy="228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9" name="TextBox 188"/>
          <p:cNvSpPr txBox="1"/>
          <p:nvPr/>
        </p:nvSpPr>
        <p:spPr>
          <a:xfrm>
            <a:off x="7610952" y="2209800"/>
            <a:ext cx="1533048" cy="646331"/>
          </a:xfrm>
          <a:prstGeom prst="rect">
            <a:avLst/>
          </a:prstGeom>
          <a:noFill/>
        </p:spPr>
        <p:txBody>
          <a:bodyPr wrap="square" rtlCol="0">
            <a:spAutoFit/>
          </a:bodyPr>
          <a:lstStyle/>
          <a:p>
            <a:r>
              <a:rPr lang="en-US" dirty="0" smtClean="0"/>
              <a:t>Less Colorful Male Guppy</a:t>
            </a:r>
            <a:endParaRPr lang="en-US" dirty="0"/>
          </a:p>
        </p:txBody>
      </p:sp>
      <p:cxnSp>
        <p:nvCxnSpPr>
          <p:cNvPr id="190" name="Straight Arrow Connector 189"/>
          <p:cNvCxnSpPr/>
          <p:nvPr/>
        </p:nvCxnSpPr>
        <p:spPr>
          <a:xfrm flipH="1">
            <a:off x="6925152" y="5117068"/>
            <a:ext cx="381000" cy="29313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1" name="TextBox 190"/>
          <p:cNvSpPr txBox="1"/>
          <p:nvPr/>
        </p:nvSpPr>
        <p:spPr>
          <a:xfrm>
            <a:off x="6848952" y="4823936"/>
            <a:ext cx="1533048" cy="369332"/>
          </a:xfrm>
          <a:prstGeom prst="rect">
            <a:avLst/>
          </a:prstGeom>
          <a:noFill/>
        </p:spPr>
        <p:txBody>
          <a:bodyPr wrap="square" rtlCol="0">
            <a:spAutoFit/>
          </a:bodyPr>
          <a:lstStyle/>
          <a:p>
            <a:pPr algn="ctr"/>
            <a:r>
              <a:rPr lang="en-US" dirty="0" smtClean="0"/>
              <a:t>Killifish</a:t>
            </a:r>
            <a:endParaRPr lang="en-US" dirty="0"/>
          </a:p>
        </p:txBody>
      </p:sp>
      <p:cxnSp>
        <p:nvCxnSpPr>
          <p:cNvPr id="192" name="Straight Arrow Connector 191"/>
          <p:cNvCxnSpPr/>
          <p:nvPr/>
        </p:nvCxnSpPr>
        <p:spPr>
          <a:xfrm flipH="1">
            <a:off x="7696200" y="1295400"/>
            <a:ext cx="304800" cy="26806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3" name="TextBox 192"/>
          <p:cNvSpPr txBox="1"/>
          <p:nvPr/>
        </p:nvSpPr>
        <p:spPr>
          <a:xfrm>
            <a:off x="7467600" y="609600"/>
            <a:ext cx="1447800" cy="646331"/>
          </a:xfrm>
          <a:prstGeom prst="rect">
            <a:avLst/>
          </a:prstGeom>
          <a:noFill/>
        </p:spPr>
        <p:txBody>
          <a:bodyPr wrap="square" rtlCol="0">
            <a:spAutoFit/>
          </a:bodyPr>
          <a:lstStyle/>
          <a:p>
            <a:pPr algn="ctr"/>
            <a:r>
              <a:rPr lang="en-US" dirty="0" smtClean="0"/>
              <a:t>Dull Male Guppy</a:t>
            </a:r>
            <a:endParaRPr lang="en-US" dirty="0"/>
          </a:p>
        </p:txBody>
      </p:sp>
      <p:cxnSp>
        <p:nvCxnSpPr>
          <p:cNvPr id="196" name="Straight Arrow Connector 195"/>
          <p:cNvCxnSpPr/>
          <p:nvPr/>
        </p:nvCxnSpPr>
        <p:spPr>
          <a:xfrm flipH="1">
            <a:off x="4876800" y="392668"/>
            <a:ext cx="381000" cy="29313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7" name="TextBox 196"/>
          <p:cNvSpPr txBox="1"/>
          <p:nvPr/>
        </p:nvSpPr>
        <p:spPr>
          <a:xfrm>
            <a:off x="4800600" y="99536"/>
            <a:ext cx="1533048" cy="369332"/>
          </a:xfrm>
          <a:prstGeom prst="rect">
            <a:avLst/>
          </a:prstGeom>
          <a:noFill/>
        </p:spPr>
        <p:txBody>
          <a:bodyPr wrap="square" rtlCol="0">
            <a:spAutoFit/>
          </a:bodyPr>
          <a:lstStyle/>
          <a:p>
            <a:pPr algn="ctr"/>
            <a:r>
              <a:rPr lang="en-US" dirty="0" smtClean="0"/>
              <a:t>Cichlid</a:t>
            </a:r>
            <a:endParaRPr lang="en-US" dirty="0"/>
          </a:p>
        </p:txBody>
      </p:sp>
      <p:sp>
        <p:nvSpPr>
          <p:cNvPr id="194" name="Slide Number Placeholder 3"/>
          <p:cNvSpPr>
            <a:spLocks noGrp="1"/>
          </p:cNvSpPr>
          <p:nvPr>
            <p:ph type="sldNum" sz="quarter" idx="12"/>
          </p:nvPr>
        </p:nvSpPr>
        <p:spPr>
          <a:xfrm>
            <a:off x="6553200" y="6356350"/>
            <a:ext cx="2133600" cy="365125"/>
          </a:xfrm>
        </p:spPr>
        <p:txBody>
          <a:bodyPr/>
          <a:lstStyle/>
          <a:p>
            <a:fld id="{252712C8-26FE-4CEC-B7C9-3ABEB00CBB4C}" type="slidenum">
              <a:rPr lang="en-US" smtClean="0"/>
              <a:pPr/>
              <a:t>35</a:t>
            </a:fld>
            <a:endParaRPr lang="en-US"/>
          </a:p>
        </p:txBody>
      </p:sp>
    </p:spTree>
    <p:extLst>
      <p:ext uri="{BB962C8B-B14F-4D97-AF65-F5344CB8AC3E}">
        <p14:creationId xmlns:p14="http://schemas.microsoft.com/office/powerpoint/2010/main" val="4238832357"/>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Guppies</a:t>
            </a:r>
            <a:endParaRPr lang="en-US" dirty="0"/>
          </a:p>
        </p:txBody>
      </p:sp>
      <p:sp>
        <p:nvSpPr>
          <p:cNvPr id="3" name="Content Placeholder 2"/>
          <p:cNvSpPr>
            <a:spLocks noGrp="1"/>
          </p:cNvSpPr>
          <p:nvPr>
            <p:ph idx="1"/>
          </p:nvPr>
        </p:nvSpPr>
        <p:spPr>
          <a:xfrm>
            <a:off x="457200" y="1219200"/>
            <a:ext cx="8229600" cy="4525963"/>
          </a:xfrm>
        </p:spPr>
        <p:txBody>
          <a:bodyPr/>
          <a:lstStyle/>
          <a:p>
            <a:pPr marL="0" indent="0">
              <a:buNone/>
            </a:pPr>
            <a:endParaRPr lang="en-US" dirty="0" smtClean="0"/>
          </a:p>
          <a:p>
            <a:pPr marL="0" indent="0">
              <a:buNone/>
            </a:pPr>
            <a:r>
              <a:rPr lang="en-US" dirty="0" smtClean="0"/>
              <a:t>Why </a:t>
            </a:r>
            <a:r>
              <a:rPr lang="en-US" dirty="0"/>
              <a:t>are the guppies less colorful now than they used to be? </a:t>
            </a:r>
          </a:p>
          <a:p>
            <a:pPr marL="0" indent="0">
              <a:buNone/>
            </a:pPr>
            <a:endParaRPr lang="en-US" dirty="0" smtClean="0"/>
          </a:p>
          <a:p>
            <a:pPr marL="0" indent="0">
              <a:buNone/>
            </a:pPr>
            <a:r>
              <a:rPr lang="en-US" dirty="0" smtClean="0"/>
              <a:t>Fill in in the table on Page 2 of your packet for the guppies example.</a:t>
            </a:r>
            <a:endParaRPr lang="en-US" dirty="0"/>
          </a:p>
        </p:txBody>
      </p:sp>
      <p:sp>
        <p:nvSpPr>
          <p:cNvPr id="4" name="Slide Number Placeholder 3"/>
          <p:cNvSpPr>
            <a:spLocks noGrp="1"/>
          </p:cNvSpPr>
          <p:nvPr>
            <p:ph type="sldNum" sz="quarter" idx="12"/>
          </p:nvPr>
        </p:nvSpPr>
        <p:spPr/>
        <p:txBody>
          <a:bodyPr/>
          <a:lstStyle/>
          <a:p>
            <a:fld id="{252712C8-26FE-4CEC-B7C9-3ABEB00CBB4C}" type="slidenum">
              <a:rPr lang="en-US" smtClean="0"/>
              <a:pPr/>
              <a:t>36</a:t>
            </a:fld>
            <a:endParaRPr lang="en-US"/>
          </a:p>
        </p:txBody>
      </p:sp>
    </p:spTree>
    <p:extLst>
      <p:ext uri="{BB962C8B-B14F-4D97-AF65-F5344CB8AC3E}">
        <p14:creationId xmlns:p14="http://schemas.microsoft.com/office/powerpoint/2010/main" val="1418295521"/>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solidFill>
                  <a:srgbClr val="800000"/>
                </a:solidFill>
              </a:rPr>
              <a:t>Bed Bugs</a:t>
            </a:r>
            <a:endParaRPr lang="en-US" b="1" dirty="0">
              <a:solidFill>
                <a:srgbClr val="800000"/>
              </a:solidFill>
            </a:endParaRPr>
          </a:p>
        </p:txBody>
      </p:sp>
      <p:sp>
        <p:nvSpPr>
          <p:cNvPr id="3" name="Slide Number Placeholder 3"/>
          <p:cNvSpPr>
            <a:spLocks noGrp="1"/>
          </p:cNvSpPr>
          <p:nvPr>
            <p:ph type="sldNum" sz="quarter" idx="12"/>
          </p:nvPr>
        </p:nvSpPr>
        <p:spPr>
          <a:xfrm>
            <a:off x="6553200" y="6356350"/>
            <a:ext cx="2133600" cy="365125"/>
          </a:xfrm>
        </p:spPr>
        <p:txBody>
          <a:bodyPr/>
          <a:lstStyle/>
          <a:p>
            <a:fld id="{252712C8-26FE-4CEC-B7C9-3ABEB00CBB4C}" type="slidenum">
              <a:rPr lang="en-US" smtClean="0"/>
              <a:pPr/>
              <a:t>37</a:t>
            </a:fld>
            <a:endParaRPr lang="en-US"/>
          </a:p>
        </p:txBody>
      </p:sp>
    </p:spTree>
    <p:extLst>
      <p:ext uri="{BB962C8B-B14F-4D97-AF65-F5344CB8AC3E}">
        <p14:creationId xmlns:p14="http://schemas.microsoft.com/office/powerpoint/2010/main" val="3433706789"/>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Bed Bugs</a:t>
            </a:r>
            <a:endParaRPr lang="en-US" dirty="0"/>
          </a:p>
        </p:txBody>
      </p:sp>
      <p:sp>
        <p:nvSpPr>
          <p:cNvPr id="3" name="Slide Number Placeholder 2"/>
          <p:cNvSpPr>
            <a:spLocks noGrp="1"/>
          </p:cNvSpPr>
          <p:nvPr>
            <p:ph type="sldNum" sz="quarter" idx="12"/>
          </p:nvPr>
        </p:nvSpPr>
        <p:spPr/>
        <p:txBody>
          <a:bodyPr/>
          <a:lstStyle/>
          <a:p>
            <a:fld id="{252712C8-26FE-4CEC-B7C9-3ABEB00CBB4C}" type="slidenum">
              <a:rPr lang="en-US" smtClean="0"/>
              <a:pPr/>
              <a:t>38</a:t>
            </a:fld>
            <a:endParaRPr lang="en-US"/>
          </a:p>
        </p:txBody>
      </p:sp>
      <p:sp>
        <p:nvSpPr>
          <p:cNvPr id="4" name="TextBox 3"/>
          <p:cNvSpPr txBox="1"/>
          <p:nvPr/>
        </p:nvSpPr>
        <p:spPr>
          <a:xfrm>
            <a:off x="152400" y="1143000"/>
            <a:ext cx="5325979" cy="3785652"/>
          </a:xfrm>
          <a:prstGeom prst="rect">
            <a:avLst/>
          </a:prstGeom>
          <a:noFill/>
        </p:spPr>
        <p:txBody>
          <a:bodyPr wrap="square" rtlCol="0">
            <a:spAutoFit/>
          </a:bodyPr>
          <a:lstStyle/>
          <a:p>
            <a:r>
              <a:rPr lang="en-US" sz="2400" dirty="0" smtClean="0">
                <a:latin typeface="Calibri" charset="0"/>
              </a:rPr>
              <a:t>In 2009, New </a:t>
            </a:r>
            <a:r>
              <a:rPr lang="en-US" sz="2400" dirty="0">
                <a:latin typeface="Calibri" charset="0"/>
              </a:rPr>
              <a:t>York City </a:t>
            </a:r>
            <a:r>
              <a:rPr lang="en-US" sz="2400" dirty="0" smtClean="0">
                <a:latin typeface="Calibri" charset="0"/>
              </a:rPr>
              <a:t>had </a:t>
            </a:r>
            <a:r>
              <a:rPr lang="en-US" sz="2400" dirty="0">
                <a:latin typeface="Calibri" charset="0"/>
              </a:rPr>
              <a:t>a serious problem with bed bugs</a:t>
            </a:r>
            <a:r>
              <a:rPr lang="en-US" sz="2400" dirty="0" smtClean="0">
                <a:latin typeface="Calibri" charset="0"/>
              </a:rPr>
              <a:t>. They </a:t>
            </a:r>
            <a:r>
              <a:rPr lang="en-US" sz="2400" dirty="0">
                <a:latin typeface="Calibri" charset="0"/>
              </a:rPr>
              <a:t>infested many homes and hotels throughout the </a:t>
            </a:r>
            <a:r>
              <a:rPr lang="en-US" sz="2400" dirty="0" smtClean="0">
                <a:latin typeface="Calibri" charset="0"/>
              </a:rPr>
              <a:t>city</a:t>
            </a:r>
            <a:r>
              <a:rPr lang="en-US" sz="2400" dirty="0">
                <a:latin typeface="Calibri" charset="0"/>
              </a:rPr>
              <a:t> </a:t>
            </a:r>
            <a:r>
              <a:rPr lang="en-US" sz="2400" dirty="0" smtClean="0">
                <a:latin typeface="Calibri" charset="0"/>
              </a:rPr>
              <a:t>so a common pesticide was used to kill them quickly. At first, the bed bug problem seemed like it was solved, </a:t>
            </a:r>
            <a:r>
              <a:rPr lang="en-US" sz="2400" dirty="0">
                <a:latin typeface="Calibri" charset="0"/>
              </a:rPr>
              <a:t>b</a:t>
            </a:r>
            <a:r>
              <a:rPr lang="en-US" sz="2400" dirty="0" smtClean="0">
                <a:latin typeface="Calibri" charset="0"/>
              </a:rPr>
              <a:t>ut </a:t>
            </a:r>
            <a:r>
              <a:rPr lang="en-US" sz="2400" dirty="0">
                <a:latin typeface="Calibri" charset="0"/>
              </a:rPr>
              <a:t>the pesticides are no longer working! </a:t>
            </a:r>
            <a:endParaRPr lang="en-US" sz="2400" dirty="0" smtClean="0">
              <a:latin typeface="Calibri" charset="0"/>
            </a:endParaRPr>
          </a:p>
          <a:p>
            <a:endParaRPr lang="en-US" sz="2400" dirty="0" smtClean="0">
              <a:latin typeface="Calibri" charset="0"/>
            </a:endParaRPr>
          </a:p>
          <a:p>
            <a:r>
              <a:rPr lang="en-US" sz="2400" dirty="0" smtClean="0">
                <a:latin typeface="Calibri" charset="0"/>
              </a:rPr>
              <a:t>Let’s try to figure out why the pesticide is no longer effectively killing the bed bugs. </a:t>
            </a:r>
            <a:endParaRPr lang="en-US" sz="2400" dirty="0"/>
          </a:p>
        </p:txBody>
      </p:sp>
      <p:pic>
        <p:nvPicPr>
          <p:cNvPr id="12" name="Picture 11"/>
          <p:cNvPicPr>
            <a:picLocks noChangeAspect="1"/>
          </p:cNvPicPr>
          <p:nvPr/>
        </p:nvPicPr>
        <p:blipFill>
          <a:blip r:embed="rId2" cstate="print"/>
          <a:stretch>
            <a:fillRect/>
          </a:stretch>
        </p:blipFill>
        <p:spPr>
          <a:xfrm>
            <a:off x="5466347" y="2217420"/>
            <a:ext cx="3461657" cy="2423160"/>
          </a:xfrm>
          <a:prstGeom prst="rect">
            <a:avLst/>
          </a:prstGeom>
        </p:spPr>
      </p:pic>
    </p:spTree>
    <p:extLst>
      <p:ext uri="{BB962C8B-B14F-4D97-AF65-F5344CB8AC3E}">
        <p14:creationId xmlns:p14="http://schemas.microsoft.com/office/powerpoint/2010/main" val="1853014844"/>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30" name="Rectangle 32"/>
          <p:cNvSpPr>
            <a:spLocks noChangeArrowheads="1"/>
          </p:cNvSpPr>
          <p:nvPr/>
        </p:nvSpPr>
        <p:spPr bwMode="auto">
          <a:xfrm>
            <a:off x="685800" y="152400"/>
            <a:ext cx="7896225" cy="917575"/>
          </a:xfrm>
          <a:prstGeom prst="rect">
            <a:avLst/>
          </a:prstGeom>
          <a:solidFill>
            <a:schemeClr val="accent5">
              <a:lumMod val="40000"/>
              <a:lumOff val="60000"/>
            </a:schemeClr>
          </a:solidFill>
          <a:ln w="25400">
            <a:solidFill>
              <a:schemeClr val="tx1"/>
            </a:solidFill>
            <a:miter lim="800000"/>
            <a:headEnd/>
            <a:tailEnd/>
          </a:ln>
        </p:spPr>
        <p:txBody>
          <a:bodyPr wrap="none" anchor="ctr"/>
          <a:lstStyle/>
          <a:p>
            <a:pPr>
              <a:defRPr/>
            </a:pPr>
            <a:endParaRPr lang="en-US" dirty="0"/>
          </a:p>
        </p:txBody>
      </p:sp>
      <p:sp>
        <p:nvSpPr>
          <p:cNvPr id="7171" name="Text Box 24"/>
          <p:cNvSpPr txBox="1">
            <a:spLocks noChangeArrowheads="1"/>
          </p:cNvSpPr>
          <p:nvPr/>
        </p:nvSpPr>
        <p:spPr bwMode="auto">
          <a:xfrm>
            <a:off x="762000" y="288925"/>
            <a:ext cx="17526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STARTING POPULATION:</a:t>
            </a:r>
          </a:p>
        </p:txBody>
      </p:sp>
      <p:sp>
        <p:nvSpPr>
          <p:cNvPr id="7172" name="Rectangle 34"/>
          <p:cNvSpPr>
            <a:spLocks noChangeArrowheads="1"/>
          </p:cNvSpPr>
          <p:nvPr/>
        </p:nvSpPr>
        <p:spPr bwMode="auto">
          <a:xfrm>
            <a:off x="2649538" y="168275"/>
            <a:ext cx="580866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t>There is a population of bed bugs. There is a lot of variation in the bed bug population and not all types </a:t>
            </a:r>
            <a:r>
              <a:rPr lang="en-US" dirty="0" smtClean="0"/>
              <a:t>of variation </a:t>
            </a:r>
            <a:r>
              <a:rPr lang="en-US" dirty="0"/>
              <a:t>can be seen.</a:t>
            </a:r>
          </a:p>
        </p:txBody>
      </p:sp>
      <p:sp>
        <p:nvSpPr>
          <p:cNvPr id="7173" name="Text Box 53"/>
          <p:cNvSpPr txBox="1">
            <a:spLocks noChangeArrowheads="1"/>
          </p:cNvSpPr>
          <p:nvPr/>
        </p:nvSpPr>
        <p:spPr bwMode="auto">
          <a:xfrm>
            <a:off x="0" y="155575"/>
            <a:ext cx="5651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5400"/>
              <a:t>1</a:t>
            </a:r>
          </a:p>
        </p:txBody>
      </p:sp>
      <p:sp>
        <p:nvSpPr>
          <p:cNvPr id="37" name="Oval 36"/>
          <p:cNvSpPr/>
          <p:nvPr/>
        </p:nvSpPr>
        <p:spPr bwMode="auto">
          <a:xfrm>
            <a:off x="4772025" y="4956175"/>
            <a:ext cx="493713"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8" name="Oval 37"/>
          <p:cNvSpPr/>
          <p:nvPr/>
        </p:nvSpPr>
        <p:spPr bwMode="auto">
          <a:xfrm>
            <a:off x="1020763" y="3784600"/>
            <a:ext cx="493712" cy="5000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b="1" dirty="0">
              <a:solidFill>
                <a:schemeClr val="tx1"/>
              </a:solidFill>
            </a:endParaRPr>
          </a:p>
        </p:txBody>
      </p:sp>
      <p:sp>
        <p:nvSpPr>
          <p:cNvPr id="46" name="Oval 45"/>
          <p:cNvSpPr/>
          <p:nvPr/>
        </p:nvSpPr>
        <p:spPr bwMode="auto">
          <a:xfrm>
            <a:off x="3922713" y="4373563"/>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7" name="Oval 46"/>
          <p:cNvSpPr/>
          <p:nvPr/>
        </p:nvSpPr>
        <p:spPr bwMode="auto">
          <a:xfrm>
            <a:off x="1268413" y="4495800"/>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8" name="Oval 47"/>
          <p:cNvSpPr/>
          <p:nvPr/>
        </p:nvSpPr>
        <p:spPr bwMode="auto">
          <a:xfrm>
            <a:off x="1833563" y="3354388"/>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9" name="Oval 48"/>
          <p:cNvSpPr/>
          <p:nvPr/>
        </p:nvSpPr>
        <p:spPr bwMode="auto">
          <a:xfrm>
            <a:off x="1985963" y="3927475"/>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0" name="Oval 49"/>
          <p:cNvSpPr/>
          <p:nvPr/>
        </p:nvSpPr>
        <p:spPr bwMode="auto">
          <a:xfrm>
            <a:off x="2514600" y="4632325"/>
            <a:ext cx="493713"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1" name="Oval 50"/>
          <p:cNvSpPr/>
          <p:nvPr/>
        </p:nvSpPr>
        <p:spPr bwMode="auto">
          <a:xfrm>
            <a:off x="3441700" y="2636838"/>
            <a:ext cx="493713"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2" name="Oval 51"/>
          <p:cNvSpPr/>
          <p:nvPr/>
        </p:nvSpPr>
        <p:spPr bwMode="auto">
          <a:xfrm>
            <a:off x="5307013" y="3243263"/>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3" name="Oval 52"/>
          <p:cNvSpPr/>
          <p:nvPr/>
        </p:nvSpPr>
        <p:spPr bwMode="auto">
          <a:xfrm>
            <a:off x="5719763" y="4881563"/>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4" name="Oval 53"/>
          <p:cNvSpPr/>
          <p:nvPr/>
        </p:nvSpPr>
        <p:spPr bwMode="auto">
          <a:xfrm>
            <a:off x="2760663" y="3355975"/>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5" name="Oval 54"/>
          <p:cNvSpPr/>
          <p:nvPr/>
        </p:nvSpPr>
        <p:spPr bwMode="auto">
          <a:xfrm>
            <a:off x="3676650" y="3603625"/>
            <a:ext cx="493713"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6" name="Oval 55"/>
          <p:cNvSpPr/>
          <p:nvPr/>
        </p:nvSpPr>
        <p:spPr bwMode="auto">
          <a:xfrm>
            <a:off x="4678363" y="3846513"/>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7" name="Oval 56"/>
          <p:cNvSpPr/>
          <p:nvPr/>
        </p:nvSpPr>
        <p:spPr bwMode="auto">
          <a:xfrm>
            <a:off x="5191125" y="4330700"/>
            <a:ext cx="493713"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8" name="Oval 57"/>
          <p:cNvSpPr/>
          <p:nvPr/>
        </p:nvSpPr>
        <p:spPr bwMode="auto">
          <a:xfrm>
            <a:off x="4924425" y="2387600"/>
            <a:ext cx="493713"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9" name="Oval 58"/>
          <p:cNvSpPr/>
          <p:nvPr/>
        </p:nvSpPr>
        <p:spPr bwMode="auto">
          <a:xfrm>
            <a:off x="7177088" y="3429000"/>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0" name="Oval 59"/>
          <p:cNvSpPr/>
          <p:nvPr/>
        </p:nvSpPr>
        <p:spPr bwMode="auto">
          <a:xfrm>
            <a:off x="7440613" y="4137025"/>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1" name="Oval 60"/>
          <p:cNvSpPr/>
          <p:nvPr/>
        </p:nvSpPr>
        <p:spPr bwMode="auto">
          <a:xfrm>
            <a:off x="6129338" y="2540000"/>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2" name="Oval 61"/>
          <p:cNvSpPr/>
          <p:nvPr/>
        </p:nvSpPr>
        <p:spPr bwMode="auto">
          <a:xfrm>
            <a:off x="1833563" y="4913313"/>
            <a:ext cx="493712" cy="5000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b="1" dirty="0">
              <a:solidFill>
                <a:schemeClr val="tx1"/>
              </a:solidFill>
            </a:endParaRPr>
          </a:p>
        </p:txBody>
      </p:sp>
      <p:sp>
        <p:nvSpPr>
          <p:cNvPr id="28" name="Oval 27"/>
          <p:cNvSpPr/>
          <p:nvPr/>
        </p:nvSpPr>
        <p:spPr bwMode="auto">
          <a:xfrm>
            <a:off x="2268538" y="2408238"/>
            <a:ext cx="492125"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194" name="Text Box 57"/>
          <p:cNvSpPr txBox="1">
            <a:spLocks noChangeArrowheads="1"/>
          </p:cNvSpPr>
          <p:nvPr/>
        </p:nvSpPr>
        <p:spPr bwMode="auto">
          <a:xfrm>
            <a:off x="4054475" y="1479550"/>
            <a:ext cx="11588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t>Bed bugs</a:t>
            </a:r>
          </a:p>
        </p:txBody>
      </p:sp>
      <p:sp>
        <p:nvSpPr>
          <p:cNvPr id="27" name="Slide Number Placeholder 3"/>
          <p:cNvSpPr>
            <a:spLocks noGrp="1"/>
          </p:cNvSpPr>
          <p:nvPr>
            <p:ph type="sldNum" sz="quarter" idx="12"/>
          </p:nvPr>
        </p:nvSpPr>
        <p:spPr>
          <a:xfrm>
            <a:off x="6553200" y="6356350"/>
            <a:ext cx="2133600" cy="365125"/>
          </a:xfrm>
        </p:spPr>
        <p:txBody>
          <a:bodyPr/>
          <a:lstStyle/>
          <a:p>
            <a:fld id="{252712C8-26FE-4CEC-B7C9-3ABEB00CBB4C}" type="slidenum">
              <a:rPr lang="en-US" smtClean="0"/>
              <a:pPr/>
              <a:t>39</a:t>
            </a:fld>
            <a:endParaRPr lang="en-US"/>
          </a:p>
        </p:txBody>
      </p:sp>
    </p:spTree>
    <p:extLst>
      <p:ext uri="{BB962C8B-B14F-4D97-AF65-F5344CB8AC3E}">
        <p14:creationId xmlns:p14="http://schemas.microsoft.com/office/powerpoint/2010/main" val="36208849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03"/>
            <a:ext cx="8229600" cy="1143000"/>
          </a:xfrm>
        </p:spPr>
        <p:txBody>
          <a:bodyPr>
            <a:normAutofit/>
          </a:bodyPr>
          <a:lstStyle/>
          <a:p>
            <a:r>
              <a:rPr lang="en-US" sz="2800" dirty="0" smtClean="0"/>
              <a:t>We can say what the general words refer to in the case of the mountain sheep.</a:t>
            </a:r>
            <a:endParaRPr lang="en-US" sz="2800" dirty="0"/>
          </a:p>
        </p:txBody>
      </p:sp>
      <p:sp>
        <p:nvSpPr>
          <p:cNvPr id="4" name="Slide Number Placeholder 3"/>
          <p:cNvSpPr>
            <a:spLocks noGrp="1"/>
          </p:cNvSpPr>
          <p:nvPr>
            <p:ph type="sldNum" sz="quarter" idx="12"/>
          </p:nvPr>
        </p:nvSpPr>
        <p:spPr/>
        <p:txBody>
          <a:bodyPr/>
          <a:lstStyle/>
          <a:p>
            <a:fld id="{252712C8-26FE-4CEC-B7C9-3ABEB00CBB4C}" type="slidenum">
              <a:rPr lang="en-US" smtClean="0"/>
              <a:pPr/>
              <a:t>4</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940565792"/>
              </p:ext>
            </p:extLst>
          </p:nvPr>
        </p:nvGraphicFramePr>
        <p:xfrm>
          <a:off x="685800" y="3352800"/>
          <a:ext cx="8153400" cy="1355954"/>
        </p:xfrm>
        <a:graphic>
          <a:graphicData uri="http://schemas.openxmlformats.org/drawingml/2006/table">
            <a:tbl>
              <a:tblPr firstRow="1" bandRow="1">
                <a:tableStyleId>{5C22544A-7EE6-4342-B048-85BDC9FD1C3A}</a:tableStyleId>
              </a:tblPr>
              <a:tblGrid>
                <a:gridCol w="2955608"/>
                <a:gridCol w="5197792"/>
              </a:tblGrid>
              <a:tr h="1355954">
                <a:tc>
                  <a:txBody>
                    <a:bodyPr/>
                    <a:lstStyle/>
                    <a:p>
                      <a:r>
                        <a:rPr lang="en-US" dirty="0" smtClean="0">
                          <a:solidFill>
                            <a:schemeClr val="tx1"/>
                          </a:solidFill>
                        </a:rPr>
                        <a:t>Initial population</a:t>
                      </a:r>
                    </a:p>
                    <a:p>
                      <a:endParaRPr lang="en-US" dirty="0" smtClean="0">
                        <a:solidFill>
                          <a:schemeClr val="tx1"/>
                        </a:solidFill>
                      </a:endParaRPr>
                    </a:p>
                    <a:p>
                      <a:endParaRPr lang="en-US" dirty="0" smtClean="0">
                        <a:solidFill>
                          <a:schemeClr val="tx1"/>
                        </a:solidFill>
                      </a:endParaRPr>
                    </a:p>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smtClean="0">
                          <a:solidFill>
                            <a:schemeClr val="tx1"/>
                          </a:solidFill>
                        </a:rPr>
                        <a:t>1.  The initial population varies</a:t>
                      </a:r>
                      <a:r>
                        <a:rPr lang="en-US" baseline="0" dirty="0" smtClean="0">
                          <a:solidFill>
                            <a:schemeClr val="tx1"/>
                          </a:solidFill>
                        </a:rPr>
                        <a:t> in many traits.  Most individuals have one version of a specific trait. </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6" name="Isosceles Triangle 5"/>
          <p:cNvSpPr/>
          <p:nvPr/>
        </p:nvSpPr>
        <p:spPr>
          <a:xfrm>
            <a:off x="984031" y="3733800"/>
            <a:ext cx="381000" cy="4572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Isosceles Triangle 6"/>
          <p:cNvSpPr/>
          <p:nvPr/>
        </p:nvSpPr>
        <p:spPr>
          <a:xfrm>
            <a:off x="1517431" y="3836276"/>
            <a:ext cx="295603" cy="354724"/>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sosceles Triangle 7"/>
          <p:cNvSpPr/>
          <p:nvPr/>
        </p:nvSpPr>
        <p:spPr>
          <a:xfrm>
            <a:off x="2024010" y="3910170"/>
            <a:ext cx="484021" cy="610592"/>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p:cNvSpPr/>
          <p:nvPr/>
        </p:nvSpPr>
        <p:spPr>
          <a:xfrm>
            <a:off x="2694592" y="4013638"/>
            <a:ext cx="168172" cy="231884"/>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p:cNvCxnSpPr/>
          <p:nvPr/>
        </p:nvCxnSpPr>
        <p:spPr>
          <a:xfrm flipV="1">
            <a:off x="7620000" y="2895600"/>
            <a:ext cx="228600" cy="533400"/>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721234" y="2466881"/>
            <a:ext cx="1524263" cy="369332"/>
          </a:xfrm>
          <a:prstGeom prst="rect">
            <a:avLst/>
          </a:prstGeom>
          <a:noFill/>
        </p:spPr>
        <p:txBody>
          <a:bodyPr wrap="none" rtlCol="0">
            <a:spAutoFit/>
          </a:bodyPr>
          <a:lstStyle/>
          <a:p>
            <a:r>
              <a:rPr lang="en-US" b="1" dirty="0" smtClean="0">
                <a:solidFill>
                  <a:srgbClr val="FF0000"/>
                </a:solidFill>
              </a:rPr>
              <a:t>such as what?</a:t>
            </a:r>
            <a:endParaRPr lang="en-US" b="1" dirty="0">
              <a:solidFill>
                <a:srgbClr val="FF0000"/>
              </a:solidFill>
            </a:endParaRPr>
          </a:p>
        </p:txBody>
      </p:sp>
      <p:cxnSp>
        <p:nvCxnSpPr>
          <p:cNvPr id="12" name="Straight Arrow Connector 11"/>
          <p:cNvCxnSpPr/>
          <p:nvPr/>
        </p:nvCxnSpPr>
        <p:spPr>
          <a:xfrm flipH="1" flipV="1">
            <a:off x="5181600" y="2743200"/>
            <a:ext cx="304800" cy="638503"/>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962400" y="2395514"/>
            <a:ext cx="1028936" cy="369332"/>
          </a:xfrm>
          <a:prstGeom prst="rect">
            <a:avLst/>
          </a:prstGeom>
          <a:noFill/>
        </p:spPr>
        <p:txBody>
          <a:bodyPr wrap="none" rtlCol="0">
            <a:spAutoFit/>
          </a:bodyPr>
          <a:lstStyle/>
          <a:p>
            <a:r>
              <a:rPr lang="en-US" b="1" dirty="0" smtClean="0">
                <a:solidFill>
                  <a:srgbClr val="FF0000"/>
                </a:solidFill>
              </a:rPr>
              <a:t>of what?</a:t>
            </a:r>
            <a:endParaRPr lang="en-US" b="1" dirty="0">
              <a:solidFill>
                <a:srgbClr val="FF0000"/>
              </a:solidFill>
            </a:endParaRPr>
          </a:p>
        </p:txBody>
      </p:sp>
      <p:cxnSp>
        <p:nvCxnSpPr>
          <p:cNvPr id="16" name="Straight Arrow Connector 15"/>
          <p:cNvCxnSpPr/>
          <p:nvPr/>
        </p:nvCxnSpPr>
        <p:spPr>
          <a:xfrm flipH="1">
            <a:off x="7010400" y="3962400"/>
            <a:ext cx="457200" cy="1066800"/>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172200" y="5105400"/>
            <a:ext cx="2593082" cy="646331"/>
          </a:xfrm>
          <a:prstGeom prst="rect">
            <a:avLst/>
          </a:prstGeom>
          <a:noFill/>
        </p:spPr>
        <p:txBody>
          <a:bodyPr wrap="none" rtlCol="0">
            <a:spAutoFit/>
          </a:bodyPr>
          <a:lstStyle/>
          <a:p>
            <a:r>
              <a:rPr lang="en-US" b="1" dirty="0" smtClean="0">
                <a:solidFill>
                  <a:srgbClr val="FF0000"/>
                </a:solidFill>
              </a:rPr>
              <a:t>What version of the trait </a:t>
            </a:r>
          </a:p>
          <a:p>
            <a:r>
              <a:rPr lang="en-US" b="1" dirty="0" smtClean="0">
                <a:solidFill>
                  <a:srgbClr val="FF0000"/>
                </a:solidFill>
              </a:rPr>
              <a:t>did they have?</a:t>
            </a:r>
            <a:endParaRPr lang="en-US" b="1" dirty="0">
              <a:solidFill>
                <a:srgbClr val="FF0000"/>
              </a:solidFill>
            </a:endParaRPr>
          </a:p>
        </p:txBody>
      </p:sp>
    </p:spTree>
    <p:extLst>
      <p:ext uri="{BB962C8B-B14F-4D97-AF65-F5344CB8AC3E}">
        <p14:creationId xmlns:p14="http://schemas.microsoft.com/office/powerpoint/2010/main" val="560102543"/>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55" name="Rectangle 52"/>
          <p:cNvSpPr>
            <a:spLocks noChangeArrowheads="1"/>
          </p:cNvSpPr>
          <p:nvPr/>
        </p:nvSpPr>
        <p:spPr bwMode="auto">
          <a:xfrm>
            <a:off x="685800" y="152400"/>
            <a:ext cx="7772400" cy="923925"/>
          </a:xfrm>
          <a:prstGeom prst="rect">
            <a:avLst/>
          </a:prstGeom>
          <a:solidFill>
            <a:schemeClr val="accent5">
              <a:lumMod val="40000"/>
              <a:lumOff val="60000"/>
            </a:schemeClr>
          </a:solidFill>
          <a:ln w="25400">
            <a:solidFill>
              <a:schemeClr val="tx1"/>
            </a:solidFill>
            <a:miter lim="800000"/>
            <a:headEnd/>
            <a:tailEnd/>
          </a:ln>
        </p:spPr>
        <p:txBody>
          <a:bodyPr wrap="none" anchor="ctr"/>
          <a:lstStyle/>
          <a:p>
            <a:pPr>
              <a:defRPr/>
            </a:pPr>
            <a:endParaRPr lang="en-US" dirty="0"/>
          </a:p>
        </p:txBody>
      </p:sp>
      <p:sp>
        <p:nvSpPr>
          <p:cNvPr id="8195" name="Text Box 24"/>
          <p:cNvSpPr txBox="1">
            <a:spLocks noChangeArrowheads="1"/>
          </p:cNvSpPr>
          <p:nvPr/>
        </p:nvSpPr>
        <p:spPr bwMode="auto">
          <a:xfrm>
            <a:off x="685800" y="290513"/>
            <a:ext cx="35052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ENVIRONMENTAL </a:t>
            </a:r>
          </a:p>
          <a:p>
            <a:pPr eaLnBrk="1" hangingPunct="1"/>
            <a:r>
              <a:rPr lang="en-US"/>
              <a:t>CHANGE:</a:t>
            </a:r>
          </a:p>
        </p:txBody>
      </p:sp>
      <p:sp>
        <p:nvSpPr>
          <p:cNvPr id="8196" name="Rectangle 54"/>
          <p:cNvSpPr>
            <a:spLocks noChangeArrowheads="1"/>
          </p:cNvSpPr>
          <p:nvPr/>
        </p:nvSpPr>
        <p:spPr bwMode="auto">
          <a:xfrm>
            <a:off x="2944813" y="152400"/>
            <a:ext cx="52847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t>People have been using pesticides to kill the bed bugs. </a:t>
            </a:r>
          </a:p>
        </p:txBody>
      </p:sp>
      <p:sp>
        <p:nvSpPr>
          <p:cNvPr id="8197" name="Text Box 55"/>
          <p:cNvSpPr txBox="1">
            <a:spLocks noChangeArrowheads="1"/>
          </p:cNvSpPr>
          <p:nvPr/>
        </p:nvSpPr>
        <p:spPr bwMode="auto">
          <a:xfrm>
            <a:off x="0" y="0"/>
            <a:ext cx="5651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5400"/>
              <a:t>2</a:t>
            </a:r>
          </a:p>
        </p:txBody>
      </p:sp>
      <p:pic>
        <p:nvPicPr>
          <p:cNvPr id="8198" name="Picture 2" descr="C:\Users\Chinn-Student\AppData\Local\Microsoft\Windows\Temporary Internet Files\Content.IE5\PSXK6BBV\MC900370844[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354138">
            <a:off x="877888" y="2173288"/>
            <a:ext cx="866775" cy="116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 name="Oval 89"/>
          <p:cNvSpPr/>
          <p:nvPr/>
        </p:nvSpPr>
        <p:spPr bwMode="auto">
          <a:xfrm>
            <a:off x="4772025" y="4956175"/>
            <a:ext cx="493713"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1" name="Oval 90"/>
          <p:cNvSpPr/>
          <p:nvPr/>
        </p:nvSpPr>
        <p:spPr bwMode="auto">
          <a:xfrm>
            <a:off x="1020763" y="3784600"/>
            <a:ext cx="493712" cy="5000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b="1" dirty="0">
              <a:solidFill>
                <a:schemeClr val="tx1"/>
              </a:solidFill>
            </a:endParaRPr>
          </a:p>
        </p:txBody>
      </p:sp>
      <p:sp>
        <p:nvSpPr>
          <p:cNvPr id="92" name="Oval 91"/>
          <p:cNvSpPr/>
          <p:nvPr/>
        </p:nvSpPr>
        <p:spPr bwMode="auto">
          <a:xfrm>
            <a:off x="3922713" y="4373563"/>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3" name="Oval 92"/>
          <p:cNvSpPr/>
          <p:nvPr/>
        </p:nvSpPr>
        <p:spPr bwMode="auto">
          <a:xfrm>
            <a:off x="1268413" y="4495800"/>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4" name="Oval 93"/>
          <p:cNvSpPr/>
          <p:nvPr/>
        </p:nvSpPr>
        <p:spPr bwMode="auto">
          <a:xfrm>
            <a:off x="1833563" y="3354388"/>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5" name="Oval 94"/>
          <p:cNvSpPr/>
          <p:nvPr/>
        </p:nvSpPr>
        <p:spPr bwMode="auto">
          <a:xfrm>
            <a:off x="1985963" y="3927475"/>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6" name="Oval 95"/>
          <p:cNvSpPr/>
          <p:nvPr/>
        </p:nvSpPr>
        <p:spPr bwMode="auto">
          <a:xfrm>
            <a:off x="2514600" y="4632325"/>
            <a:ext cx="493713"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7" name="Oval 96"/>
          <p:cNvSpPr/>
          <p:nvPr/>
        </p:nvSpPr>
        <p:spPr bwMode="auto">
          <a:xfrm>
            <a:off x="3441700" y="2636838"/>
            <a:ext cx="493713"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8" name="Oval 97"/>
          <p:cNvSpPr/>
          <p:nvPr/>
        </p:nvSpPr>
        <p:spPr bwMode="auto">
          <a:xfrm>
            <a:off x="5307013" y="3243263"/>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9" name="Oval 98"/>
          <p:cNvSpPr/>
          <p:nvPr/>
        </p:nvSpPr>
        <p:spPr bwMode="auto">
          <a:xfrm>
            <a:off x="5719763" y="4881563"/>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0" name="Oval 99"/>
          <p:cNvSpPr/>
          <p:nvPr/>
        </p:nvSpPr>
        <p:spPr bwMode="auto">
          <a:xfrm>
            <a:off x="2760663" y="3355975"/>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1" name="Oval 100"/>
          <p:cNvSpPr/>
          <p:nvPr/>
        </p:nvSpPr>
        <p:spPr bwMode="auto">
          <a:xfrm>
            <a:off x="3676650" y="3603625"/>
            <a:ext cx="493713"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2" name="Oval 101"/>
          <p:cNvSpPr/>
          <p:nvPr/>
        </p:nvSpPr>
        <p:spPr bwMode="auto">
          <a:xfrm>
            <a:off x="4678363" y="3846513"/>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3" name="Oval 102"/>
          <p:cNvSpPr/>
          <p:nvPr/>
        </p:nvSpPr>
        <p:spPr bwMode="auto">
          <a:xfrm>
            <a:off x="5191125" y="4330700"/>
            <a:ext cx="493713"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4" name="Oval 103"/>
          <p:cNvSpPr/>
          <p:nvPr/>
        </p:nvSpPr>
        <p:spPr bwMode="auto">
          <a:xfrm>
            <a:off x="4924425" y="2387600"/>
            <a:ext cx="493713"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5" name="Oval 104"/>
          <p:cNvSpPr/>
          <p:nvPr/>
        </p:nvSpPr>
        <p:spPr bwMode="auto">
          <a:xfrm>
            <a:off x="7177088" y="3429000"/>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6" name="Oval 105"/>
          <p:cNvSpPr/>
          <p:nvPr/>
        </p:nvSpPr>
        <p:spPr bwMode="auto">
          <a:xfrm>
            <a:off x="7440613" y="4137025"/>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7" name="Oval 106"/>
          <p:cNvSpPr/>
          <p:nvPr/>
        </p:nvSpPr>
        <p:spPr bwMode="auto">
          <a:xfrm>
            <a:off x="6129338" y="2540000"/>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8" name="Oval 107"/>
          <p:cNvSpPr/>
          <p:nvPr/>
        </p:nvSpPr>
        <p:spPr bwMode="auto">
          <a:xfrm>
            <a:off x="1833563" y="4913313"/>
            <a:ext cx="493712" cy="5000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b="1" dirty="0">
              <a:solidFill>
                <a:schemeClr val="tx1"/>
              </a:solidFill>
            </a:endParaRPr>
          </a:p>
        </p:txBody>
      </p:sp>
      <p:sp>
        <p:nvSpPr>
          <p:cNvPr id="8218" name="TextBox 7"/>
          <p:cNvSpPr txBox="1">
            <a:spLocks noChangeArrowheads="1"/>
          </p:cNvSpPr>
          <p:nvPr/>
        </p:nvSpPr>
        <p:spPr bwMode="auto">
          <a:xfrm rot="1323223">
            <a:off x="441325" y="3225800"/>
            <a:ext cx="11969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b="1"/>
              <a:t>Pesticide</a:t>
            </a:r>
          </a:p>
        </p:txBody>
      </p:sp>
      <p:sp>
        <p:nvSpPr>
          <p:cNvPr id="45" name="Oval 44"/>
          <p:cNvSpPr/>
          <p:nvPr/>
        </p:nvSpPr>
        <p:spPr bwMode="auto">
          <a:xfrm>
            <a:off x="2268538" y="2413000"/>
            <a:ext cx="492125"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8220" name="Text Box 57"/>
          <p:cNvSpPr txBox="1">
            <a:spLocks noChangeArrowheads="1"/>
          </p:cNvSpPr>
          <p:nvPr/>
        </p:nvSpPr>
        <p:spPr bwMode="auto">
          <a:xfrm>
            <a:off x="4054475" y="1479550"/>
            <a:ext cx="11588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t>Bed bugs</a:t>
            </a:r>
          </a:p>
        </p:txBody>
      </p:sp>
      <p:sp>
        <p:nvSpPr>
          <p:cNvPr id="29" name="Slide Number Placeholder 3"/>
          <p:cNvSpPr>
            <a:spLocks noGrp="1"/>
          </p:cNvSpPr>
          <p:nvPr>
            <p:ph type="sldNum" sz="quarter" idx="12"/>
          </p:nvPr>
        </p:nvSpPr>
        <p:spPr>
          <a:xfrm>
            <a:off x="6553200" y="6356350"/>
            <a:ext cx="2133600" cy="365125"/>
          </a:xfrm>
        </p:spPr>
        <p:txBody>
          <a:bodyPr/>
          <a:lstStyle/>
          <a:p>
            <a:fld id="{252712C8-26FE-4CEC-B7C9-3ABEB00CBB4C}" type="slidenum">
              <a:rPr lang="en-US" smtClean="0"/>
              <a:pPr/>
              <a:t>40</a:t>
            </a:fld>
            <a:endParaRPr lang="en-US"/>
          </a:p>
        </p:txBody>
      </p:sp>
    </p:spTree>
    <p:extLst>
      <p:ext uri="{BB962C8B-B14F-4D97-AF65-F5344CB8AC3E}">
        <p14:creationId xmlns:p14="http://schemas.microsoft.com/office/powerpoint/2010/main" val="1194600323"/>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3"/>
          <p:cNvSpPr>
            <a:spLocks noChangeArrowheads="1"/>
          </p:cNvSpPr>
          <p:nvPr/>
        </p:nvSpPr>
        <p:spPr bwMode="auto">
          <a:xfrm>
            <a:off x="685800" y="152400"/>
            <a:ext cx="8283575" cy="1295400"/>
          </a:xfrm>
          <a:prstGeom prst="rect">
            <a:avLst/>
          </a:prstGeom>
          <a:solidFill>
            <a:schemeClr val="accent5">
              <a:lumMod val="40000"/>
              <a:lumOff val="60000"/>
            </a:schemeClr>
          </a:solidFill>
          <a:ln w="25400">
            <a:solidFill>
              <a:schemeClr val="tx1"/>
            </a:solidFill>
            <a:miter lim="800000"/>
            <a:headEnd/>
            <a:tailEnd/>
          </a:ln>
        </p:spPr>
        <p:txBody>
          <a:bodyPr wrap="none" anchor="ctr"/>
          <a:lstStyle/>
          <a:p>
            <a:pPr>
              <a:defRPr/>
            </a:pPr>
            <a:endParaRPr lang="en-US" dirty="0"/>
          </a:p>
        </p:txBody>
      </p:sp>
      <p:sp>
        <p:nvSpPr>
          <p:cNvPr id="9219" name="Text Box 24"/>
          <p:cNvSpPr txBox="1">
            <a:spLocks noChangeArrowheads="1"/>
          </p:cNvSpPr>
          <p:nvPr/>
        </p:nvSpPr>
        <p:spPr bwMode="auto">
          <a:xfrm>
            <a:off x="685800" y="200025"/>
            <a:ext cx="20574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dirty="0" smtClean="0"/>
              <a:t>SOME TRAITS HELP INDIVIDUALS SURVIVE:</a:t>
            </a:r>
            <a:endParaRPr lang="en-US" dirty="0"/>
          </a:p>
        </p:txBody>
      </p:sp>
      <p:sp>
        <p:nvSpPr>
          <p:cNvPr id="9220" name="Rectangle 35"/>
          <p:cNvSpPr>
            <a:spLocks noChangeArrowheads="1"/>
          </p:cNvSpPr>
          <p:nvPr/>
        </p:nvSpPr>
        <p:spPr bwMode="auto">
          <a:xfrm>
            <a:off x="2893200" y="228600"/>
            <a:ext cx="622617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dirty="0"/>
              <a:t>Some bed bugs are resistant to pesticides because they have a </a:t>
            </a:r>
            <a:r>
              <a:rPr lang="en-US" dirty="0" smtClean="0"/>
              <a:t>resistance gene </a:t>
            </a:r>
            <a:r>
              <a:rPr lang="en-US" dirty="0"/>
              <a:t>that makes a protein that breaks up the pesticides. The bed bugs that do not have the </a:t>
            </a:r>
            <a:r>
              <a:rPr lang="en-US" dirty="0" smtClean="0"/>
              <a:t>gene </a:t>
            </a:r>
            <a:r>
              <a:rPr lang="en-US" dirty="0"/>
              <a:t>die from the pesticide. </a:t>
            </a:r>
          </a:p>
        </p:txBody>
      </p:sp>
      <p:sp>
        <p:nvSpPr>
          <p:cNvPr id="9221" name="Text Box 70"/>
          <p:cNvSpPr txBox="1">
            <a:spLocks noChangeArrowheads="1"/>
          </p:cNvSpPr>
          <p:nvPr/>
        </p:nvSpPr>
        <p:spPr bwMode="auto">
          <a:xfrm>
            <a:off x="0" y="0"/>
            <a:ext cx="5651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5400"/>
              <a:t>3</a:t>
            </a:r>
          </a:p>
        </p:txBody>
      </p:sp>
      <p:sp>
        <p:nvSpPr>
          <p:cNvPr id="9222" name="Text Box 57"/>
          <p:cNvSpPr txBox="1">
            <a:spLocks noChangeArrowheads="1"/>
          </p:cNvSpPr>
          <p:nvPr/>
        </p:nvSpPr>
        <p:spPr bwMode="auto">
          <a:xfrm>
            <a:off x="3687763" y="1768475"/>
            <a:ext cx="11588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Bed bugs</a:t>
            </a:r>
          </a:p>
        </p:txBody>
      </p:sp>
      <p:sp>
        <p:nvSpPr>
          <p:cNvPr id="9223" name="TextBox 1"/>
          <p:cNvSpPr txBox="1">
            <a:spLocks noChangeArrowheads="1"/>
          </p:cNvSpPr>
          <p:nvPr/>
        </p:nvSpPr>
        <p:spPr bwMode="auto">
          <a:xfrm>
            <a:off x="53223" y="5457659"/>
            <a:ext cx="13954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dirty="0"/>
              <a:t>Survived (with gene)</a:t>
            </a:r>
          </a:p>
        </p:txBody>
      </p:sp>
      <p:cxnSp>
        <p:nvCxnSpPr>
          <p:cNvPr id="4" name="Straight Arrow Connector 3"/>
          <p:cNvCxnSpPr/>
          <p:nvPr/>
        </p:nvCxnSpPr>
        <p:spPr>
          <a:xfrm>
            <a:off x="876300" y="5518150"/>
            <a:ext cx="957263" cy="1"/>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7" name="Oval 96"/>
          <p:cNvSpPr/>
          <p:nvPr/>
        </p:nvSpPr>
        <p:spPr bwMode="auto">
          <a:xfrm>
            <a:off x="5319712" y="4419600"/>
            <a:ext cx="493713"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8" name="Oval 97"/>
          <p:cNvSpPr/>
          <p:nvPr/>
        </p:nvSpPr>
        <p:spPr bwMode="auto">
          <a:xfrm>
            <a:off x="1020763" y="3784600"/>
            <a:ext cx="493712" cy="5000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99" name="Oval 98"/>
          <p:cNvSpPr/>
          <p:nvPr/>
        </p:nvSpPr>
        <p:spPr bwMode="auto">
          <a:xfrm>
            <a:off x="3922713" y="4373563"/>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0" name="Oval 99"/>
          <p:cNvSpPr/>
          <p:nvPr/>
        </p:nvSpPr>
        <p:spPr bwMode="auto">
          <a:xfrm>
            <a:off x="1268413" y="4495800"/>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1" name="Oval 100"/>
          <p:cNvSpPr/>
          <p:nvPr/>
        </p:nvSpPr>
        <p:spPr bwMode="auto">
          <a:xfrm>
            <a:off x="1833563" y="3354388"/>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2" name="Oval 101"/>
          <p:cNvSpPr/>
          <p:nvPr/>
        </p:nvSpPr>
        <p:spPr bwMode="auto">
          <a:xfrm>
            <a:off x="1985963" y="3927475"/>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3" name="Oval 102"/>
          <p:cNvSpPr/>
          <p:nvPr/>
        </p:nvSpPr>
        <p:spPr bwMode="auto">
          <a:xfrm>
            <a:off x="2514600" y="4632325"/>
            <a:ext cx="493713"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4" name="Oval 103"/>
          <p:cNvSpPr/>
          <p:nvPr/>
        </p:nvSpPr>
        <p:spPr bwMode="auto">
          <a:xfrm>
            <a:off x="3441700" y="2636838"/>
            <a:ext cx="493713"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5" name="Oval 104"/>
          <p:cNvSpPr/>
          <p:nvPr/>
        </p:nvSpPr>
        <p:spPr bwMode="auto">
          <a:xfrm>
            <a:off x="5307013" y="3243263"/>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6" name="Oval 105"/>
          <p:cNvSpPr/>
          <p:nvPr/>
        </p:nvSpPr>
        <p:spPr bwMode="auto">
          <a:xfrm>
            <a:off x="6267450" y="4344988"/>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7" name="Oval 106"/>
          <p:cNvSpPr/>
          <p:nvPr/>
        </p:nvSpPr>
        <p:spPr bwMode="auto">
          <a:xfrm>
            <a:off x="2760663" y="3355975"/>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8" name="Oval 107"/>
          <p:cNvSpPr/>
          <p:nvPr/>
        </p:nvSpPr>
        <p:spPr bwMode="auto">
          <a:xfrm>
            <a:off x="3676650" y="3603625"/>
            <a:ext cx="493713"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9" name="Oval 108"/>
          <p:cNvSpPr/>
          <p:nvPr/>
        </p:nvSpPr>
        <p:spPr bwMode="auto">
          <a:xfrm>
            <a:off x="4678363" y="3846513"/>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10" name="Oval 109"/>
          <p:cNvSpPr/>
          <p:nvPr/>
        </p:nvSpPr>
        <p:spPr bwMode="auto">
          <a:xfrm>
            <a:off x="5738812" y="3794125"/>
            <a:ext cx="493713"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11" name="Oval 110"/>
          <p:cNvSpPr/>
          <p:nvPr/>
        </p:nvSpPr>
        <p:spPr bwMode="auto">
          <a:xfrm>
            <a:off x="4924425" y="2387600"/>
            <a:ext cx="493713"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12" name="Oval 111"/>
          <p:cNvSpPr/>
          <p:nvPr/>
        </p:nvSpPr>
        <p:spPr bwMode="auto">
          <a:xfrm>
            <a:off x="7177088" y="3429000"/>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13" name="Oval 112"/>
          <p:cNvSpPr/>
          <p:nvPr/>
        </p:nvSpPr>
        <p:spPr bwMode="auto">
          <a:xfrm>
            <a:off x="7440613" y="4137025"/>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14" name="Oval 113"/>
          <p:cNvSpPr/>
          <p:nvPr/>
        </p:nvSpPr>
        <p:spPr bwMode="auto">
          <a:xfrm>
            <a:off x="6129338" y="2540000"/>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15" name="Oval 114"/>
          <p:cNvSpPr/>
          <p:nvPr/>
        </p:nvSpPr>
        <p:spPr bwMode="auto">
          <a:xfrm>
            <a:off x="1833563" y="4913313"/>
            <a:ext cx="493712" cy="5000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cxnSp>
        <p:nvCxnSpPr>
          <p:cNvPr id="116" name="Straight Arrow Connector 115"/>
          <p:cNvCxnSpPr/>
          <p:nvPr/>
        </p:nvCxnSpPr>
        <p:spPr>
          <a:xfrm flipV="1">
            <a:off x="876300" y="4344989"/>
            <a:ext cx="160338" cy="1173161"/>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Multiply 8"/>
          <p:cNvSpPr/>
          <p:nvPr/>
        </p:nvSpPr>
        <p:spPr>
          <a:xfrm>
            <a:off x="2895600" y="3254375"/>
            <a:ext cx="471488" cy="498475"/>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0" name="Multiply 119"/>
          <p:cNvSpPr/>
          <p:nvPr/>
        </p:nvSpPr>
        <p:spPr>
          <a:xfrm>
            <a:off x="3760788" y="3536950"/>
            <a:ext cx="471487" cy="498475"/>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1" name="Multiply 120"/>
          <p:cNvSpPr/>
          <p:nvPr/>
        </p:nvSpPr>
        <p:spPr>
          <a:xfrm>
            <a:off x="3514725" y="2482850"/>
            <a:ext cx="471488" cy="498475"/>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2" name="Multiply 121"/>
          <p:cNvSpPr/>
          <p:nvPr/>
        </p:nvSpPr>
        <p:spPr>
          <a:xfrm>
            <a:off x="1889125" y="3206750"/>
            <a:ext cx="469900" cy="498475"/>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3" name="Multiply 122"/>
          <p:cNvSpPr/>
          <p:nvPr/>
        </p:nvSpPr>
        <p:spPr>
          <a:xfrm>
            <a:off x="2124075" y="3852863"/>
            <a:ext cx="471488" cy="498475"/>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4" name="Multiply 123"/>
          <p:cNvSpPr/>
          <p:nvPr/>
        </p:nvSpPr>
        <p:spPr>
          <a:xfrm>
            <a:off x="1308100" y="4387850"/>
            <a:ext cx="471488" cy="498475"/>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5" name="Multiply 124"/>
          <p:cNvSpPr/>
          <p:nvPr/>
        </p:nvSpPr>
        <p:spPr>
          <a:xfrm>
            <a:off x="2613025" y="4540250"/>
            <a:ext cx="471488" cy="498475"/>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6" name="Multiply 125"/>
          <p:cNvSpPr/>
          <p:nvPr/>
        </p:nvSpPr>
        <p:spPr>
          <a:xfrm>
            <a:off x="4033838" y="4298950"/>
            <a:ext cx="471487" cy="498475"/>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7" name="Multiply 126"/>
          <p:cNvSpPr/>
          <p:nvPr/>
        </p:nvSpPr>
        <p:spPr>
          <a:xfrm>
            <a:off x="4776788" y="3752850"/>
            <a:ext cx="471487" cy="498475"/>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8" name="Multiply 127"/>
          <p:cNvSpPr/>
          <p:nvPr/>
        </p:nvSpPr>
        <p:spPr>
          <a:xfrm>
            <a:off x="5387975" y="3163888"/>
            <a:ext cx="471488" cy="498475"/>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9" name="Multiply 128"/>
          <p:cNvSpPr/>
          <p:nvPr/>
        </p:nvSpPr>
        <p:spPr>
          <a:xfrm>
            <a:off x="5008563" y="2268538"/>
            <a:ext cx="471487" cy="498475"/>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30" name="Multiply 129"/>
          <p:cNvSpPr/>
          <p:nvPr/>
        </p:nvSpPr>
        <p:spPr>
          <a:xfrm>
            <a:off x="6232525" y="2487613"/>
            <a:ext cx="471488" cy="498475"/>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31" name="Multiply 130"/>
          <p:cNvSpPr/>
          <p:nvPr/>
        </p:nvSpPr>
        <p:spPr>
          <a:xfrm>
            <a:off x="5838825" y="3733800"/>
            <a:ext cx="471487" cy="498475"/>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32" name="Multiply 131"/>
          <p:cNvSpPr/>
          <p:nvPr/>
        </p:nvSpPr>
        <p:spPr>
          <a:xfrm>
            <a:off x="5408612" y="4349750"/>
            <a:ext cx="471488" cy="498475"/>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33" name="Multiply 132"/>
          <p:cNvSpPr/>
          <p:nvPr/>
        </p:nvSpPr>
        <p:spPr>
          <a:xfrm>
            <a:off x="6388100" y="4289425"/>
            <a:ext cx="469900" cy="498475"/>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260" name="TextBox 1"/>
          <p:cNvSpPr txBox="1">
            <a:spLocks noChangeArrowheads="1"/>
          </p:cNvSpPr>
          <p:nvPr/>
        </p:nvSpPr>
        <p:spPr bwMode="auto">
          <a:xfrm>
            <a:off x="4807409" y="5413374"/>
            <a:ext cx="42846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dirty="0"/>
              <a:t>These two survived because the pesticide didn’t reach their hiding place.</a:t>
            </a:r>
          </a:p>
        </p:txBody>
      </p:sp>
      <p:cxnSp>
        <p:nvCxnSpPr>
          <p:cNvPr id="135" name="Straight Arrow Connector 134"/>
          <p:cNvCxnSpPr>
            <a:stCxn id="9260" idx="0"/>
          </p:cNvCxnSpPr>
          <p:nvPr/>
        </p:nvCxnSpPr>
        <p:spPr>
          <a:xfrm flipV="1">
            <a:off x="6949740" y="4562476"/>
            <a:ext cx="325773" cy="85089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9262" name="Picture 2" descr="C:\Users\Chinn-Student\AppData\Local\Microsoft\Windows\Temporary Internet Files\Content.IE5\PSXK6BBV\MC900370844[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354138">
            <a:off x="877888" y="2173288"/>
            <a:ext cx="866775" cy="116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63" name="TextBox 141"/>
          <p:cNvSpPr txBox="1">
            <a:spLocks noChangeArrowheads="1"/>
          </p:cNvSpPr>
          <p:nvPr/>
        </p:nvSpPr>
        <p:spPr bwMode="auto">
          <a:xfrm rot="1323223">
            <a:off x="441325" y="3225800"/>
            <a:ext cx="11969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b="1"/>
              <a:t>Pesticide</a:t>
            </a:r>
          </a:p>
        </p:txBody>
      </p:sp>
      <p:sp>
        <p:nvSpPr>
          <p:cNvPr id="49" name="Oval 48"/>
          <p:cNvSpPr/>
          <p:nvPr/>
        </p:nvSpPr>
        <p:spPr bwMode="auto">
          <a:xfrm>
            <a:off x="2305050" y="2422525"/>
            <a:ext cx="493713"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0" name="Multiply 49"/>
          <p:cNvSpPr/>
          <p:nvPr/>
        </p:nvSpPr>
        <p:spPr>
          <a:xfrm>
            <a:off x="2405063" y="2333625"/>
            <a:ext cx="469900" cy="498475"/>
          </a:xfrm>
          <a:prstGeom prst="mathMultiply">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1" name="Slide Number Placeholder 3"/>
          <p:cNvSpPr>
            <a:spLocks noGrp="1"/>
          </p:cNvSpPr>
          <p:nvPr>
            <p:ph type="sldNum" sz="quarter" idx="12"/>
          </p:nvPr>
        </p:nvSpPr>
        <p:spPr>
          <a:xfrm>
            <a:off x="6553200" y="6356350"/>
            <a:ext cx="2133600" cy="365125"/>
          </a:xfrm>
        </p:spPr>
        <p:txBody>
          <a:bodyPr/>
          <a:lstStyle/>
          <a:p>
            <a:fld id="{252712C8-26FE-4CEC-B7C9-3ABEB00CBB4C}" type="slidenum">
              <a:rPr lang="en-US" smtClean="0"/>
              <a:pPr/>
              <a:t>41</a:t>
            </a:fld>
            <a:endParaRPr lang="en-US"/>
          </a:p>
        </p:txBody>
      </p:sp>
    </p:spTree>
    <p:extLst>
      <p:ext uri="{BB962C8B-B14F-4D97-AF65-F5344CB8AC3E}">
        <p14:creationId xmlns:p14="http://schemas.microsoft.com/office/powerpoint/2010/main" val="35980229"/>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6" name="Rectangle 46"/>
          <p:cNvSpPr>
            <a:spLocks noChangeArrowheads="1"/>
          </p:cNvSpPr>
          <p:nvPr/>
        </p:nvSpPr>
        <p:spPr bwMode="auto">
          <a:xfrm>
            <a:off x="474663" y="139700"/>
            <a:ext cx="8493125" cy="874713"/>
          </a:xfrm>
          <a:prstGeom prst="rect">
            <a:avLst/>
          </a:prstGeom>
          <a:solidFill>
            <a:schemeClr val="accent5">
              <a:lumMod val="40000"/>
              <a:lumOff val="60000"/>
            </a:schemeClr>
          </a:solidFill>
          <a:ln w="25400">
            <a:solidFill>
              <a:schemeClr val="tx1"/>
            </a:solidFill>
            <a:miter lim="800000"/>
            <a:headEnd/>
            <a:tailEnd/>
          </a:ln>
        </p:spPr>
        <p:txBody>
          <a:bodyPr wrap="none" anchor="ctr"/>
          <a:lstStyle/>
          <a:p>
            <a:pPr>
              <a:defRPr/>
            </a:pPr>
            <a:endParaRPr lang="en-US" dirty="0"/>
          </a:p>
        </p:txBody>
      </p:sp>
      <p:sp>
        <p:nvSpPr>
          <p:cNvPr id="10243" name="Text Box 24"/>
          <p:cNvSpPr txBox="1">
            <a:spLocks noChangeArrowheads="1"/>
          </p:cNvSpPr>
          <p:nvPr/>
        </p:nvSpPr>
        <p:spPr bwMode="auto">
          <a:xfrm>
            <a:off x="457200" y="152400"/>
            <a:ext cx="32766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dirty="0" smtClean="0"/>
              <a:t>INDIVIDUALS THAT SURVIVE </a:t>
            </a:r>
          </a:p>
          <a:p>
            <a:pPr eaLnBrk="1" hangingPunct="1"/>
            <a:r>
              <a:rPr lang="en-US" dirty="0" smtClean="0"/>
              <a:t>REPRODUCE MORE:</a:t>
            </a:r>
            <a:endParaRPr lang="en-US" dirty="0"/>
          </a:p>
        </p:txBody>
      </p:sp>
      <p:sp>
        <p:nvSpPr>
          <p:cNvPr id="10244" name="Rectangle 48"/>
          <p:cNvSpPr>
            <a:spLocks noChangeArrowheads="1"/>
          </p:cNvSpPr>
          <p:nvPr/>
        </p:nvSpPr>
        <p:spPr bwMode="auto">
          <a:xfrm>
            <a:off x="3973513" y="273050"/>
            <a:ext cx="51704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t>The bed bugs that are not killed by the pesticide survive and reproduce.</a:t>
            </a:r>
          </a:p>
        </p:txBody>
      </p:sp>
      <p:sp>
        <p:nvSpPr>
          <p:cNvPr id="10245" name="Text Box 118"/>
          <p:cNvSpPr txBox="1">
            <a:spLocks noChangeArrowheads="1"/>
          </p:cNvSpPr>
          <p:nvPr/>
        </p:nvSpPr>
        <p:spPr bwMode="auto">
          <a:xfrm>
            <a:off x="0" y="0"/>
            <a:ext cx="5651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5400"/>
              <a:t>4</a:t>
            </a:r>
          </a:p>
        </p:txBody>
      </p:sp>
      <p:cxnSp>
        <p:nvCxnSpPr>
          <p:cNvPr id="170" name="Straight Arrow Connector 169"/>
          <p:cNvCxnSpPr/>
          <p:nvPr/>
        </p:nvCxnSpPr>
        <p:spPr>
          <a:xfrm>
            <a:off x="1704975" y="2489200"/>
            <a:ext cx="646113" cy="0"/>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247" name="TextBox 3"/>
          <p:cNvSpPr txBox="1">
            <a:spLocks noChangeArrowheads="1"/>
          </p:cNvSpPr>
          <p:nvPr/>
        </p:nvSpPr>
        <p:spPr bwMode="auto">
          <a:xfrm>
            <a:off x="285750" y="1697038"/>
            <a:ext cx="16700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t>Bed bugs</a:t>
            </a:r>
          </a:p>
        </p:txBody>
      </p:sp>
      <p:sp>
        <p:nvSpPr>
          <p:cNvPr id="10248" name="TextBox 4"/>
          <p:cNvSpPr txBox="1">
            <a:spLocks noChangeArrowheads="1"/>
          </p:cNvSpPr>
          <p:nvPr/>
        </p:nvSpPr>
        <p:spPr bwMode="auto">
          <a:xfrm>
            <a:off x="2547938" y="1697038"/>
            <a:ext cx="1774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t>Eggs</a:t>
            </a:r>
          </a:p>
        </p:txBody>
      </p:sp>
      <p:sp>
        <p:nvSpPr>
          <p:cNvPr id="6" name="Oval 5"/>
          <p:cNvSpPr/>
          <p:nvPr/>
        </p:nvSpPr>
        <p:spPr>
          <a:xfrm>
            <a:off x="2741613" y="2298700"/>
            <a:ext cx="176212" cy="176213"/>
          </a:xfrm>
          <a:prstGeom prst="ellipse">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dirty="0"/>
          </a:p>
        </p:txBody>
      </p:sp>
      <p:sp>
        <p:nvSpPr>
          <p:cNvPr id="210" name="Oval 209"/>
          <p:cNvSpPr/>
          <p:nvPr/>
        </p:nvSpPr>
        <p:spPr>
          <a:xfrm>
            <a:off x="3198813" y="2220913"/>
            <a:ext cx="176212" cy="176212"/>
          </a:xfrm>
          <a:prstGeom prst="ellipse">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dirty="0"/>
          </a:p>
        </p:txBody>
      </p:sp>
      <p:sp>
        <p:nvSpPr>
          <p:cNvPr id="211" name="Oval 210"/>
          <p:cNvSpPr/>
          <p:nvPr/>
        </p:nvSpPr>
        <p:spPr>
          <a:xfrm>
            <a:off x="3198813" y="2520950"/>
            <a:ext cx="176212" cy="176213"/>
          </a:xfrm>
          <a:prstGeom prst="ellipse">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dirty="0"/>
          </a:p>
        </p:txBody>
      </p:sp>
      <p:sp>
        <p:nvSpPr>
          <p:cNvPr id="212" name="Oval 211"/>
          <p:cNvSpPr/>
          <p:nvPr/>
        </p:nvSpPr>
        <p:spPr>
          <a:xfrm>
            <a:off x="3579813" y="2244725"/>
            <a:ext cx="176212" cy="176213"/>
          </a:xfrm>
          <a:prstGeom prst="ellipse">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dirty="0"/>
          </a:p>
        </p:txBody>
      </p:sp>
      <p:sp>
        <p:nvSpPr>
          <p:cNvPr id="213" name="Oval 212"/>
          <p:cNvSpPr/>
          <p:nvPr/>
        </p:nvSpPr>
        <p:spPr>
          <a:xfrm>
            <a:off x="2876550" y="2652713"/>
            <a:ext cx="174625" cy="174625"/>
          </a:xfrm>
          <a:prstGeom prst="ellipse">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dirty="0"/>
          </a:p>
        </p:txBody>
      </p:sp>
      <p:sp>
        <p:nvSpPr>
          <p:cNvPr id="214" name="Oval 213"/>
          <p:cNvSpPr/>
          <p:nvPr/>
        </p:nvSpPr>
        <p:spPr>
          <a:xfrm>
            <a:off x="3389313" y="2840038"/>
            <a:ext cx="176212" cy="174625"/>
          </a:xfrm>
          <a:prstGeom prst="ellipse">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dirty="0"/>
          </a:p>
        </p:txBody>
      </p:sp>
      <p:sp>
        <p:nvSpPr>
          <p:cNvPr id="215" name="Oval 214"/>
          <p:cNvSpPr/>
          <p:nvPr/>
        </p:nvSpPr>
        <p:spPr>
          <a:xfrm>
            <a:off x="3713163" y="2586038"/>
            <a:ext cx="174625" cy="174625"/>
          </a:xfrm>
          <a:prstGeom prst="ellipse">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dirty="0"/>
          </a:p>
        </p:txBody>
      </p:sp>
      <p:sp>
        <p:nvSpPr>
          <p:cNvPr id="217" name="Oval 216"/>
          <p:cNvSpPr/>
          <p:nvPr/>
        </p:nvSpPr>
        <p:spPr>
          <a:xfrm>
            <a:off x="4090988" y="2803525"/>
            <a:ext cx="174625" cy="174625"/>
          </a:xfrm>
          <a:prstGeom prst="ellipse">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dirty="0"/>
          </a:p>
        </p:txBody>
      </p:sp>
      <p:sp>
        <p:nvSpPr>
          <p:cNvPr id="231" name="Oval 230"/>
          <p:cNvSpPr/>
          <p:nvPr/>
        </p:nvSpPr>
        <p:spPr>
          <a:xfrm>
            <a:off x="3073400" y="4772025"/>
            <a:ext cx="174625" cy="176213"/>
          </a:xfrm>
          <a:prstGeom prst="ellipse">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dirty="0"/>
          </a:p>
        </p:txBody>
      </p:sp>
      <p:sp>
        <p:nvSpPr>
          <p:cNvPr id="232" name="Oval 231"/>
          <p:cNvSpPr/>
          <p:nvPr/>
        </p:nvSpPr>
        <p:spPr>
          <a:xfrm>
            <a:off x="2782888" y="5068888"/>
            <a:ext cx="176212" cy="176212"/>
          </a:xfrm>
          <a:prstGeom prst="ellipse">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dirty="0"/>
          </a:p>
        </p:txBody>
      </p:sp>
      <p:sp>
        <p:nvSpPr>
          <p:cNvPr id="233" name="Oval 232"/>
          <p:cNvSpPr/>
          <p:nvPr/>
        </p:nvSpPr>
        <p:spPr>
          <a:xfrm>
            <a:off x="3749675" y="4645025"/>
            <a:ext cx="174625" cy="174625"/>
          </a:xfrm>
          <a:prstGeom prst="ellipse">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dirty="0"/>
          </a:p>
        </p:txBody>
      </p:sp>
      <p:sp>
        <p:nvSpPr>
          <p:cNvPr id="234" name="Oval 233"/>
          <p:cNvSpPr/>
          <p:nvPr/>
        </p:nvSpPr>
        <p:spPr>
          <a:xfrm>
            <a:off x="4044950" y="4989513"/>
            <a:ext cx="174625" cy="174625"/>
          </a:xfrm>
          <a:prstGeom prst="ellipse">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dirty="0"/>
          </a:p>
        </p:txBody>
      </p:sp>
      <p:sp>
        <p:nvSpPr>
          <p:cNvPr id="235" name="Oval 234"/>
          <p:cNvSpPr/>
          <p:nvPr/>
        </p:nvSpPr>
        <p:spPr>
          <a:xfrm>
            <a:off x="3152775" y="5216525"/>
            <a:ext cx="174625" cy="176213"/>
          </a:xfrm>
          <a:prstGeom prst="ellipse">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dirty="0"/>
          </a:p>
        </p:txBody>
      </p:sp>
      <p:sp>
        <p:nvSpPr>
          <p:cNvPr id="236" name="Oval 235"/>
          <p:cNvSpPr/>
          <p:nvPr/>
        </p:nvSpPr>
        <p:spPr>
          <a:xfrm>
            <a:off x="3429000" y="4929188"/>
            <a:ext cx="174625" cy="174625"/>
          </a:xfrm>
          <a:prstGeom prst="ellipse">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dirty="0"/>
          </a:p>
        </p:txBody>
      </p:sp>
      <p:sp>
        <p:nvSpPr>
          <p:cNvPr id="237" name="Oval 236"/>
          <p:cNvSpPr/>
          <p:nvPr/>
        </p:nvSpPr>
        <p:spPr>
          <a:xfrm>
            <a:off x="4189413" y="4638675"/>
            <a:ext cx="174625" cy="176213"/>
          </a:xfrm>
          <a:prstGeom prst="ellipse">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dirty="0"/>
          </a:p>
        </p:txBody>
      </p:sp>
      <p:sp>
        <p:nvSpPr>
          <p:cNvPr id="238" name="Oval 237"/>
          <p:cNvSpPr/>
          <p:nvPr/>
        </p:nvSpPr>
        <p:spPr>
          <a:xfrm>
            <a:off x="3767138" y="5311775"/>
            <a:ext cx="174625" cy="176213"/>
          </a:xfrm>
          <a:prstGeom prst="ellipse">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dirty="0"/>
          </a:p>
        </p:txBody>
      </p:sp>
      <p:sp>
        <p:nvSpPr>
          <p:cNvPr id="10265" name="TextBox 239"/>
          <p:cNvSpPr txBox="1">
            <a:spLocks noChangeArrowheads="1"/>
          </p:cNvSpPr>
          <p:nvPr/>
        </p:nvSpPr>
        <p:spPr bwMode="auto">
          <a:xfrm>
            <a:off x="5676900" y="1695450"/>
            <a:ext cx="177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t>Offspring</a:t>
            </a:r>
          </a:p>
        </p:txBody>
      </p:sp>
      <p:sp>
        <p:nvSpPr>
          <p:cNvPr id="156" name="Oval 155"/>
          <p:cNvSpPr/>
          <p:nvPr/>
        </p:nvSpPr>
        <p:spPr bwMode="auto">
          <a:xfrm>
            <a:off x="498475" y="2235200"/>
            <a:ext cx="493713" cy="5000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159" name="Oval 158"/>
          <p:cNvSpPr/>
          <p:nvPr/>
        </p:nvSpPr>
        <p:spPr bwMode="auto">
          <a:xfrm>
            <a:off x="1081088" y="2252663"/>
            <a:ext cx="493712" cy="5000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162" name="Oval 161"/>
          <p:cNvSpPr/>
          <p:nvPr/>
        </p:nvSpPr>
        <p:spPr bwMode="auto">
          <a:xfrm>
            <a:off x="1122363" y="4838700"/>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65" name="Oval 164"/>
          <p:cNvSpPr/>
          <p:nvPr/>
        </p:nvSpPr>
        <p:spPr bwMode="auto">
          <a:xfrm>
            <a:off x="474663" y="4824413"/>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196" name="Straight Arrow Connector 195"/>
          <p:cNvCxnSpPr/>
          <p:nvPr/>
        </p:nvCxnSpPr>
        <p:spPr>
          <a:xfrm>
            <a:off x="1746250" y="5156200"/>
            <a:ext cx="646113" cy="0"/>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9" name="Straight Arrow Connector 198"/>
          <p:cNvCxnSpPr/>
          <p:nvPr/>
        </p:nvCxnSpPr>
        <p:spPr>
          <a:xfrm>
            <a:off x="4679950" y="2484438"/>
            <a:ext cx="646113" cy="0"/>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2" name="Straight Arrow Connector 201"/>
          <p:cNvCxnSpPr/>
          <p:nvPr/>
        </p:nvCxnSpPr>
        <p:spPr>
          <a:xfrm>
            <a:off x="4721225" y="5164138"/>
            <a:ext cx="646113" cy="0"/>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273" name="TextBox 3"/>
          <p:cNvSpPr txBox="1">
            <a:spLocks noChangeArrowheads="1"/>
          </p:cNvSpPr>
          <p:nvPr/>
        </p:nvSpPr>
        <p:spPr bwMode="auto">
          <a:xfrm>
            <a:off x="392113" y="4270375"/>
            <a:ext cx="16700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t>Bed bugs</a:t>
            </a:r>
          </a:p>
        </p:txBody>
      </p:sp>
      <p:sp>
        <p:nvSpPr>
          <p:cNvPr id="10274" name="TextBox 4"/>
          <p:cNvSpPr txBox="1">
            <a:spLocks noChangeArrowheads="1"/>
          </p:cNvSpPr>
          <p:nvPr/>
        </p:nvSpPr>
        <p:spPr bwMode="auto">
          <a:xfrm>
            <a:off x="2871788" y="4086225"/>
            <a:ext cx="1774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t>Eggs</a:t>
            </a:r>
          </a:p>
        </p:txBody>
      </p:sp>
      <p:sp>
        <p:nvSpPr>
          <p:cNvPr id="51" name="Oval 50"/>
          <p:cNvSpPr/>
          <p:nvPr/>
        </p:nvSpPr>
        <p:spPr bwMode="auto">
          <a:xfrm>
            <a:off x="5684838" y="2225675"/>
            <a:ext cx="493712" cy="5000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52" name="Oval 51"/>
          <p:cNvSpPr/>
          <p:nvPr/>
        </p:nvSpPr>
        <p:spPr bwMode="auto">
          <a:xfrm>
            <a:off x="6242050" y="2736850"/>
            <a:ext cx="493713" cy="5000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53" name="Oval 52"/>
          <p:cNvSpPr/>
          <p:nvPr/>
        </p:nvSpPr>
        <p:spPr bwMode="auto">
          <a:xfrm>
            <a:off x="6588125" y="2227263"/>
            <a:ext cx="493713" cy="5000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54" name="Oval 53"/>
          <p:cNvSpPr/>
          <p:nvPr/>
        </p:nvSpPr>
        <p:spPr bwMode="auto">
          <a:xfrm>
            <a:off x="5688013" y="2841625"/>
            <a:ext cx="493712" cy="5000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55" name="Oval 54"/>
          <p:cNvSpPr/>
          <p:nvPr/>
        </p:nvSpPr>
        <p:spPr bwMode="auto">
          <a:xfrm>
            <a:off x="7277100" y="2378075"/>
            <a:ext cx="493713" cy="5000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56" name="Oval 55"/>
          <p:cNvSpPr/>
          <p:nvPr/>
        </p:nvSpPr>
        <p:spPr bwMode="auto">
          <a:xfrm>
            <a:off x="6886575" y="2932113"/>
            <a:ext cx="493713" cy="5000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57" name="Oval 56"/>
          <p:cNvSpPr/>
          <p:nvPr/>
        </p:nvSpPr>
        <p:spPr bwMode="auto">
          <a:xfrm>
            <a:off x="7772400" y="2782888"/>
            <a:ext cx="493713" cy="5000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58" name="Oval 57"/>
          <p:cNvSpPr/>
          <p:nvPr/>
        </p:nvSpPr>
        <p:spPr bwMode="auto">
          <a:xfrm>
            <a:off x="7891463" y="2122488"/>
            <a:ext cx="493712" cy="5000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59" name="Oval 58"/>
          <p:cNvSpPr/>
          <p:nvPr/>
        </p:nvSpPr>
        <p:spPr bwMode="auto">
          <a:xfrm>
            <a:off x="6505575" y="4572000"/>
            <a:ext cx="493713"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0" name="Oval 59"/>
          <p:cNvSpPr/>
          <p:nvPr/>
        </p:nvSpPr>
        <p:spPr bwMode="auto">
          <a:xfrm>
            <a:off x="7397750" y="4679950"/>
            <a:ext cx="493713"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1" name="Oval 60"/>
          <p:cNvSpPr/>
          <p:nvPr/>
        </p:nvSpPr>
        <p:spPr bwMode="auto">
          <a:xfrm>
            <a:off x="6330950" y="5281613"/>
            <a:ext cx="493713"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2" name="Oval 61"/>
          <p:cNvSpPr/>
          <p:nvPr/>
        </p:nvSpPr>
        <p:spPr bwMode="auto">
          <a:xfrm>
            <a:off x="7084177" y="5348621"/>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3" name="Oval 62"/>
          <p:cNvSpPr/>
          <p:nvPr/>
        </p:nvSpPr>
        <p:spPr bwMode="auto">
          <a:xfrm>
            <a:off x="5576888" y="5216525"/>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4" name="Oval 63"/>
          <p:cNvSpPr/>
          <p:nvPr/>
        </p:nvSpPr>
        <p:spPr bwMode="auto">
          <a:xfrm>
            <a:off x="7813675" y="5173663"/>
            <a:ext cx="493713"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5" name="Oval 64"/>
          <p:cNvSpPr/>
          <p:nvPr/>
        </p:nvSpPr>
        <p:spPr bwMode="auto">
          <a:xfrm>
            <a:off x="8020050" y="4495800"/>
            <a:ext cx="493713"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6" name="Oval 65"/>
          <p:cNvSpPr/>
          <p:nvPr/>
        </p:nvSpPr>
        <p:spPr bwMode="auto">
          <a:xfrm>
            <a:off x="5849938" y="4752975"/>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7" name="Slide Number Placeholder 3"/>
          <p:cNvSpPr>
            <a:spLocks noGrp="1"/>
          </p:cNvSpPr>
          <p:nvPr>
            <p:ph type="sldNum" sz="quarter" idx="12"/>
          </p:nvPr>
        </p:nvSpPr>
        <p:spPr>
          <a:xfrm>
            <a:off x="6553200" y="6356350"/>
            <a:ext cx="2133600" cy="365125"/>
          </a:xfrm>
        </p:spPr>
        <p:txBody>
          <a:bodyPr/>
          <a:lstStyle/>
          <a:p>
            <a:fld id="{252712C8-26FE-4CEC-B7C9-3ABEB00CBB4C}" type="slidenum">
              <a:rPr lang="en-US" smtClean="0"/>
              <a:pPr/>
              <a:t>42</a:t>
            </a:fld>
            <a:endParaRPr lang="en-US"/>
          </a:p>
        </p:txBody>
      </p:sp>
    </p:spTree>
    <p:extLst>
      <p:ext uri="{BB962C8B-B14F-4D97-AF65-F5344CB8AC3E}">
        <p14:creationId xmlns:p14="http://schemas.microsoft.com/office/powerpoint/2010/main" val="1571442292"/>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9" name="Rectangle 25"/>
          <p:cNvSpPr>
            <a:spLocks noChangeArrowheads="1"/>
          </p:cNvSpPr>
          <p:nvPr/>
        </p:nvSpPr>
        <p:spPr bwMode="auto">
          <a:xfrm>
            <a:off x="685800" y="152400"/>
            <a:ext cx="7700963" cy="914400"/>
          </a:xfrm>
          <a:prstGeom prst="rect">
            <a:avLst/>
          </a:prstGeom>
          <a:solidFill>
            <a:schemeClr val="accent5">
              <a:lumMod val="40000"/>
              <a:lumOff val="60000"/>
            </a:schemeClr>
          </a:solidFill>
          <a:ln w="25400">
            <a:solidFill>
              <a:schemeClr val="tx1"/>
            </a:solidFill>
            <a:miter lim="800000"/>
            <a:headEnd/>
            <a:tailEnd/>
          </a:ln>
        </p:spPr>
        <p:txBody>
          <a:bodyPr wrap="none" anchor="ctr"/>
          <a:lstStyle/>
          <a:p>
            <a:pPr>
              <a:defRPr/>
            </a:pPr>
            <a:endParaRPr lang="en-US" dirty="0"/>
          </a:p>
        </p:txBody>
      </p:sp>
      <p:sp>
        <p:nvSpPr>
          <p:cNvPr id="11267" name="Text Box 24"/>
          <p:cNvSpPr txBox="1">
            <a:spLocks noChangeArrowheads="1"/>
          </p:cNvSpPr>
          <p:nvPr/>
        </p:nvSpPr>
        <p:spPr bwMode="auto">
          <a:xfrm>
            <a:off x="690563" y="228600"/>
            <a:ext cx="3200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NEXT </a:t>
            </a:r>
          </a:p>
          <a:p>
            <a:pPr eaLnBrk="1" hangingPunct="1"/>
            <a:r>
              <a:rPr lang="en-US"/>
              <a:t>POPULATION:</a:t>
            </a:r>
          </a:p>
        </p:txBody>
      </p:sp>
      <p:sp>
        <p:nvSpPr>
          <p:cNvPr id="11268" name="Rectangle 27"/>
          <p:cNvSpPr>
            <a:spLocks noChangeArrowheads="1"/>
          </p:cNvSpPr>
          <p:nvPr/>
        </p:nvSpPr>
        <p:spPr bwMode="auto">
          <a:xfrm>
            <a:off x="2579688" y="152400"/>
            <a:ext cx="58070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t>Compared to before, the population  now has a lot more bed bugs that are resistant.</a:t>
            </a:r>
          </a:p>
        </p:txBody>
      </p:sp>
      <p:sp>
        <p:nvSpPr>
          <p:cNvPr id="11269" name="Text Box 59"/>
          <p:cNvSpPr txBox="1">
            <a:spLocks noChangeArrowheads="1"/>
          </p:cNvSpPr>
          <p:nvPr/>
        </p:nvSpPr>
        <p:spPr bwMode="auto">
          <a:xfrm>
            <a:off x="0" y="0"/>
            <a:ext cx="5651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5400"/>
              <a:t>5</a:t>
            </a:r>
          </a:p>
        </p:txBody>
      </p:sp>
      <p:sp>
        <p:nvSpPr>
          <p:cNvPr id="11270" name="Text Box 57"/>
          <p:cNvSpPr txBox="1">
            <a:spLocks noChangeArrowheads="1"/>
          </p:cNvSpPr>
          <p:nvPr/>
        </p:nvSpPr>
        <p:spPr bwMode="auto">
          <a:xfrm>
            <a:off x="3829050" y="1579563"/>
            <a:ext cx="12366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b="1"/>
              <a:t>Bed bugs</a:t>
            </a:r>
          </a:p>
        </p:txBody>
      </p:sp>
      <p:sp>
        <p:nvSpPr>
          <p:cNvPr id="117" name="Oval 116"/>
          <p:cNvSpPr/>
          <p:nvPr/>
        </p:nvSpPr>
        <p:spPr bwMode="auto">
          <a:xfrm>
            <a:off x="1243013" y="2719388"/>
            <a:ext cx="493712" cy="5000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119" name="Oval 118"/>
          <p:cNvSpPr/>
          <p:nvPr/>
        </p:nvSpPr>
        <p:spPr bwMode="auto">
          <a:xfrm>
            <a:off x="2989263" y="4384675"/>
            <a:ext cx="493712" cy="5000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121" name="Oval 120"/>
          <p:cNvSpPr/>
          <p:nvPr/>
        </p:nvSpPr>
        <p:spPr bwMode="auto">
          <a:xfrm>
            <a:off x="3644900" y="3895725"/>
            <a:ext cx="493713" cy="5000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122" name="Oval 121"/>
          <p:cNvSpPr/>
          <p:nvPr/>
        </p:nvSpPr>
        <p:spPr bwMode="auto">
          <a:xfrm>
            <a:off x="1738313" y="3756025"/>
            <a:ext cx="493712" cy="5000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123" name="Oval 122"/>
          <p:cNvSpPr/>
          <p:nvPr/>
        </p:nvSpPr>
        <p:spPr bwMode="auto">
          <a:xfrm>
            <a:off x="5418138" y="4256088"/>
            <a:ext cx="493712" cy="5000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124" name="Oval 123"/>
          <p:cNvSpPr/>
          <p:nvPr/>
        </p:nvSpPr>
        <p:spPr bwMode="auto">
          <a:xfrm>
            <a:off x="4552950" y="2828925"/>
            <a:ext cx="493713" cy="5000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125" name="Oval 124"/>
          <p:cNvSpPr/>
          <p:nvPr/>
        </p:nvSpPr>
        <p:spPr bwMode="auto">
          <a:xfrm>
            <a:off x="4211638" y="3819525"/>
            <a:ext cx="493712" cy="5000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126" name="Oval 125"/>
          <p:cNvSpPr/>
          <p:nvPr/>
        </p:nvSpPr>
        <p:spPr bwMode="auto">
          <a:xfrm>
            <a:off x="5999163" y="4897438"/>
            <a:ext cx="493712" cy="5000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131" name="Oval 130"/>
          <p:cNvSpPr/>
          <p:nvPr/>
        </p:nvSpPr>
        <p:spPr bwMode="auto">
          <a:xfrm>
            <a:off x="2251075" y="3252788"/>
            <a:ext cx="493713"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34" name="Oval 133"/>
          <p:cNvSpPr/>
          <p:nvPr/>
        </p:nvSpPr>
        <p:spPr bwMode="auto">
          <a:xfrm>
            <a:off x="2513013" y="3960813"/>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36" name="Oval 135"/>
          <p:cNvSpPr/>
          <p:nvPr/>
        </p:nvSpPr>
        <p:spPr bwMode="auto">
          <a:xfrm>
            <a:off x="4779963" y="4487863"/>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37" name="Oval 136"/>
          <p:cNvSpPr/>
          <p:nvPr/>
        </p:nvSpPr>
        <p:spPr bwMode="auto">
          <a:xfrm>
            <a:off x="3335338" y="3367088"/>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38" name="Oval 137"/>
          <p:cNvSpPr/>
          <p:nvPr/>
        </p:nvSpPr>
        <p:spPr bwMode="auto">
          <a:xfrm>
            <a:off x="5103813" y="3525838"/>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40" name="Oval 139"/>
          <p:cNvSpPr/>
          <p:nvPr/>
        </p:nvSpPr>
        <p:spPr bwMode="auto">
          <a:xfrm>
            <a:off x="6388100" y="3886200"/>
            <a:ext cx="493713"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43" name="Oval 142"/>
          <p:cNvSpPr/>
          <p:nvPr/>
        </p:nvSpPr>
        <p:spPr bwMode="auto">
          <a:xfrm>
            <a:off x="6769100" y="4506913"/>
            <a:ext cx="493713"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46" name="Oval 145"/>
          <p:cNvSpPr/>
          <p:nvPr/>
        </p:nvSpPr>
        <p:spPr bwMode="auto">
          <a:xfrm>
            <a:off x="7234238" y="3590925"/>
            <a:ext cx="493712" cy="4984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3" name="Slide Number Placeholder 3"/>
          <p:cNvSpPr>
            <a:spLocks noGrp="1"/>
          </p:cNvSpPr>
          <p:nvPr>
            <p:ph type="sldNum" sz="quarter" idx="12"/>
          </p:nvPr>
        </p:nvSpPr>
        <p:spPr>
          <a:xfrm>
            <a:off x="6553200" y="6356350"/>
            <a:ext cx="2133600" cy="365125"/>
          </a:xfrm>
        </p:spPr>
        <p:txBody>
          <a:bodyPr/>
          <a:lstStyle/>
          <a:p>
            <a:fld id="{252712C8-26FE-4CEC-B7C9-3ABEB00CBB4C}" type="slidenum">
              <a:rPr lang="en-US" smtClean="0"/>
              <a:pPr/>
              <a:t>43</a:t>
            </a:fld>
            <a:endParaRPr lang="en-US"/>
          </a:p>
        </p:txBody>
      </p:sp>
    </p:spTree>
    <p:extLst>
      <p:ext uri="{BB962C8B-B14F-4D97-AF65-F5344CB8AC3E}">
        <p14:creationId xmlns:p14="http://schemas.microsoft.com/office/powerpoint/2010/main" val="2370266279"/>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42" name="Rectangle 25"/>
          <p:cNvSpPr>
            <a:spLocks noChangeArrowheads="1"/>
          </p:cNvSpPr>
          <p:nvPr/>
        </p:nvSpPr>
        <p:spPr bwMode="auto">
          <a:xfrm>
            <a:off x="685800" y="152400"/>
            <a:ext cx="8288338" cy="1130300"/>
          </a:xfrm>
          <a:prstGeom prst="rect">
            <a:avLst/>
          </a:prstGeom>
          <a:solidFill>
            <a:schemeClr val="accent5">
              <a:lumMod val="40000"/>
              <a:lumOff val="60000"/>
            </a:schemeClr>
          </a:solidFill>
          <a:ln w="25400">
            <a:solidFill>
              <a:schemeClr val="tx1"/>
            </a:solidFill>
            <a:miter lim="800000"/>
            <a:headEnd/>
            <a:tailEnd/>
          </a:ln>
        </p:spPr>
        <p:txBody>
          <a:bodyPr wrap="none" anchor="ctr"/>
          <a:lstStyle/>
          <a:p>
            <a:pPr>
              <a:defRPr/>
            </a:pPr>
            <a:endParaRPr lang="en-US" dirty="0"/>
          </a:p>
        </p:txBody>
      </p:sp>
      <p:sp>
        <p:nvSpPr>
          <p:cNvPr id="12291" name="Text Box 24"/>
          <p:cNvSpPr txBox="1">
            <a:spLocks noChangeArrowheads="1"/>
          </p:cNvSpPr>
          <p:nvPr/>
        </p:nvSpPr>
        <p:spPr bwMode="auto">
          <a:xfrm>
            <a:off x="639763" y="147638"/>
            <a:ext cx="224631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dirty="0" smtClean="0"/>
              <a:t>AFTER THIS REPEATS </a:t>
            </a:r>
            <a:endParaRPr lang="en-US" dirty="0"/>
          </a:p>
          <a:p>
            <a:pPr eaLnBrk="1" hangingPunct="1"/>
            <a:r>
              <a:rPr lang="en-US" dirty="0" smtClean="0"/>
              <a:t>FOR </a:t>
            </a:r>
            <a:r>
              <a:rPr lang="en-US" dirty="0"/>
              <a:t>MANY </a:t>
            </a:r>
          </a:p>
          <a:p>
            <a:pPr eaLnBrk="1" hangingPunct="1"/>
            <a:r>
              <a:rPr lang="en-US" dirty="0"/>
              <a:t>GENERATIONS:</a:t>
            </a:r>
          </a:p>
        </p:txBody>
      </p:sp>
      <p:sp>
        <p:nvSpPr>
          <p:cNvPr id="12292" name="Rectangle 27"/>
          <p:cNvSpPr>
            <a:spLocks noChangeArrowheads="1"/>
          </p:cNvSpPr>
          <p:nvPr/>
        </p:nvSpPr>
        <p:spPr bwMode="auto">
          <a:xfrm>
            <a:off x="3108325" y="152400"/>
            <a:ext cx="6035675"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t>All of the bed bugs without </a:t>
            </a:r>
            <a:r>
              <a:rPr lang="en-US" dirty="0" smtClean="0"/>
              <a:t>the resistance  </a:t>
            </a:r>
            <a:r>
              <a:rPr lang="en-US" dirty="0"/>
              <a:t>gene and protein die after repeated pesticide attacks.  Now the whole population has the </a:t>
            </a:r>
            <a:r>
              <a:rPr lang="en-US" dirty="0" smtClean="0"/>
              <a:t>resistance gene </a:t>
            </a:r>
            <a:r>
              <a:rPr lang="en-US" dirty="0"/>
              <a:t>and protein. </a:t>
            </a:r>
          </a:p>
        </p:txBody>
      </p:sp>
      <p:sp>
        <p:nvSpPr>
          <p:cNvPr id="12293" name="Text Box 63"/>
          <p:cNvSpPr txBox="1">
            <a:spLocks noChangeArrowheads="1"/>
          </p:cNvSpPr>
          <p:nvPr/>
        </p:nvSpPr>
        <p:spPr bwMode="auto">
          <a:xfrm>
            <a:off x="0" y="0"/>
            <a:ext cx="5651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5400"/>
              <a:t>6</a:t>
            </a:r>
          </a:p>
        </p:txBody>
      </p:sp>
      <p:sp>
        <p:nvSpPr>
          <p:cNvPr id="12294" name="Text Box 57"/>
          <p:cNvSpPr txBox="1">
            <a:spLocks noChangeArrowheads="1"/>
          </p:cNvSpPr>
          <p:nvPr/>
        </p:nvSpPr>
        <p:spPr bwMode="auto">
          <a:xfrm>
            <a:off x="3289300" y="1633538"/>
            <a:ext cx="23383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b="1"/>
              <a:t>Resistant Bed bugs</a:t>
            </a:r>
          </a:p>
        </p:txBody>
      </p:sp>
      <p:sp>
        <p:nvSpPr>
          <p:cNvPr id="203" name="Oval 202"/>
          <p:cNvSpPr/>
          <p:nvPr/>
        </p:nvSpPr>
        <p:spPr bwMode="auto">
          <a:xfrm>
            <a:off x="1066800" y="3810000"/>
            <a:ext cx="493712" cy="5000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06" name="Oval 205"/>
          <p:cNvSpPr/>
          <p:nvPr/>
        </p:nvSpPr>
        <p:spPr bwMode="auto">
          <a:xfrm>
            <a:off x="439738" y="3284538"/>
            <a:ext cx="492125" cy="5000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09" name="Oval 208"/>
          <p:cNvSpPr/>
          <p:nvPr/>
        </p:nvSpPr>
        <p:spPr bwMode="auto">
          <a:xfrm>
            <a:off x="1133475" y="2784475"/>
            <a:ext cx="493713" cy="5000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12" name="Oval 211"/>
          <p:cNvSpPr/>
          <p:nvPr/>
        </p:nvSpPr>
        <p:spPr bwMode="auto">
          <a:xfrm>
            <a:off x="439738" y="4421188"/>
            <a:ext cx="492125" cy="5000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15" name="Oval 214"/>
          <p:cNvSpPr/>
          <p:nvPr/>
        </p:nvSpPr>
        <p:spPr bwMode="auto">
          <a:xfrm>
            <a:off x="1133475" y="4921250"/>
            <a:ext cx="493713" cy="5000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18" name="Oval 217"/>
          <p:cNvSpPr/>
          <p:nvPr/>
        </p:nvSpPr>
        <p:spPr bwMode="auto">
          <a:xfrm>
            <a:off x="2405063" y="2160588"/>
            <a:ext cx="493712" cy="5000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21" name="Oval 220"/>
          <p:cNvSpPr/>
          <p:nvPr/>
        </p:nvSpPr>
        <p:spPr bwMode="auto">
          <a:xfrm>
            <a:off x="698500" y="2255838"/>
            <a:ext cx="493713" cy="5000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24" name="Oval 223"/>
          <p:cNvSpPr/>
          <p:nvPr/>
        </p:nvSpPr>
        <p:spPr bwMode="auto">
          <a:xfrm>
            <a:off x="736600" y="5621338"/>
            <a:ext cx="493713" cy="5000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27" name="Oval 226"/>
          <p:cNvSpPr/>
          <p:nvPr/>
        </p:nvSpPr>
        <p:spPr bwMode="auto">
          <a:xfrm>
            <a:off x="1536700" y="4421188"/>
            <a:ext cx="493713" cy="5000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28" name="Oval 227"/>
          <p:cNvSpPr/>
          <p:nvPr/>
        </p:nvSpPr>
        <p:spPr bwMode="auto">
          <a:xfrm>
            <a:off x="2459038" y="3535363"/>
            <a:ext cx="493712" cy="5000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29" name="Oval 228"/>
          <p:cNvSpPr/>
          <p:nvPr/>
        </p:nvSpPr>
        <p:spPr bwMode="auto">
          <a:xfrm>
            <a:off x="2600325" y="4670425"/>
            <a:ext cx="493713" cy="5000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30" name="Oval 229"/>
          <p:cNvSpPr/>
          <p:nvPr/>
        </p:nvSpPr>
        <p:spPr bwMode="auto">
          <a:xfrm>
            <a:off x="3536950" y="5256213"/>
            <a:ext cx="493713" cy="5000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31" name="Oval 230"/>
          <p:cNvSpPr/>
          <p:nvPr/>
        </p:nvSpPr>
        <p:spPr bwMode="auto">
          <a:xfrm>
            <a:off x="3244850" y="3440113"/>
            <a:ext cx="493713" cy="5000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32" name="Oval 231"/>
          <p:cNvSpPr/>
          <p:nvPr/>
        </p:nvSpPr>
        <p:spPr bwMode="auto">
          <a:xfrm>
            <a:off x="3441700" y="4322763"/>
            <a:ext cx="493713" cy="5000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33" name="Oval 232"/>
          <p:cNvSpPr/>
          <p:nvPr/>
        </p:nvSpPr>
        <p:spPr bwMode="auto">
          <a:xfrm>
            <a:off x="4297363" y="3975100"/>
            <a:ext cx="493712" cy="5000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34" name="Oval 233"/>
          <p:cNvSpPr/>
          <p:nvPr/>
        </p:nvSpPr>
        <p:spPr bwMode="auto">
          <a:xfrm>
            <a:off x="5419725" y="3687763"/>
            <a:ext cx="493713" cy="5000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35" name="Oval 234"/>
          <p:cNvSpPr/>
          <p:nvPr/>
        </p:nvSpPr>
        <p:spPr bwMode="auto">
          <a:xfrm>
            <a:off x="4837113" y="3187700"/>
            <a:ext cx="493712" cy="5000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36" name="Oval 235"/>
          <p:cNvSpPr/>
          <p:nvPr/>
        </p:nvSpPr>
        <p:spPr bwMode="auto">
          <a:xfrm>
            <a:off x="5532438" y="2687638"/>
            <a:ext cx="493712" cy="5000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37" name="Oval 236"/>
          <p:cNvSpPr/>
          <p:nvPr/>
        </p:nvSpPr>
        <p:spPr bwMode="auto">
          <a:xfrm>
            <a:off x="4837113" y="4322763"/>
            <a:ext cx="493712" cy="5000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38" name="Oval 237"/>
          <p:cNvSpPr/>
          <p:nvPr/>
        </p:nvSpPr>
        <p:spPr bwMode="auto">
          <a:xfrm>
            <a:off x="6726238" y="4881563"/>
            <a:ext cx="493712" cy="5000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39" name="Oval 238"/>
          <p:cNvSpPr/>
          <p:nvPr/>
        </p:nvSpPr>
        <p:spPr bwMode="auto">
          <a:xfrm>
            <a:off x="6804025" y="2062163"/>
            <a:ext cx="493713" cy="5000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40" name="Oval 239"/>
          <p:cNvSpPr/>
          <p:nvPr/>
        </p:nvSpPr>
        <p:spPr bwMode="auto">
          <a:xfrm>
            <a:off x="5097463" y="2159000"/>
            <a:ext cx="493712" cy="5000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41" name="Oval 240"/>
          <p:cNvSpPr/>
          <p:nvPr/>
        </p:nvSpPr>
        <p:spPr bwMode="auto">
          <a:xfrm>
            <a:off x="6329363" y="5583238"/>
            <a:ext cx="493712" cy="5000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42" name="Oval 241"/>
          <p:cNvSpPr/>
          <p:nvPr/>
        </p:nvSpPr>
        <p:spPr bwMode="auto">
          <a:xfrm>
            <a:off x="5935663" y="4322763"/>
            <a:ext cx="493712" cy="5000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43" name="Oval 242"/>
          <p:cNvSpPr/>
          <p:nvPr/>
        </p:nvSpPr>
        <p:spPr bwMode="auto">
          <a:xfrm>
            <a:off x="6319838" y="2660650"/>
            <a:ext cx="493712" cy="5000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44" name="Oval 243"/>
          <p:cNvSpPr/>
          <p:nvPr/>
        </p:nvSpPr>
        <p:spPr bwMode="auto">
          <a:xfrm>
            <a:off x="6461125" y="3797300"/>
            <a:ext cx="493713" cy="5000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45" name="Oval 244"/>
          <p:cNvSpPr/>
          <p:nvPr/>
        </p:nvSpPr>
        <p:spPr bwMode="auto">
          <a:xfrm>
            <a:off x="7397750" y="4381500"/>
            <a:ext cx="493713" cy="5000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46" name="Oval 245"/>
          <p:cNvSpPr/>
          <p:nvPr/>
        </p:nvSpPr>
        <p:spPr bwMode="auto">
          <a:xfrm>
            <a:off x="7105650" y="2565400"/>
            <a:ext cx="493713" cy="5000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47" name="Oval 246"/>
          <p:cNvSpPr/>
          <p:nvPr/>
        </p:nvSpPr>
        <p:spPr bwMode="auto">
          <a:xfrm>
            <a:off x="7302500" y="3449638"/>
            <a:ext cx="493713" cy="5000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48" name="Oval 247"/>
          <p:cNvSpPr/>
          <p:nvPr/>
        </p:nvSpPr>
        <p:spPr bwMode="auto">
          <a:xfrm>
            <a:off x="3289300" y="2689225"/>
            <a:ext cx="493713" cy="5000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49" name="Oval 248"/>
          <p:cNvSpPr/>
          <p:nvPr/>
        </p:nvSpPr>
        <p:spPr bwMode="auto">
          <a:xfrm>
            <a:off x="4154488" y="2597150"/>
            <a:ext cx="493712" cy="5000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50" name="Oval 249"/>
          <p:cNvSpPr/>
          <p:nvPr/>
        </p:nvSpPr>
        <p:spPr bwMode="auto">
          <a:xfrm>
            <a:off x="4411663" y="5143500"/>
            <a:ext cx="493712" cy="5000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52" name="Oval 251"/>
          <p:cNvSpPr/>
          <p:nvPr/>
        </p:nvSpPr>
        <p:spPr bwMode="auto">
          <a:xfrm>
            <a:off x="8228013" y="2160588"/>
            <a:ext cx="493712" cy="5000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53" name="Oval 252"/>
          <p:cNvSpPr/>
          <p:nvPr/>
        </p:nvSpPr>
        <p:spPr bwMode="auto">
          <a:xfrm>
            <a:off x="7831138" y="2862263"/>
            <a:ext cx="493712" cy="5000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254" name="Oval 253"/>
          <p:cNvSpPr/>
          <p:nvPr/>
        </p:nvSpPr>
        <p:spPr bwMode="auto">
          <a:xfrm>
            <a:off x="7983538" y="5083175"/>
            <a:ext cx="493712" cy="5000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R</a:t>
            </a:r>
          </a:p>
        </p:txBody>
      </p:sp>
      <p:sp>
        <p:nvSpPr>
          <p:cNvPr id="42" name="Slide Number Placeholder 3"/>
          <p:cNvSpPr>
            <a:spLocks noGrp="1"/>
          </p:cNvSpPr>
          <p:nvPr>
            <p:ph type="sldNum" sz="quarter" idx="12"/>
          </p:nvPr>
        </p:nvSpPr>
        <p:spPr>
          <a:xfrm>
            <a:off x="6553200" y="6356350"/>
            <a:ext cx="2133600" cy="365125"/>
          </a:xfrm>
        </p:spPr>
        <p:txBody>
          <a:bodyPr/>
          <a:lstStyle/>
          <a:p>
            <a:fld id="{252712C8-26FE-4CEC-B7C9-3ABEB00CBB4C}" type="slidenum">
              <a:rPr lang="en-US" smtClean="0"/>
              <a:pPr/>
              <a:t>44</a:t>
            </a:fld>
            <a:endParaRPr lang="en-US"/>
          </a:p>
        </p:txBody>
      </p:sp>
    </p:spTree>
    <p:extLst>
      <p:ext uri="{BB962C8B-B14F-4D97-AF65-F5344CB8AC3E}">
        <p14:creationId xmlns:p14="http://schemas.microsoft.com/office/powerpoint/2010/main" val="2188569496"/>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Bed Bugs</a:t>
            </a:r>
            <a:endParaRPr lang="en-US" dirty="0"/>
          </a:p>
        </p:txBody>
      </p:sp>
      <p:sp>
        <p:nvSpPr>
          <p:cNvPr id="3" name="Content Placeholder 2"/>
          <p:cNvSpPr>
            <a:spLocks noGrp="1"/>
          </p:cNvSpPr>
          <p:nvPr>
            <p:ph idx="1"/>
          </p:nvPr>
        </p:nvSpPr>
        <p:spPr>
          <a:xfrm>
            <a:off x="457200" y="1600200"/>
            <a:ext cx="7924800" cy="4525963"/>
          </a:xfrm>
        </p:spPr>
        <p:txBody>
          <a:bodyPr/>
          <a:lstStyle/>
          <a:p>
            <a:pPr marL="0" indent="0">
              <a:buNone/>
            </a:pPr>
            <a:endParaRPr lang="en-US" dirty="0" smtClean="0"/>
          </a:p>
          <a:p>
            <a:pPr marL="0" indent="0">
              <a:buNone/>
            </a:pPr>
            <a:r>
              <a:rPr lang="en-US" dirty="0" smtClean="0"/>
              <a:t>Why isn’t the pesticide killing the bed bugs anymore?</a:t>
            </a:r>
            <a:endParaRPr lang="en-US" dirty="0"/>
          </a:p>
          <a:p>
            <a:pPr marL="0" indent="0">
              <a:buNone/>
            </a:pPr>
            <a:endParaRPr lang="en-US" dirty="0" smtClean="0"/>
          </a:p>
          <a:p>
            <a:pPr marL="0" indent="0">
              <a:buNone/>
            </a:pPr>
            <a:r>
              <a:rPr lang="en-US" dirty="0" smtClean="0"/>
              <a:t>Fill in in the table on Page 3 of your packet for the bed bugs example.</a:t>
            </a:r>
            <a:endParaRPr lang="en-US" dirty="0"/>
          </a:p>
        </p:txBody>
      </p:sp>
      <p:sp>
        <p:nvSpPr>
          <p:cNvPr id="4" name="Slide Number Placeholder 3"/>
          <p:cNvSpPr>
            <a:spLocks noGrp="1"/>
          </p:cNvSpPr>
          <p:nvPr>
            <p:ph type="sldNum" sz="quarter" idx="12"/>
          </p:nvPr>
        </p:nvSpPr>
        <p:spPr/>
        <p:txBody>
          <a:bodyPr/>
          <a:lstStyle/>
          <a:p>
            <a:fld id="{252712C8-26FE-4CEC-B7C9-3ABEB00CBB4C}" type="slidenum">
              <a:rPr lang="en-US" smtClean="0"/>
              <a:pPr/>
              <a:t>45</a:t>
            </a:fld>
            <a:endParaRPr lang="en-US"/>
          </a:p>
        </p:txBody>
      </p:sp>
    </p:spTree>
    <p:extLst>
      <p:ext uri="{BB962C8B-B14F-4D97-AF65-F5344CB8AC3E}">
        <p14:creationId xmlns:p14="http://schemas.microsoft.com/office/powerpoint/2010/main" val="1418295521"/>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Revising the General Model</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976569027"/>
              </p:ext>
            </p:extLst>
          </p:nvPr>
        </p:nvGraphicFramePr>
        <p:xfrm>
          <a:off x="381000" y="1600200"/>
          <a:ext cx="8610600" cy="3845830"/>
        </p:xfrm>
        <a:graphic>
          <a:graphicData uri="http://schemas.openxmlformats.org/drawingml/2006/table">
            <a:tbl>
              <a:tblPr firstRow="1" firstCol="1" bandRow="1">
                <a:tableStyleId>{5C22544A-7EE6-4342-B048-85BDC9FD1C3A}</a:tableStyleId>
              </a:tblPr>
              <a:tblGrid>
                <a:gridCol w="2605839"/>
                <a:gridCol w="6004761"/>
              </a:tblGrid>
              <a:tr h="1905000">
                <a:tc>
                  <a:txBody>
                    <a:bodyPr/>
                    <a:lstStyle/>
                    <a:p>
                      <a:pPr marL="0" marR="0">
                        <a:lnSpc>
                          <a:spcPct val="115000"/>
                        </a:lnSpc>
                        <a:spcBef>
                          <a:spcPts val="0"/>
                        </a:spcBef>
                        <a:spcAft>
                          <a:spcPts val="1000"/>
                        </a:spcAft>
                      </a:pPr>
                      <a:r>
                        <a:rPr lang="en-US" sz="2000" b="1" dirty="0" smtClean="0">
                          <a:solidFill>
                            <a:schemeClr val="tx1"/>
                          </a:solidFill>
                          <a:effectLst/>
                        </a:rPr>
                        <a:t>Some </a:t>
                      </a:r>
                      <a:r>
                        <a:rPr lang="en-US" sz="2000" b="1" dirty="0">
                          <a:solidFill>
                            <a:schemeClr val="tx1"/>
                          </a:solidFill>
                          <a:effectLst/>
                        </a:rPr>
                        <a:t>traits help individuals </a:t>
                      </a:r>
                      <a:r>
                        <a:rPr lang="en-US" sz="2000" b="1" dirty="0" smtClean="0">
                          <a:solidFill>
                            <a:schemeClr val="tx1"/>
                          </a:solidFill>
                          <a:effectLst/>
                        </a:rPr>
                        <a:t>survive</a:t>
                      </a:r>
                      <a:endParaRPr lang="en-US" sz="2000" b="1"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nSpc>
                          <a:spcPct val="115000"/>
                        </a:lnSpc>
                        <a:spcBef>
                          <a:spcPts val="600"/>
                        </a:spcBef>
                        <a:spcAft>
                          <a:spcPts val="0"/>
                        </a:spcAft>
                      </a:pPr>
                      <a:r>
                        <a:rPr lang="en-US" sz="2000" b="1" dirty="0">
                          <a:solidFill>
                            <a:schemeClr val="tx1"/>
                          </a:solidFill>
                          <a:effectLst/>
                        </a:rPr>
                        <a:t>Individuals with version of trait  _______________________   are more </a:t>
                      </a:r>
                    </a:p>
                    <a:p>
                      <a:pPr marL="0" marR="0">
                        <a:lnSpc>
                          <a:spcPct val="115000"/>
                        </a:lnSpc>
                        <a:spcBef>
                          <a:spcPts val="600"/>
                        </a:spcBef>
                        <a:spcAft>
                          <a:spcPts val="0"/>
                        </a:spcAft>
                      </a:pPr>
                      <a:r>
                        <a:rPr lang="en-US" sz="2000" b="1" dirty="0" smtClean="0">
                          <a:solidFill>
                            <a:schemeClr val="tx1"/>
                          </a:solidFill>
                          <a:effectLst/>
                        </a:rPr>
                        <a:t>likely </a:t>
                      </a:r>
                      <a:r>
                        <a:rPr lang="en-US" sz="2000" b="1" dirty="0">
                          <a:solidFill>
                            <a:schemeClr val="tx1"/>
                          </a:solidFill>
                          <a:effectLst/>
                        </a:rPr>
                        <a:t>to survive after the environmental change. </a:t>
                      </a:r>
                      <a:r>
                        <a:rPr lang="en-US" sz="2000" b="1" dirty="0" smtClean="0">
                          <a:solidFill>
                            <a:schemeClr val="tx1"/>
                          </a:solidFill>
                          <a:effectLst/>
                        </a:rPr>
                        <a:t>This</a:t>
                      </a:r>
                      <a:r>
                        <a:rPr lang="en-US" sz="2000" b="1" baseline="0" dirty="0" smtClean="0">
                          <a:solidFill>
                            <a:schemeClr val="tx1"/>
                          </a:solidFill>
                          <a:effectLst/>
                        </a:rPr>
                        <a:t> version of the</a:t>
                      </a:r>
                      <a:r>
                        <a:rPr lang="en-US" sz="2000" b="1" dirty="0" smtClean="0">
                          <a:solidFill>
                            <a:schemeClr val="tx1"/>
                          </a:solidFill>
                          <a:effectLst/>
                        </a:rPr>
                        <a:t> </a:t>
                      </a:r>
                      <a:r>
                        <a:rPr lang="en-US" sz="2000" b="1" dirty="0">
                          <a:solidFill>
                            <a:schemeClr val="tx1"/>
                          </a:solidFill>
                          <a:effectLst/>
                        </a:rPr>
                        <a:t>trait is </a:t>
                      </a:r>
                      <a:r>
                        <a:rPr lang="en-US" sz="2000" b="1" dirty="0" smtClean="0">
                          <a:solidFill>
                            <a:schemeClr val="tx1"/>
                          </a:solidFill>
                          <a:effectLst/>
                        </a:rPr>
                        <a:t>advantageous </a:t>
                      </a:r>
                      <a:r>
                        <a:rPr lang="en-US" sz="2000" b="1" dirty="0">
                          <a:solidFill>
                            <a:schemeClr val="tx1"/>
                          </a:solidFill>
                          <a:effectLst/>
                        </a:rPr>
                        <a:t>because   </a:t>
                      </a:r>
                      <a:r>
                        <a:rPr lang="en-US" sz="2000" b="1" dirty="0" smtClean="0">
                          <a:solidFill>
                            <a:schemeClr val="tx1"/>
                          </a:solidFill>
                          <a:effectLst/>
                        </a:rPr>
                        <a:t>______________________________. </a:t>
                      </a:r>
                      <a:endParaRPr lang="en-US" sz="2000" b="1"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940830">
                <a:tc>
                  <a:txBody>
                    <a:bodyPr/>
                    <a:lstStyle/>
                    <a:p>
                      <a:pPr marL="0" marR="0">
                        <a:lnSpc>
                          <a:spcPct val="115000"/>
                        </a:lnSpc>
                        <a:spcBef>
                          <a:spcPts val="0"/>
                        </a:spcBef>
                        <a:spcAft>
                          <a:spcPts val="1000"/>
                        </a:spcAft>
                      </a:pPr>
                      <a:r>
                        <a:rPr lang="en-US" sz="2000" b="1" dirty="0">
                          <a:solidFill>
                            <a:schemeClr val="tx1"/>
                          </a:solidFill>
                          <a:effectLst/>
                        </a:rPr>
                        <a:t>Offspring</a:t>
                      </a:r>
                      <a:endParaRPr lang="en-US" sz="2000" b="1"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nSpc>
                          <a:spcPct val="115000"/>
                        </a:lnSpc>
                        <a:spcBef>
                          <a:spcPts val="600"/>
                        </a:spcBef>
                        <a:spcAft>
                          <a:spcPts val="0"/>
                        </a:spcAft>
                      </a:pPr>
                      <a:r>
                        <a:rPr lang="en-US" sz="2000" b="1" dirty="0" smtClean="0">
                          <a:solidFill>
                            <a:schemeClr val="tx1"/>
                          </a:solidFill>
                          <a:effectLst/>
                        </a:rPr>
                        <a:t>The </a:t>
                      </a:r>
                      <a:r>
                        <a:rPr lang="en-US" sz="2000" b="1" dirty="0">
                          <a:solidFill>
                            <a:schemeClr val="tx1"/>
                          </a:solidFill>
                          <a:effectLst/>
                        </a:rPr>
                        <a:t>individuals that </a:t>
                      </a:r>
                      <a:r>
                        <a:rPr lang="en-US" sz="2000" b="1" dirty="0" smtClean="0">
                          <a:solidFill>
                            <a:schemeClr val="tx1"/>
                          </a:solidFill>
                          <a:effectLst/>
                        </a:rPr>
                        <a:t>  survive</a:t>
                      </a:r>
                      <a:r>
                        <a:rPr lang="en-US" sz="2000" b="1" baseline="0" dirty="0" smtClean="0">
                          <a:solidFill>
                            <a:schemeClr val="tx1"/>
                          </a:solidFill>
                          <a:effectLst/>
                        </a:rPr>
                        <a:t> </a:t>
                      </a:r>
                      <a:r>
                        <a:rPr lang="en-US" sz="2000" b="1" dirty="0" smtClean="0">
                          <a:solidFill>
                            <a:schemeClr val="tx1"/>
                          </a:solidFill>
                          <a:effectLst/>
                        </a:rPr>
                        <a:t> </a:t>
                      </a:r>
                      <a:r>
                        <a:rPr lang="en-US" sz="2000" b="1" dirty="0">
                          <a:solidFill>
                            <a:schemeClr val="tx1"/>
                          </a:solidFill>
                          <a:effectLst/>
                        </a:rPr>
                        <a:t>reproduce more. Their offspring vary </a:t>
                      </a:r>
                      <a:r>
                        <a:rPr lang="en-US" sz="2000" b="1" dirty="0" smtClean="0">
                          <a:solidFill>
                            <a:schemeClr val="tx1"/>
                          </a:solidFill>
                          <a:effectLst/>
                        </a:rPr>
                        <a:t>but </a:t>
                      </a:r>
                      <a:r>
                        <a:rPr lang="en-US" sz="2000" b="1" dirty="0">
                          <a:solidFill>
                            <a:schemeClr val="tx1"/>
                          </a:solidFill>
                          <a:effectLst/>
                        </a:rPr>
                        <a:t>are similar to them.  </a:t>
                      </a:r>
                      <a:r>
                        <a:rPr lang="en-US" sz="2000" b="1" dirty="0" smtClean="0">
                          <a:solidFill>
                            <a:schemeClr val="tx1"/>
                          </a:solidFill>
                          <a:effectLst/>
                        </a:rPr>
                        <a:t>So, </a:t>
                      </a:r>
                      <a:r>
                        <a:rPr lang="en-US" sz="2000" b="1" dirty="0">
                          <a:solidFill>
                            <a:schemeClr val="tx1"/>
                          </a:solidFill>
                          <a:effectLst/>
                        </a:rPr>
                        <a:t>more offspring have the advantageous  version </a:t>
                      </a:r>
                      <a:r>
                        <a:rPr lang="en-US" sz="2000" b="1" dirty="0" smtClean="0">
                          <a:solidFill>
                            <a:schemeClr val="tx1"/>
                          </a:solidFill>
                          <a:effectLst/>
                        </a:rPr>
                        <a:t>of the </a:t>
                      </a:r>
                      <a:r>
                        <a:rPr lang="en-US" sz="2000" b="1" dirty="0">
                          <a:solidFill>
                            <a:schemeClr val="tx1"/>
                          </a:solidFill>
                          <a:effectLst/>
                        </a:rPr>
                        <a:t>trait   ___________________________________________ .</a:t>
                      </a:r>
                    </a:p>
                    <a:p>
                      <a:pPr marL="0" marR="0">
                        <a:lnSpc>
                          <a:spcPct val="115000"/>
                        </a:lnSpc>
                        <a:spcBef>
                          <a:spcPts val="600"/>
                        </a:spcBef>
                        <a:spcAft>
                          <a:spcPts val="0"/>
                        </a:spcAft>
                      </a:pPr>
                      <a:r>
                        <a:rPr lang="en-US" sz="2000" b="1" dirty="0">
                          <a:solidFill>
                            <a:schemeClr val="tx1"/>
                          </a:solidFill>
                          <a:effectLst/>
                        </a:rPr>
                        <a:t> </a:t>
                      </a:r>
                      <a:endParaRPr lang="en-US" sz="2000" b="1"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4" name="Slide Number Placeholder 3"/>
          <p:cNvSpPr>
            <a:spLocks noGrp="1"/>
          </p:cNvSpPr>
          <p:nvPr>
            <p:ph type="sldNum" sz="quarter" idx="12"/>
          </p:nvPr>
        </p:nvSpPr>
        <p:spPr/>
        <p:txBody>
          <a:bodyPr/>
          <a:lstStyle/>
          <a:p>
            <a:fld id="{252712C8-26FE-4CEC-B7C9-3ABEB00CBB4C}" type="slidenum">
              <a:rPr lang="en-US" smtClean="0"/>
              <a:pPr/>
              <a:t>46</a:t>
            </a:fld>
            <a:endParaRPr lang="en-US"/>
          </a:p>
        </p:txBody>
      </p:sp>
      <p:grpSp>
        <p:nvGrpSpPr>
          <p:cNvPr id="6" name="Group 5"/>
          <p:cNvGrpSpPr/>
          <p:nvPr/>
        </p:nvGrpSpPr>
        <p:grpSpPr>
          <a:xfrm>
            <a:off x="685800" y="2667000"/>
            <a:ext cx="1903975" cy="732396"/>
            <a:chOff x="881272" y="3402228"/>
            <a:chExt cx="1903975" cy="732396"/>
          </a:xfrm>
        </p:grpSpPr>
        <p:sp>
          <p:nvSpPr>
            <p:cNvPr id="7" name="Isosceles Triangle 6"/>
            <p:cNvSpPr/>
            <p:nvPr/>
          </p:nvSpPr>
          <p:spPr>
            <a:xfrm>
              <a:off x="943562" y="3478924"/>
              <a:ext cx="381000" cy="4572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sosceles Triangle 7"/>
            <p:cNvSpPr/>
            <p:nvPr/>
          </p:nvSpPr>
          <p:spPr>
            <a:xfrm>
              <a:off x="1476962" y="3581400"/>
              <a:ext cx="295603" cy="354724"/>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ross 8"/>
            <p:cNvSpPr/>
            <p:nvPr/>
          </p:nvSpPr>
          <p:spPr>
            <a:xfrm rot="2531682">
              <a:off x="881272" y="3470593"/>
              <a:ext cx="573088" cy="576263"/>
            </a:xfrm>
            <a:prstGeom prst="plus">
              <a:avLst>
                <a:gd name="adj" fmla="val 4889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10" name="Cross 9"/>
            <p:cNvSpPr/>
            <p:nvPr/>
          </p:nvSpPr>
          <p:spPr>
            <a:xfrm rot="2531682">
              <a:off x="1338219" y="3558361"/>
              <a:ext cx="573088" cy="576263"/>
            </a:xfrm>
            <a:prstGeom prst="plus">
              <a:avLst>
                <a:gd name="adj" fmla="val 4889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11" name="Isosceles Triangle 10"/>
            <p:cNvSpPr/>
            <p:nvPr/>
          </p:nvSpPr>
          <p:spPr>
            <a:xfrm>
              <a:off x="2617075" y="3730550"/>
              <a:ext cx="168172" cy="231884"/>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p:cNvSpPr/>
            <p:nvPr/>
          </p:nvSpPr>
          <p:spPr>
            <a:xfrm>
              <a:off x="1940968" y="3402228"/>
              <a:ext cx="484021" cy="610592"/>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2"/>
          <p:cNvGrpSpPr/>
          <p:nvPr/>
        </p:nvGrpSpPr>
        <p:grpSpPr>
          <a:xfrm>
            <a:off x="609600" y="4191000"/>
            <a:ext cx="2302113" cy="787950"/>
            <a:chOff x="1253200" y="4419600"/>
            <a:chExt cx="2302113" cy="787950"/>
          </a:xfrm>
        </p:grpSpPr>
        <p:sp>
          <p:nvSpPr>
            <p:cNvPr id="14" name="Isosceles Triangle 13"/>
            <p:cNvSpPr/>
            <p:nvPr/>
          </p:nvSpPr>
          <p:spPr>
            <a:xfrm>
              <a:off x="1653135" y="4419600"/>
              <a:ext cx="168172" cy="231884"/>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p:cNvSpPr/>
            <p:nvPr/>
          </p:nvSpPr>
          <p:spPr>
            <a:xfrm>
              <a:off x="1253200" y="4592615"/>
              <a:ext cx="484021" cy="610592"/>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p:cNvSpPr/>
            <p:nvPr/>
          </p:nvSpPr>
          <p:spPr>
            <a:xfrm>
              <a:off x="1917373" y="4515014"/>
              <a:ext cx="531209" cy="1159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17" name="Isosceles Triangle 16"/>
            <p:cNvSpPr/>
            <p:nvPr/>
          </p:nvSpPr>
          <p:spPr>
            <a:xfrm>
              <a:off x="2543890" y="4456058"/>
              <a:ext cx="168172" cy="231884"/>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p:cNvSpPr/>
            <p:nvPr/>
          </p:nvSpPr>
          <p:spPr>
            <a:xfrm>
              <a:off x="2867092" y="4456058"/>
              <a:ext cx="257108" cy="249127"/>
            </a:xfrm>
            <a:prstGeom prst="triangle">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ight Arrow 18"/>
            <p:cNvSpPr/>
            <p:nvPr/>
          </p:nvSpPr>
          <p:spPr>
            <a:xfrm>
              <a:off x="1821357" y="4849046"/>
              <a:ext cx="531209" cy="1159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20" name="Isosceles Triangle 19"/>
            <p:cNvSpPr/>
            <p:nvPr/>
          </p:nvSpPr>
          <p:spPr>
            <a:xfrm>
              <a:off x="2400392" y="4722426"/>
              <a:ext cx="394410" cy="485124"/>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Isosceles Triangle 20"/>
            <p:cNvSpPr/>
            <p:nvPr/>
          </p:nvSpPr>
          <p:spPr>
            <a:xfrm>
              <a:off x="2995646" y="4592615"/>
              <a:ext cx="559667" cy="610592"/>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44068566"/>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Revising the General Model</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211888111"/>
              </p:ext>
            </p:extLst>
          </p:nvPr>
        </p:nvGraphicFramePr>
        <p:xfrm>
          <a:off x="381000" y="1600200"/>
          <a:ext cx="8610600" cy="3845830"/>
        </p:xfrm>
        <a:graphic>
          <a:graphicData uri="http://schemas.openxmlformats.org/drawingml/2006/table">
            <a:tbl>
              <a:tblPr firstRow="1" firstCol="1" bandRow="1">
                <a:tableStyleId>{5C22544A-7EE6-4342-B048-85BDC9FD1C3A}</a:tableStyleId>
              </a:tblPr>
              <a:tblGrid>
                <a:gridCol w="2605839"/>
                <a:gridCol w="6004761"/>
              </a:tblGrid>
              <a:tr h="1905000">
                <a:tc>
                  <a:txBody>
                    <a:bodyPr/>
                    <a:lstStyle/>
                    <a:p>
                      <a:pPr marL="0" marR="0">
                        <a:lnSpc>
                          <a:spcPct val="115000"/>
                        </a:lnSpc>
                        <a:spcBef>
                          <a:spcPts val="0"/>
                        </a:spcBef>
                        <a:spcAft>
                          <a:spcPts val="1000"/>
                        </a:spcAft>
                      </a:pPr>
                      <a:r>
                        <a:rPr lang="en-US" sz="2000" b="1" dirty="0">
                          <a:solidFill>
                            <a:schemeClr val="tx1"/>
                          </a:solidFill>
                          <a:effectLst/>
                        </a:rPr>
                        <a:t> </a:t>
                      </a:r>
                      <a:r>
                        <a:rPr lang="en-US" sz="2000" b="1" dirty="0" smtClean="0">
                          <a:solidFill>
                            <a:schemeClr val="tx1"/>
                          </a:solidFill>
                          <a:effectLst/>
                        </a:rPr>
                        <a:t>Some </a:t>
                      </a:r>
                      <a:r>
                        <a:rPr lang="en-US" sz="2000" b="1" dirty="0">
                          <a:solidFill>
                            <a:schemeClr val="tx1"/>
                          </a:solidFill>
                          <a:effectLst/>
                        </a:rPr>
                        <a:t>traits help individuals </a:t>
                      </a:r>
                      <a:r>
                        <a:rPr lang="en-US" sz="2000" b="1" dirty="0" smtClean="0">
                          <a:solidFill>
                            <a:srgbClr val="FF0000"/>
                          </a:solidFill>
                          <a:effectLst/>
                        </a:rPr>
                        <a:t>survive / mate more</a:t>
                      </a:r>
                      <a:r>
                        <a:rPr lang="en-US" sz="2000" b="1" dirty="0" smtClean="0">
                          <a:solidFill>
                            <a:schemeClr val="tx1"/>
                          </a:solidFill>
                          <a:effectLst/>
                        </a:rPr>
                        <a:t>  </a:t>
                      </a:r>
                      <a:r>
                        <a:rPr lang="en-US" sz="2000" b="1" dirty="0" smtClean="0">
                          <a:solidFill>
                            <a:srgbClr val="FF0000"/>
                          </a:solidFill>
                          <a:effectLst/>
                        </a:rPr>
                        <a:t>(Circle </a:t>
                      </a:r>
                      <a:r>
                        <a:rPr lang="en-US" sz="2000" b="1" dirty="0" smtClean="0">
                          <a:solidFill>
                            <a:srgbClr val="FF0000"/>
                          </a:solidFill>
                          <a:effectLst/>
                        </a:rPr>
                        <a:t>one)</a:t>
                      </a:r>
                      <a:endParaRPr lang="en-US" sz="2000" b="1" dirty="0">
                        <a:solidFill>
                          <a:srgbClr val="FF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nSpc>
                          <a:spcPct val="115000"/>
                        </a:lnSpc>
                        <a:spcBef>
                          <a:spcPts val="600"/>
                        </a:spcBef>
                        <a:spcAft>
                          <a:spcPts val="0"/>
                        </a:spcAft>
                      </a:pPr>
                      <a:r>
                        <a:rPr lang="en-US" sz="2000" b="1" dirty="0">
                          <a:solidFill>
                            <a:schemeClr val="tx1"/>
                          </a:solidFill>
                          <a:effectLst/>
                        </a:rPr>
                        <a:t>Individuals </a:t>
                      </a:r>
                      <a:r>
                        <a:rPr lang="en-US" sz="2000" b="1" dirty="0" smtClean="0">
                          <a:solidFill>
                            <a:schemeClr val="tx1"/>
                          </a:solidFill>
                          <a:effectLst/>
                        </a:rPr>
                        <a:t>with one </a:t>
                      </a:r>
                      <a:r>
                        <a:rPr lang="en-US" sz="2000" b="1" dirty="0">
                          <a:solidFill>
                            <a:schemeClr val="tx1"/>
                          </a:solidFill>
                          <a:effectLst/>
                        </a:rPr>
                        <a:t>version of </a:t>
                      </a:r>
                      <a:r>
                        <a:rPr lang="en-US" sz="2000" b="1" dirty="0" smtClean="0">
                          <a:solidFill>
                            <a:schemeClr val="tx1"/>
                          </a:solidFill>
                          <a:effectLst/>
                        </a:rPr>
                        <a:t>a trait  </a:t>
                      </a:r>
                      <a:r>
                        <a:rPr lang="en-US" sz="2000" b="1" dirty="0">
                          <a:solidFill>
                            <a:schemeClr val="tx1"/>
                          </a:solidFill>
                          <a:effectLst/>
                        </a:rPr>
                        <a:t>_______________________   are more </a:t>
                      </a:r>
                    </a:p>
                    <a:p>
                      <a:pPr marL="0" marR="0">
                        <a:lnSpc>
                          <a:spcPct val="115000"/>
                        </a:lnSpc>
                        <a:spcBef>
                          <a:spcPts val="600"/>
                        </a:spcBef>
                        <a:spcAft>
                          <a:spcPts val="0"/>
                        </a:spcAft>
                      </a:pPr>
                      <a:r>
                        <a:rPr lang="en-US" sz="2000" b="1" dirty="0" smtClean="0">
                          <a:solidFill>
                            <a:schemeClr val="tx1"/>
                          </a:solidFill>
                          <a:effectLst/>
                        </a:rPr>
                        <a:t>likely </a:t>
                      </a:r>
                      <a:r>
                        <a:rPr lang="en-US" sz="2000" b="1" dirty="0">
                          <a:solidFill>
                            <a:schemeClr val="tx1"/>
                          </a:solidFill>
                          <a:effectLst/>
                        </a:rPr>
                        <a:t>to </a:t>
                      </a:r>
                      <a:r>
                        <a:rPr lang="en-US" sz="2000" b="1" dirty="0" smtClean="0">
                          <a:solidFill>
                            <a:srgbClr val="FF0000"/>
                          </a:solidFill>
                          <a:effectLst/>
                        </a:rPr>
                        <a:t>survive / mate more</a:t>
                      </a:r>
                      <a:r>
                        <a:rPr lang="en-US" sz="2000" b="1" dirty="0" smtClean="0">
                          <a:solidFill>
                            <a:schemeClr val="tx1"/>
                          </a:solidFill>
                          <a:effectLst/>
                        </a:rPr>
                        <a:t> </a:t>
                      </a:r>
                      <a:r>
                        <a:rPr lang="en-US" sz="2000" b="1" dirty="0">
                          <a:solidFill>
                            <a:schemeClr val="tx1"/>
                          </a:solidFill>
                          <a:effectLst/>
                        </a:rPr>
                        <a:t>after the environmental change. The trait is </a:t>
                      </a:r>
                      <a:r>
                        <a:rPr lang="en-US" sz="2000" b="1" dirty="0" smtClean="0">
                          <a:solidFill>
                            <a:schemeClr val="tx1"/>
                          </a:solidFill>
                          <a:effectLst/>
                        </a:rPr>
                        <a:t>advantageous </a:t>
                      </a:r>
                      <a:r>
                        <a:rPr lang="en-US" sz="2000" b="1" dirty="0">
                          <a:solidFill>
                            <a:schemeClr val="tx1"/>
                          </a:solidFill>
                          <a:effectLst/>
                        </a:rPr>
                        <a:t>because   </a:t>
                      </a:r>
                      <a:r>
                        <a:rPr lang="en-US" sz="2000" b="1" dirty="0" smtClean="0">
                          <a:solidFill>
                            <a:schemeClr val="tx1"/>
                          </a:solidFill>
                          <a:effectLst/>
                        </a:rPr>
                        <a:t>______________________________. </a:t>
                      </a:r>
                      <a:endParaRPr lang="en-US" sz="2000" b="1"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940830">
                <a:tc>
                  <a:txBody>
                    <a:bodyPr/>
                    <a:lstStyle/>
                    <a:p>
                      <a:pPr marL="0" marR="0">
                        <a:lnSpc>
                          <a:spcPct val="115000"/>
                        </a:lnSpc>
                        <a:spcBef>
                          <a:spcPts val="0"/>
                        </a:spcBef>
                        <a:spcAft>
                          <a:spcPts val="1000"/>
                        </a:spcAft>
                      </a:pPr>
                      <a:r>
                        <a:rPr lang="en-US" sz="2000" b="1" dirty="0">
                          <a:solidFill>
                            <a:schemeClr val="tx1"/>
                          </a:solidFill>
                          <a:effectLst/>
                        </a:rPr>
                        <a:t>Offspring</a:t>
                      </a:r>
                      <a:endParaRPr lang="en-US" sz="2000" b="1"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nSpc>
                          <a:spcPct val="115000"/>
                        </a:lnSpc>
                        <a:spcBef>
                          <a:spcPts val="600"/>
                        </a:spcBef>
                        <a:spcAft>
                          <a:spcPts val="0"/>
                        </a:spcAft>
                      </a:pPr>
                      <a:r>
                        <a:rPr lang="en-US" sz="2000" b="1" dirty="0">
                          <a:solidFill>
                            <a:schemeClr val="tx1"/>
                          </a:solidFill>
                          <a:effectLst/>
                        </a:rPr>
                        <a:t> </a:t>
                      </a:r>
                      <a:r>
                        <a:rPr lang="en-US" sz="2000" b="1" dirty="0" smtClean="0">
                          <a:solidFill>
                            <a:schemeClr val="tx1"/>
                          </a:solidFill>
                          <a:effectLst/>
                        </a:rPr>
                        <a:t>The </a:t>
                      </a:r>
                      <a:r>
                        <a:rPr lang="en-US" sz="2000" b="1" dirty="0">
                          <a:solidFill>
                            <a:schemeClr val="tx1"/>
                          </a:solidFill>
                          <a:effectLst/>
                        </a:rPr>
                        <a:t>individuals that </a:t>
                      </a:r>
                      <a:r>
                        <a:rPr lang="en-US" sz="2000" b="1" dirty="0" smtClean="0">
                          <a:solidFill>
                            <a:schemeClr val="tx1"/>
                          </a:solidFill>
                          <a:effectLst/>
                        </a:rPr>
                        <a:t>  </a:t>
                      </a:r>
                      <a:r>
                        <a:rPr lang="en-US" sz="2000" b="1" dirty="0" smtClean="0">
                          <a:solidFill>
                            <a:srgbClr val="FF0000"/>
                          </a:solidFill>
                          <a:effectLst/>
                        </a:rPr>
                        <a:t>survive / mate more</a:t>
                      </a:r>
                      <a:r>
                        <a:rPr lang="en-US" sz="2000" b="1" dirty="0" smtClean="0">
                          <a:solidFill>
                            <a:schemeClr val="tx1"/>
                          </a:solidFill>
                          <a:effectLst/>
                        </a:rPr>
                        <a:t> </a:t>
                      </a:r>
                      <a:r>
                        <a:rPr lang="en-US" sz="2000" b="1" dirty="0">
                          <a:solidFill>
                            <a:schemeClr val="tx1"/>
                          </a:solidFill>
                          <a:effectLst/>
                        </a:rPr>
                        <a:t>reproduce more. Their offspring vary </a:t>
                      </a:r>
                      <a:r>
                        <a:rPr lang="en-US" sz="2000" b="1" dirty="0" smtClean="0">
                          <a:solidFill>
                            <a:schemeClr val="tx1"/>
                          </a:solidFill>
                          <a:effectLst/>
                        </a:rPr>
                        <a:t>but </a:t>
                      </a:r>
                      <a:r>
                        <a:rPr lang="en-US" sz="2000" b="1" dirty="0">
                          <a:solidFill>
                            <a:schemeClr val="tx1"/>
                          </a:solidFill>
                          <a:effectLst/>
                        </a:rPr>
                        <a:t>are similar to them.  </a:t>
                      </a:r>
                      <a:r>
                        <a:rPr lang="en-US" sz="2000" b="1" dirty="0" smtClean="0">
                          <a:solidFill>
                            <a:schemeClr val="tx1"/>
                          </a:solidFill>
                          <a:effectLst/>
                        </a:rPr>
                        <a:t>So, </a:t>
                      </a:r>
                      <a:r>
                        <a:rPr lang="en-US" sz="2000" b="1" dirty="0">
                          <a:solidFill>
                            <a:schemeClr val="tx1"/>
                          </a:solidFill>
                          <a:effectLst/>
                        </a:rPr>
                        <a:t>more offspring have the advantageous  version of </a:t>
                      </a:r>
                      <a:r>
                        <a:rPr lang="en-US" sz="2000" b="1" dirty="0" smtClean="0">
                          <a:solidFill>
                            <a:schemeClr val="tx1"/>
                          </a:solidFill>
                          <a:effectLst/>
                        </a:rPr>
                        <a:t>the trait  ________________________________________ </a:t>
                      </a:r>
                      <a:r>
                        <a:rPr lang="en-US" sz="2000" b="1" dirty="0">
                          <a:solidFill>
                            <a:schemeClr val="tx1"/>
                          </a:solidFill>
                          <a:effectLst/>
                        </a:rPr>
                        <a:t>.</a:t>
                      </a:r>
                    </a:p>
                    <a:p>
                      <a:pPr marL="0" marR="0">
                        <a:lnSpc>
                          <a:spcPct val="115000"/>
                        </a:lnSpc>
                        <a:spcBef>
                          <a:spcPts val="600"/>
                        </a:spcBef>
                        <a:spcAft>
                          <a:spcPts val="0"/>
                        </a:spcAft>
                      </a:pPr>
                      <a:r>
                        <a:rPr lang="en-US" sz="2000" b="1" dirty="0">
                          <a:solidFill>
                            <a:schemeClr val="tx1"/>
                          </a:solidFill>
                          <a:effectLst/>
                        </a:rPr>
                        <a:t> </a:t>
                      </a:r>
                      <a:endParaRPr lang="en-US" sz="2000" b="1"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4" name="Slide Number Placeholder 3"/>
          <p:cNvSpPr>
            <a:spLocks noGrp="1"/>
          </p:cNvSpPr>
          <p:nvPr>
            <p:ph type="sldNum" sz="quarter" idx="12"/>
          </p:nvPr>
        </p:nvSpPr>
        <p:spPr/>
        <p:txBody>
          <a:bodyPr/>
          <a:lstStyle/>
          <a:p>
            <a:fld id="{252712C8-26FE-4CEC-B7C9-3ABEB00CBB4C}" type="slidenum">
              <a:rPr lang="en-US" smtClean="0"/>
              <a:pPr/>
              <a:t>47</a:t>
            </a:fld>
            <a:endParaRPr lang="en-US"/>
          </a:p>
        </p:txBody>
      </p:sp>
      <p:grpSp>
        <p:nvGrpSpPr>
          <p:cNvPr id="6" name="Group 5"/>
          <p:cNvGrpSpPr/>
          <p:nvPr/>
        </p:nvGrpSpPr>
        <p:grpSpPr>
          <a:xfrm>
            <a:off x="990600" y="2819400"/>
            <a:ext cx="1903975" cy="732396"/>
            <a:chOff x="881272" y="3402228"/>
            <a:chExt cx="1903975" cy="732396"/>
          </a:xfrm>
        </p:grpSpPr>
        <p:sp>
          <p:nvSpPr>
            <p:cNvPr id="7" name="Isosceles Triangle 6"/>
            <p:cNvSpPr/>
            <p:nvPr/>
          </p:nvSpPr>
          <p:spPr>
            <a:xfrm>
              <a:off x="943562" y="3478924"/>
              <a:ext cx="381000" cy="4572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sosceles Triangle 7"/>
            <p:cNvSpPr/>
            <p:nvPr/>
          </p:nvSpPr>
          <p:spPr>
            <a:xfrm>
              <a:off x="1476962" y="3581400"/>
              <a:ext cx="295603" cy="354724"/>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ross 8"/>
            <p:cNvSpPr/>
            <p:nvPr/>
          </p:nvSpPr>
          <p:spPr>
            <a:xfrm rot="2531682">
              <a:off x="881272" y="3470593"/>
              <a:ext cx="573088" cy="576263"/>
            </a:xfrm>
            <a:prstGeom prst="plus">
              <a:avLst>
                <a:gd name="adj" fmla="val 4889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10" name="Cross 9"/>
            <p:cNvSpPr/>
            <p:nvPr/>
          </p:nvSpPr>
          <p:spPr>
            <a:xfrm rot="2531682">
              <a:off x="1338219" y="3558361"/>
              <a:ext cx="573088" cy="576263"/>
            </a:xfrm>
            <a:prstGeom prst="plus">
              <a:avLst>
                <a:gd name="adj" fmla="val 4889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11" name="Isosceles Triangle 10"/>
            <p:cNvSpPr/>
            <p:nvPr/>
          </p:nvSpPr>
          <p:spPr>
            <a:xfrm>
              <a:off x="2617075" y="3730550"/>
              <a:ext cx="168172" cy="231884"/>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p:cNvSpPr/>
            <p:nvPr/>
          </p:nvSpPr>
          <p:spPr>
            <a:xfrm>
              <a:off x="1940968" y="3402228"/>
              <a:ext cx="484021" cy="610592"/>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2"/>
          <p:cNvGrpSpPr/>
          <p:nvPr/>
        </p:nvGrpSpPr>
        <p:grpSpPr>
          <a:xfrm>
            <a:off x="533400" y="4191000"/>
            <a:ext cx="2302113" cy="787950"/>
            <a:chOff x="1253200" y="4419600"/>
            <a:chExt cx="2302113" cy="787950"/>
          </a:xfrm>
        </p:grpSpPr>
        <p:sp>
          <p:nvSpPr>
            <p:cNvPr id="14" name="Isosceles Triangle 13"/>
            <p:cNvSpPr/>
            <p:nvPr/>
          </p:nvSpPr>
          <p:spPr>
            <a:xfrm>
              <a:off x="1653135" y="4419600"/>
              <a:ext cx="168172" cy="231884"/>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p:cNvSpPr/>
            <p:nvPr/>
          </p:nvSpPr>
          <p:spPr>
            <a:xfrm>
              <a:off x="1253200" y="4592615"/>
              <a:ext cx="484021" cy="610592"/>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p:cNvSpPr/>
            <p:nvPr/>
          </p:nvSpPr>
          <p:spPr>
            <a:xfrm>
              <a:off x="1917373" y="4515014"/>
              <a:ext cx="531209" cy="1159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17" name="Isosceles Triangle 16"/>
            <p:cNvSpPr/>
            <p:nvPr/>
          </p:nvSpPr>
          <p:spPr>
            <a:xfrm>
              <a:off x="2543890" y="4456058"/>
              <a:ext cx="168172" cy="231884"/>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p:cNvSpPr/>
            <p:nvPr/>
          </p:nvSpPr>
          <p:spPr>
            <a:xfrm>
              <a:off x="2867092" y="4456058"/>
              <a:ext cx="257108" cy="249127"/>
            </a:xfrm>
            <a:prstGeom prst="triangle">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ight Arrow 18"/>
            <p:cNvSpPr/>
            <p:nvPr/>
          </p:nvSpPr>
          <p:spPr>
            <a:xfrm>
              <a:off x="1821357" y="4849046"/>
              <a:ext cx="531209" cy="1159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20" name="Isosceles Triangle 19"/>
            <p:cNvSpPr/>
            <p:nvPr/>
          </p:nvSpPr>
          <p:spPr>
            <a:xfrm>
              <a:off x="2400392" y="4722426"/>
              <a:ext cx="394410" cy="485124"/>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Isosceles Triangle 20"/>
            <p:cNvSpPr/>
            <p:nvPr/>
          </p:nvSpPr>
          <p:spPr>
            <a:xfrm>
              <a:off x="2995646" y="4592615"/>
              <a:ext cx="559667" cy="610592"/>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671313811"/>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solidFill>
                  <a:srgbClr val="800000"/>
                </a:solidFill>
              </a:rPr>
              <a:t>Peacocks</a:t>
            </a:r>
            <a:endParaRPr lang="en-US" b="1" dirty="0">
              <a:solidFill>
                <a:srgbClr val="800000"/>
              </a:solidFill>
            </a:endParaRPr>
          </a:p>
        </p:txBody>
      </p:sp>
      <p:sp>
        <p:nvSpPr>
          <p:cNvPr id="3" name="Slide Number Placeholder 3"/>
          <p:cNvSpPr>
            <a:spLocks noGrp="1"/>
          </p:cNvSpPr>
          <p:nvPr>
            <p:ph type="sldNum" sz="quarter" idx="12"/>
          </p:nvPr>
        </p:nvSpPr>
        <p:spPr>
          <a:xfrm>
            <a:off x="6553200" y="6356350"/>
            <a:ext cx="2133600" cy="365125"/>
          </a:xfrm>
        </p:spPr>
        <p:txBody>
          <a:bodyPr/>
          <a:lstStyle/>
          <a:p>
            <a:fld id="{252712C8-26FE-4CEC-B7C9-3ABEB00CBB4C}" type="slidenum">
              <a:rPr lang="en-US" smtClean="0"/>
              <a:pPr/>
              <a:t>48</a:t>
            </a:fld>
            <a:endParaRPr lang="en-US"/>
          </a:p>
        </p:txBody>
      </p:sp>
    </p:spTree>
    <p:extLst>
      <p:ext uri="{BB962C8B-B14F-4D97-AF65-F5344CB8AC3E}">
        <p14:creationId xmlns:p14="http://schemas.microsoft.com/office/powerpoint/2010/main" val="4123428545"/>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Peacocks</a:t>
            </a:r>
            <a:endParaRPr lang="en-US" dirty="0"/>
          </a:p>
        </p:txBody>
      </p:sp>
      <p:sp>
        <p:nvSpPr>
          <p:cNvPr id="3" name="Content Placeholder 2"/>
          <p:cNvSpPr>
            <a:spLocks noGrp="1"/>
          </p:cNvSpPr>
          <p:nvPr>
            <p:ph idx="1"/>
          </p:nvPr>
        </p:nvSpPr>
        <p:spPr>
          <a:xfrm>
            <a:off x="4343400" y="2756595"/>
            <a:ext cx="4724400" cy="3491805"/>
          </a:xfrm>
        </p:spPr>
        <p:txBody>
          <a:bodyPr>
            <a:noAutofit/>
          </a:bodyPr>
          <a:lstStyle/>
          <a:p>
            <a:pPr marL="0" indent="0">
              <a:buNone/>
            </a:pPr>
            <a:r>
              <a:rPr lang="en-US" sz="2000" dirty="0" smtClean="0"/>
              <a:t>The park used to have a population of many female peacocks and only a few male peacocks. The few males had many opportunities to mate.</a:t>
            </a:r>
          </a:p>
          <a:p>
            <a:pPr marL="0" indent="0">
              <a:buNone/>
            </a:pPr>
            <a:endParaRPr lang="en-US" sz="2000" dirty="0" smtClean="0"/>
          </a:p>
          <a:p>
            <a:pPr marL="0" indent="0">
              <a:buNone/>
            </a:pPr>
            <a:r>
              <a:rPr lang="en-US" sz="2000" dirty="0" smtClean="0"/>
              <a:t>One day, many new males were introduced to the park from another area. Now, there are many males and fewer female peacocks. </a:t>
            </a:r>
            <a:r>
              <a:rPr lang="en-US" sz="2000" dirty="0"/>
              <a:t>T</a:t>
            </a:r>
            <a:r>
              <a:rPr lang="en-US" sz="2000" dirty="0" smtClean="0"/>
              <a:t>here is a lot more competition for males to attract a  mate and reproduce. </a:t>
            </a:r>
          </a:p>
          <a:p>
            <a:pPr marL="0" indent="0">
              <a:buNone/>
            </a:pPr>
            <a:endParaRPr lang="en-US" sz="1000" dirty="0"/>
          </a:p>
        </p:txBody>
      </p:sp>
      <p:sp>
        <p:nvSpPr>
          <p:cNvPr id="4" name="Slide Number Placeholder 3"/>
          <p:cNvSpPr>
            <a:spLocks noGrp="1"/>
          </p:cNvSpPr>
          <p:nvPr>
            <p:ph type="sldNum" sz="quarter" idx="12"/>
          </p:nvPr>
        </p:nvSpPr>
        <p:spPr/>
        <p:txBody>
          <a:bodyPr/>
          <a:lstStyle/>
          <a:p>
            <a:fld id="{252712C8-26FE-4CEC-B7C9-3ABEB00CBB4C}" type="slidenum">
              <a:rPr lang="en-US" smtClean="0"/>
              <a:pPr/>
              <a:t>49</a:t>
            </a:fld>
            <a:endParaRPr lang="en-US" dirty="0"/>
          </a:p>
        </p:txBody>
      </p:sp>
      <p:pic>
        <p:nvPicPr>
          <p:cNvPr id="6" name="Picture 8" descr="peacock peahen.jpg"/>
          <p:cNvPicPr>
            <a:picLocks noChangeAspect="1" noChangeArrowheads="1"/>
          </p:cNvPicPr>
          <p:nvPr/>
        </p:nvPicPr>
        <p:blipFill>
          <a:blip r:embed="rId2" cstate="print">
            <a:extLst>
              <a:ext uri="{28A0092B-C50C-407E-A947-70E740481C1C}">
                <a14:useLocalDpi xmlns:a14="http://schemas.microsoft.com/office/drawing/2010/main" val="0"/>
              </a:ext>
            </a:extLst>
          </a:blip>
          <a:srcRect b="6557"/>
          <a:stretch>
            <a:fillRect/>
          </a:stretch>
        </p:blipFill>
        <p:spPr bwMode="auto">
          <a:xfrm>
            <a:off x="356937" y="2819400"/>
            <a:ext cx="3886200" cy="3124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364958" y="1143000"/>
            <a:ext cx="8245642" cy="1323439"/>
          </a:xfrm>
          <a:prstGeom prst="rect">
            <a:avLst/>
          </a:prstGeom>
          <a:noFill/>
        </p:spPr>
        <p:txBody>
          <a:bodyPr wrap="square" rtlCol="0">
            <a:spAutoFit/>
          </a:bodyPr>
          <a:lstStyle/>
          <a:p>
            <a:r>
              <a:rPr lang="en-US" sz="2000" dirty="0"/>
              <a:t>At the </a:t>
            </a:r>
            <a:r>
              <a:rPr lang="en-US" sz="2000" dirty="0" err="1"/>
              <a:t>Gir</a:t>
            </a:r>
            <a:r>
              <a:rPr lang="en-US" sz="2000" dirty="0"/>
              <a:t> Forest National Park in India, there is a large population of </a:t>
            </a:r>
            <a:r>
              <a:rPr lang="en-US" sz="2000" dirty="0" smtClean="0"/>
              <a:t> peacocks. They are very popular with park visitors because in </a:t>
            </a:r>
            <a:r>
              <a:rPr lang="en-US" sz="2000" dirty="0"/>
              <a:t>order to attract a mate, male peacocks fan out </a:t>
            </a:r>
            <a:r>
              <a:rPr lang="en-US" sz="2000" dirty="0" smtClean="0"/>
              <a:t>their large, </a:t>
            </a:r>
            <a:r>
              <a:rPr lang="en-US" sz="2000" dirty="0"/>
              <a:t>colorful tails to display to the females. Female peacocks </a:t>
            </a:r>
            <a:r>
              <a:rPr lang="en-US" sz="2000" dirty="0" smtClean="0"/>
              <a:t>are attracted </a:t>
            </a:r>
            <a:r>
              <a:rPr lang="en-US" sz="2000" dirty="0"/>
              <a:t>to the more colorful feathers. </a:t>
            </a:r>
          </a:p>
        </p:txBody>
      </p:sp>
    </p:spTree>
    <p:extLst>
      <p:ext uri="{BB962C8B-B14F-4D97-AF65-F5344CB8AC3E}">
        <p14:creationId xmlns:p14="http://schemas.microsoft.com/office/powerpoint/2010/main" val="1904921721"/>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03"/>
            <a:ext cx="8229600" cy="1143000"/>
          </a:xfrm>
        </p:spPr>
        <p:txBody>
          <a:bodyPr>
            <a:normAutofit/>
          </a:bodyPr>
          <a:lstStyle/>
          <a:p>
            <a:r>
              <a:rPr lang="en-US" sz="2800" dirty="0" smtClean="0"/>
              <a:t>We can say what the general words refer to in the case of the mountain sheep.</a:t>
            </a:r>
            <a:endParaRPr lang="en-US" sz="2800" dirty="0"/>
          </a:p>
        </p:txBody>
      </p:sp>
      <p:sp>
        <p:nvSpPr>
          <p:cNvPr id="4" name="Slide Number Placeholder 3"/>
          <p:cNvSpPr>
            <a:spLocks noGrp="1"/>
          </p:cNvSpPr>
          <p:nvPr>
            <p:ph type="sldNum" sz="quarter" idx="12"/>
          </p:nvPr>
        </p:nvSpPr>
        <p:spPr/>
        <p:txBody>
          <a:bodyPr/>
          <a:lstStyle/>
          <a:p>
            <a:fld id="{252712C8-26FE-4CEC-B7C9-3ABEB00CBB4C}" type="slidenum">
              <a:rPr lang="en-US" smtClean="0"/>
              <a:pPr/>
              <a:t>5</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344494836"/>
              </p:ext>
            </p:extLst>
          </p:nvPr>
        </p:nvGraphicFramePr>
        <p:xfrm>
          <a:off x="685800" y="3352800"/>
          <a:ext cx="8153400" cy="1355954"/>
        </p:xfrm>
        <a:graphic>
          <a:graphicData uri="http://schemas.openxmlformats.org/drawingml/2006/table">
            <a:tbl>
              <a:tblPr firstRow="1" bandRow="1">
                <a:tableStyleId>{5C22544A-7EE6-4342-B048-85BDC9FD1C3A}</a:tableStyleId>
              </a:tblPr>
              <a:tblGrid>
                <a:gridCol w="2955608"/>
                <a:gridCol w="5197792"/>
              </a:tblGrid>
              <a:tr h="1355954">
                <a:tc>
                  <a:txBody>
                    <a:bodyPr/>
                    <a:lstStyle/>
                    <a:p>
                      <a:r>
                        <a:rPr lang="en-US" dirty="0" smtClean="0">
                          <a:solidFill>
                            <a:schemeClr val="tx1"/>
                          </a:solidFill>
                        </a:rPr>
                        <a:t>Initial population</a:t>
                      </a:r>
                    </a:p>
                    <a:p>
                      <a:endParaRPr lang="en-US" dirty="0" smtClean="0">
                        <a:solidFill>
                          <a:schemeClr val="tx1"/>
                        </a:solidFill>
                      </a:endParaRPr>
                    </a:p>
                    <a:p>
                      <a:endParaRPr lang="en-US" dirty="0" smtClean="0">
                        <a:solidFill>
                          <a:schemeClr val="tx1"/>
                        </a:solidFill>
                      </a:endParaRPr>
                    </a:p>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smtClean="0">
                          <a:solidFill>
                            <a:schemeClr val="tx1"/>
                          </a:solidFill>
                        </a:rPr>
                        <a:t>1.  The initial population varies</a:t>
                      </a:r>
                      <a:r>
                        <a:rPr lang="en-US" baseline="0" dirty="0" smtClean="0">
                          <a:solidFill>
                            <a:schemeClr val="tx1"/>
                          </a:solidFill>
                        </a:rPr>
                        <a:t> in many traits.  Most individuals have one version of a specific trait. </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6" name="Isosceles Triangle 5"/>
          <p:cNvSpPr/>
          <p:nvPr/>
        </p:nvSpPr>
        <p:spPr>
          <a:xfrm>
            <a:off x="984031" y="3733800"/>
            <a:ext cx="381000" cy="4572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Isosceles Triangle 6"/>
          <p:cNvSpPr/>
          <p:nvPr/>
        </p:nvSpPr>
        <p:spPr>
          <a:xfrm>
            <a:off x="1517431" y="3836276"/>
            <a:ext cx="295603" cy="354724"/>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sosceles Triangle 7"/>
          <p:cNvSpPr/>
          <p:nvPr/>
        </p:nvSpPr>
        <p:spPr>
          <a:xfrm>
            <a:off x="2024010" y="3910170"/>
            <a:ext cx="484021" cy="610592"/>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p:cNvSpPr/>
          <p:nvPr/>
        </p:nvSpPr>
        <p:spPr>
          <a:xfrm>
            <a:off x="2694592" y="4013638"/>
            <a:ext cx="168172" cy="231884"/>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p:cNvCxnSpPr/>
          <p:nvPr/>
        </p:nvCxnSpPr>
        <p:spPr>
          <a:xfrm flipV="1">
            <a:off x="7620000" y="2895600"/>
            <a:ext cx="228600" cy="533400"/>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721234" y="2466881"/>
            <a:ext cx="2052678" cy="369332"/>
          </a:xfrm>
          <a:prstGeom prst="rect">
            <a:avLst/>
          </a:prstGeom>
          <a:noFill/>
        </p:spPr>
        <p:txBody>
          <a:bodyPr wrap="none" rtlCol="0">
            <a:spAutoFit/>
          </a:bodyPr>
          <a:lstStyle/>
          <a:p>
            <a:r>
              <a:rPr lang="en-US" b="1" dirty="0" smtClean="0">
                <a:solidFill>
                  <a:srgbClr val="FF0000"/>
                </a:solidFill>
              </a:rPr>
              <a:t>such as size of horn</a:t>
            </a:r>
            <a:endParaRPr lang="en-US" b="1" dirty="0">
              <a:solidFill>
                <a:srgbClr val="FF0000"/>
              </a:solidFill>
            </a:endParaRPr>
          </a:p>
        </p:txBody>
      </p:sp>
      <p:cxnSp>
        <p:nvCxnSpPr>
          <p:cNvPr id="12" name="Straight Arrow Connector 11"/>
          <p:cNvCxnSpPr/>
          <p:nvPr/>
        </p:nvCxnSpPr>
        <p:spPr>
          <a:xfrm flipH="1" flipV="1">
            <a:off x="5181600" y="2743200"/>
            <a:ext cx="304800" cy="638503"/>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962400" y="2395514"/>
            <a:ext cx="2036583" cy="369332"/>
          </a:xfrm>
          <a:prstGeom prst="rect">
            <a:avLst/>
          </a:prstGeom>
          <a:noFill/>
        </p:spPr>
        <p:txBody>
          <a:bodyPr wrap="none" rtlCol="0">
            <a:spAutoFit/>
          </a:bodyPr>
          <a:lstStyle/>
          <a:p>
            <a:r>
              <a:rPr lang="en-US" b="1" dirty="0" smtClean="0">
                <a:solidFill>
                  <a:srgbClr val="FF0000"/>
                </a:solidFill>
              </a:rPr>
              <a:t>of mountain sheep</a:t>
            </a:r>
            <a:endParaRPr lang="en-US" b="1" dirty="0">
              <a:solidFill>
                <a:srgbClr val="FF0000"/>
              </a:solidFill>
            </a:endParaRPr>
          </a:p>
        </p:txBody>
      </p:sp>
      <p:cxnSp>
        <p:nvCxnSpPr>
          <p:cNvPr id="16" name="Straight Arrow Connector 15"/>
          <p:cNvCxnSpPr/>
          <p:nvPr/>
        </p:nvCxnSpPr>
        <p:spPr>
          <a:xfrm flipH="1">
            <a:off x="7010400" y="3962400"/>
            <a:ext cx="457200" cy="1066800"/>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172200" y="5105400"/>
            <a:ext cx="1375120" cy="369332"/>
          </a:xfrm>
          <a:prstGeom prst="rect">
            <a:avLst/>
          </a:prstGeom>
          <a:noFill/>
        </p:spPr>
        <p:txBody>
          <a:bodyPr wrap="none" rtlCol="0">
            <a:spAutoFit/>
          </a:bodyPr>
          <a:lstStyle/>
          <a:p>
            <a:r>
              <a:rPr lang="en-US" b="1" dirty="0" smtClean="0">
                <a:solidFill>
                  <a:srgbClr val="FF0000"/>
                </a:solidFill>
              </a:rPr>
              <a:t>bigger horns</a:t>
            </a:r>
            <a:endParaRPr lang="en-US" b="1" dirty="0">
              <a:solidFill>
                <a:srgbClr val="FF0000"/>
              </a:solidFill>
            </a:endParaRPr>
          </a:p>
        </p:txBody>
      </p:sp>
    </p:spTree>
    <p:extLst>
      <p:ext uri="{BB962C8B-B14F-4D97-AF65-F5344CB8AC3E}">
        <p14:creationId xmlns:p14="http://schemas.microsoft.com/office/powerpoint/2010/main" val="3613810967"/>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Peacocks</a:t>
            </a:r>
            <a:endParaRPr lang="en-US" dirty="0"/>
          </a:p>
        </p:txBody>
      </p:sp>
      <p:sp>
        <p:nvSpPr>
          <p:cNvPr id="3" name="Slide Number Placeholder 2"/>
          <p:cNvSpPr>
            <a:spLocks noGrp="1"/>
          </p:cNvSpPr>
          <p:nvPr>
            <p:ph type="sldNum" sz="quarter" idx="12"/>
          </p:nvPr>
        </p:nvSpPr>
        <p:spPr/>
        <p:txBody>
          <a:bodyPr/>
          <a:lstStyle/>
          <a:p>
            <a:fld id="{252712C8-26FE-4CEC-B7C9-3ABEB00CBB4C}" type="slidenum">
              <a:rPr lang="en-US" smtClean="0"/>
              <a:pPr/>
              <a:t>50</a:t>
            </a:fld>
            <a:endParaRPr lang="en-US"/>
          </a:p>
        </p:txBody>
      </p:sp>
      <p:sp>
        <p:nvSpPr>
          <p:cNvPr id="4" name="TextBox 3"/>
          <p:cNvSpPr txBox="1"/>
          <p:nvPr/>
        </p:nvSpPr>
        <p:spPr>
          <a:xfrm>
            <a:off x="457200" y="1371600"/>
            <a:ext cx="8153400" cy="3046988"/>
          </a:xfrm>
          <a:prstGeom prst="rect">
            <a:avLst/>
          </a:prstGeom>
          <a:noFill/>
        </p:spPr>
        <p:txBody>
          <a:bodyPr wrap="square" rtlCol="0">
            <a:spAutoFit/>
          </a:bodyPr>
          <a:lstStyle/>
          <a:p>
            <a:endParaRPr lang="en-US" sz="2400" dirty="0" smtClean="0"/>
          </a:p>
          <a:p>
            <a:endParaRPr lang="en-US" sz="2400" dirty="0"/>
          </a:p>
          <a:p>
            <a:r>
              <a:rPr lang="en-US" sz="2400" dirty="0" smtClean="0"/>
              <a:t>Park rangers and visitors </a:t>
            </a:r>
            <a:r>
              <a:rPr lang="en-US" sz="2400" dirty="0"/>
              <a:t>have recently noticed a change in the new generations of peacocks. </a:t>
            </a:r>
            <a:r>
              <a:rPr lang="en-US" sz="2400" dirty="0" smtClean="0"/>
              <a:t>Many of the younger male </a:t>
            </a:r>
            <a:r>
              <a:rPr lang="en-US" sz="2400" dirty="0"/>
              <a:t>peacocks </a:t>
            </a:r>
            <a:r>
              <a:rPr lang="en-US" sz="2400" dirty="0" smtClean="0"/>
              <a:t>are </a:t>
            </a:r>
            <a:r>
              <a:rPr lang="en-US" sz="2400" dirty="0"/>
              <a:t>more </a:t>
            </a:r>
            <a:r>
              <a:rPr lang="en-US" sz="2400" dirty="0" smtClean="0"/>
              <a:t>colorful, on average, </a:t>
            </a:r>
            <a:r>
              <a:rPr lang="en-US" sz="2400" dirty="0"/>
              <a:t>than </a:t>
            </a:r>
            <a:r>
              <a:rPr lang="en-US" sz="2400" dirty="0" smtClean="0"/>
              <a:t>males from the older generations. </a:t>
            </a:r>
          </a:p>
          <a:p>
            <a:endParaRPr lang="en-US" sz="2400" dirty="0"/>
          </a:p>
          <a:p>
            <a:endParaRPr lang="en-US" sz="2400" dirty="0"/>
          </a:p>
        </p:txBody>
      </p:sp>
    </p:spTree>
    <p:extLst>
      <p:ext uri="{BB962C8B-B14F-4D97-AF65-F5344CB8AC3E}">
        <p14:creationId xmlns:p14="http://schemas.microsoft.com/office/powerpoint/2010/main" val="700946398"/>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Peacocks</a:t>
            </a:r>
            <a:endParaRPr lang="en-US" dirty="0"/>
          </a:p>
        </p:txBody>
      </p:sp>
      <p:sp>
        <p:nvSpPr>
          <p:cNvPr id="3" name="Slide Number Placeholder 2"/>
          <p:cNvSpPr>
            <a:spLocks noGrp="1"/>
          </p:cNvSpPr>
          <p:nvPr>
            <p:ph type="sldNum" sz="quarter" idx="12"/>
          </p:nvPr>
        </p:nvSpPr>
        <p:spPr/>
        <p:txBody>
          <a:bodyPr/>
          <a:lstStyle/>
          <a:p>
            <a:fld id="{252712C8-26FE-4CEC-B7C9-3ABEB00CBB4C}" type="slidenum">
              <a:rPr lang="en-US" smtClean="0"/>
              <a:pPr/>
              <a:t>51</a:t>
            </a:fld>
            <a:endParaRPr lang="en-US"/>
          </a:p>
        </p:txBody>
      </p:sp>
      <p:sp>
        <p:nvSpPr>
          <p:cNvPr id="5" name="Rectangle 4"/>
          <p:cNvSpPr/>
          <p:nvPr/>
        </p:nvSpPr>
        <p:spPr>
          <a:xfrm>
            <a:off x="609600" y="1295400"/>
            <a:ext cx="7543800" cy="3046988"/>
          </a:xfrm>
          <a:prstGeom prst="rect">
            <a:avLst/>
          </a:prstGeom>
        </p:spPr>
        <p:txBody>
          <a:bodyPr wrap="square">
            <a:spAutoFit/>
          </a:bodyPr>
          <a:lstStyle/>
          <a:p>
            <a:endParaRPr lang="en-US" sz="2800" dirty="0"/>
          </a:p>
          <a:p>
            <a:r>
              <a:rPr lang="en-US" sz="2800" dirty="0"/>
              <a:t>Why are male peacocks today more colorful than they used to be? </a:t>
            </a:r>
          </a:p>
          <a:p>
            <a:endParaRPr lang="en-US" sz="2800" dirty="0"/>
          </a:p>
          <a:p>
            <a:r>
              <a:rPr lang="en-US" sz="2800" dirty="0"/>
              <a:t>Fill in in the table on Page 4 of your packet for the peacocks example.</a:t>
            </a:r>
          </a:p>
          <a:p>
            <a:endParaRPr lang="en-US" sz="2400" dirty="0"/>
          </a:p>
        </p:txBody>
      </p:sp>
    </p:spTree>
    <p:extLst>
      <p:ext uri="{BB962C8B-B14F-4D97-AF65-F5344CB8AC3E}">
        <p14:creationId xmlns:p14="http://schemas.microsoft.com/office/powerpoint/2010/main" val="2588192609"/>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solidFill>
                  <a:srgbClr val="800000"/>
                </a:solidFill>
              </a:rPr>
              <a:t>Bacteria</a:t>
            </a:r>
            <a:endParaRPr lang="en-US" b="1" dirty="0">
              <a:solidFill>
                <a:srgbClr val="800000"/>
              </a:solidFill>
            </a:endParaRPr>
          </a:p>
        </p:txBody>
      </p:sp>
      <p:sp>
        <p:nvSpPr>
          <p:cNvPr id="3" name="Slide Number Placeholder 3"/>
          <p:cNvSpPr>
            <a:spLocks noGrp="1"/>
          </p:cNvSpPr>
          <p:nvPr>
            <p:ph type="sldNum" sz="quarter" idx="12"/>
          </p:nvPr>
        </p:nvSpPr>
        <p:spPr>
          <a:xfrm>
            <a:off x="6553200" y="6356350"/>
            <a:ext cx="2133600" cy="365125"/>
          </a:xfrm>
        </p:spPr>
        <p:txBody>
          <a:bodyPr/>
          <a:lstStyle/>
          <a:p>
            <a:fld id="{252712C8-26FE-4CEC-B7C9-3ABEB00CBB4C}" type="slidenum">
              <a:rPr lang="en-US" smtClean="0"/>
              <a:pPr/>
              <a:t>52</a:t>
            </a:fld>
            <a:endParaRPr lang="en-US"/>
          </a:p>
        </p:txBody>
      </p:sp>
    </p:spTree>
    <p:extLst>
      <p:ext uri="{BB962C8B-B14F-4D97-AF65-F5344CB8AC3E}">
        <p14:creationId xmlns:p14="http://schemas.microsoft.com/office/powerpoint/2010/main" val="486347410"/>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Bacteria</a:t>
            </a:r>
            <a:endParaRPr lang="en-US" dirty="0"/>
          </a:p>
        </p:txBody>
      </p:sp>
      <p:sp>
        <p:nvSpPr>
          <p:cNvPr id="4" name="Slide Number Placeholder 3"/>
          <p:cNvSpPr>
            <a:spLocks noGrp="1"/>
          </p:cNvSpPr>
          <p:nvPr>
            <p:ph type="sldNum" sz="quarter" idx="12"/>
          </p:nvPr>
        </p:nvSpPr>
        <p:spPr/>
        <p:txBody>
          <a:bodyPr/>
          <a:lstStyle/>
          <a:p>
            <a:fld id="{252712C8-26FE-4CEC-B7C9-3ABEB00CBB4C}" type="slidenum">
              <a:rPr lang="en-US" smtClean="0"/>
              <a:pPr/>
              <a:t>53</a:t>
            </a:fld>
            <a:endParaRPr lang="en-US"/>
          </a:p>
        </p:txBody>
      </p:sp>
      <p:sp>
        <p:nvSpPr>
          <p:cNvPr id="7" name="Rectangle 6"/>
          <p:cNvSpPr/>
          <p:nvPr/>
        </p:nvSpPr>
        <p:spPr>
          <a:xfrm>
            <a:off x="152400" y="3048000"/>
            <a:ext cx="8763000" cy="4093428"/>
          </a:xfrm>
          <a:prstGeom prst="rect">
            <a:avLst/>
          </a:prstGeom>
        </p:spPr>
        <p:txBody>
          <a:bodyPr wrap="square">
            <a:spAutoFit/>
          </a:bodyPr>
          <a:lstStyle/>
          <a:p>
            <a:pPr>
              <a:defRPr/>
            </a:pPr>
            <a:r>
              <a:rPr lang="en-US" sz="2000" dirty="0" smtClean="0"/>
              <a:t>Recently, doctors have found that many kinds of </a:t>
            </a:r>
            <a:r>
              <a:rPr lang="en-US" sz="2000" dirty="0"/>
              <a:t>bacteria are becoming resistant to antibiotics</a:t>
            </a:r>
            <a:r>
              <a:rPr lang="en-US" sz="2000" dirty="0" smtClean="0"/>
              <a:t>. The same antibiotics that would kill the bacteria years ago no longer works as effectively.  </a:t>
            </a:r>
          </a:p>
          <a:p>
            <a:pPr>
              <a:defRPr/>
            </a:pPr>
            <a:endParaRPr lang="en-US" sz="2000" dirty="0" smtClean="0">
              <a:cs typeface="Arial" charset="0"/>
            </a:endParaRPr>
          </a:p>
          <a:p>
            <a:pPr>
              <a:defRPr/>
            </a:pPr>
            <a:r>
              <a:rPr lang="en-US" sz="2000" dirty="0" smtClean="0">
                <a:cs typeface="Arial" charset="0"/>
              </a:rPr>
              <a:t>Anthrax </a:t>
            </a:r>
            <a:r>
              <a:rPr lang="en-US" sz="2000" dirty="0">
                <a:cs typeface="Arial" charset="0"/>
              </a:rPr>
              <a:t>is a kind of bacteria that infects people.</a:t>
            </a:r>
            <a:r>
              <a:rPr lang="en-US" sz="2000" dirty="0" smtClean="0">
                <a:cs typeface="Arial" charset="0"/>
              </a:rPr>
              <a:t>  Anthrax infections can be deadly.</a:t>
            </a:r>
          </a:p>
          <a:p>
            <a:pPr>
              <a:defRPr/>
            </a:pPr>
            <a:endParaRPr lang="en-US" sz="2000" dirty="0">
              <a:cs typeface="Arial" charset="0"/>
            </a:endParaRPr>
          </a:p>
          <a:p>
            <a:pPr>
              <a:defRPr/>
            </a:pPr>
            <a:r>
              <a:rPr lang="en-US" sz="2000" dirty="0" smtClean="0">
                <a:cs typeface="Arial" charset="0"/>
              </a:rPr>
              <a:t>Years </a:t>
            </a:r>
            <a:r>
              <a:rPr lang="en-US" sz="2000" dirty="0">
                <a:cs typeface="Arial" charset="0"/>
              </a:rPr>
              <a:t>ago,</a:t>
            </a:r>
            <a:r>
              <a:rPr lang="en-US" sz="2000" dirty="0" smtClean="0">
                <a:cs typeface="Arial" charset="0"/>
              </a:rPr>
              <a:t> Anthrax </a:t>
            </a:r>
            <a:r>
              <a:rPr lang="en-US" sz="2000" dirty="0">
                <a:cs typeface="Arial" charset="0"/>
              </a:rPr>
              <a:t>could be killed by</a:t>
            </a:r>
            <a:r>
              <a:rPr lang="en-US" sz="2000" dirty="0" smtClean="0">
                <a:cs typeface="Arial" charset="0"/>
              </a:rPr>
              <a:t> an antibiotic called Ciprofloxacin (</a:t>
            </a:r>
            <a:r>
              <a:rPr lang="en-US" sz="2000" dirty="0" err="1" smtClean="0">
                <a:cs typeface="Arial" charset="0"/>
              </a:rPr>
              <a:t>Cipro</a:t>
            </a:r>
            <a:r>
              <a:rPr lang="en-US" sz="2000" dirty="0" smtClean="0">
                <a:cs typeface="Arial" charset="0"/>
              </a:rPr>
              <a:t>). </a:t>
            </a:r>
            <a:r>
              <a:rPr lang="en-US" sz="2000" dirty="0" err="1" smtClean="0">
                <a:cs typeface="Arial" charset="0"/>
              </a:rPr>
              <a:t>Cipro</a:t>
            </a:r>
            <a:r>
              <a:rPr lang="en-US" sz="2000" dirty="0" smtClean="0">
                <a:cs typeface="Arial" charset="0"/>
              </a:rPr>
              <a:t> binds to an important protein in the bacteria and causes this protein to stop working. This protein is called the </a:t>
            </a:r>
            <a:r>
              <a:rPr lang="en-US" sz="2000" dirty="0" err="1" smtClean="0">
                <a:cs typeface="Arial" charset="0"/>
              </a:rPr>
              <a:t>gyrase</a:t>
            </a:r>
            <a:r>
              <a:rPr lang="en-US" sz="2000" dirty="0" smtClean="0">
                <a:cs typeface="Arial" charset="0"/>
              </a:rPr>
              <a:t> protein. Without a functioning </a:t>
            </a:r>
            <a:r>
              <a:rPr lang="en-US" sz="2000" dirty="0" err="1" smtClean="0">
                <a:cs typeface="Arial" charset="0"/>
              </a:rPr>
              <a:t>gyrase</a:t>
            </a:r>
            <a:r>
              <a:rPr lang="en-US" sz="2000" dirty="0" smtClean="0">
                <a:cs typeface="Arial" charset="0"/>
              </a:rPr>
              <a:t> protein, the bacteria cannot reproduce.  These bacteria eventually die and the sick person gets better.</a:t>
            </a:r>
          </a:p>
          <a:p>
            <a:pPr>
              <a:defRPr/>
            </a:pPr>
            <a:endParaRPr lang="en-US" sz="2000" dirty="0">
              <a:cs typeface="Arial" charset="0"/>
            </a:endParaRPr>
          </a:p>
          <a:p>
            <a:pPr>
              <a:defRPr/>
            </a:pPr>
            <a:r>
              <a:rPr lang="en-US" sz="2000" dirty="0" smtClean="0">
                <a:cs typeface="Arial" charset="0"/>
              </a:rPr>
              <a:t>					</a:t>
            </a:r>
            <a:endParaRPr lang="en-US" sz="2000" b="1" dirty="0">
              <a:cs typeface="Arial" charset="0"/>
            </a:endParaRPr>
          </a:p>
        </p:txBody>
      </p:sp>
      <p:pic>
        <p:nvPicPr>
          <p:cNvPr id="8" name="Picture 7"/>
          <p:cNvPicPr>
            <a:picLocks noChangeAspect="1"/>
          </p:cNvPicPr>
          <p:nvPr/>
        </p:nvPicPr>
        <p:blipFill>
          <a:blip r:embed="rId2"/>
          <a:stretch>
            <a:fillRect/>
          </a:stretch>
        </p:blipFill>
        <p:spPr>
          <a:xfrm>
            <a:off x="2667000" y="914400"/>
            <a:ext cx="3549313" cy="2057399"/>
          </a:xfrm>
          <a:prstGeom prst="rect">
            <a:avLst/>
          </a:prstGeom>
        </p:spPr>
      </p:pic>
    </p:spTree>
    <p:extLst>
      <p:ext uri="{BB962C8B-B14F-4D97-AF65-F5344CB8AC3E}">
        <p14:creationId xmlns:p14="http://schemas.microsoft.com/office/powerpoint/2010/main" val="3932006838"/>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Bacteria</a:t>
            </a:r>
            <a:endParaRPr lang="en-US" dirty="0"/>
          </a:p>
        </p:txBody>
      </p:sp>
      <p:sp>
        <p:nvSpPr>
          <p:cNvPr id="4" name="Slide Number Placeholder 3"/>
          <p:cNvSpPr>
            <a:spLocks noGrp="1"/>
          </p:cNvSpPr>
          <p:nvPr>
            <p:ph type="sldNum" sz="quarter" idx="12"/>
          </p:nvPr>
        </p:nvSpPr>
        <p:spPr/>
        <p:txBody>
          <a:bodyPr/>
          <a:lstStyle/>
          <a:p>
            <a:fld id="{252712C8-26FE-4CEC-B7C9-3ABEB00CBB4C}" type="slidenum">
              <a:rPr lang="en-US" smtClean="0"/>
              <a:pPr/>
              <a:t>54</a:t>
            </a:fld>
            <a:endParaRPr lang="en-US"/>
          </a:p>
        </p:txBody>
      </p:sp>
      <p:sp>
        <p:nvSpPr>
          <p:cNvPr id="7" name="Rectangle 6"/>
          <p:cNvSpPr/>
          <p:nvPr/>
        </p:nvSpPr>
        <p:spPr>
          <a:xfrm>
            <a:off x="228600" y="3124200"/>
            <a:ext cx="8763000" cy="3785652"/>
          </a:xfrm>
          <a:prstGeom prst="rect">
            <a:avLst/>
          </a:prstGeom>
        </p:spPr>
        <p:txBody>
          <a:bodyPr wrap="square">
            <a:spAutoFit/>
          </a:bodyPr>
          <a:lstStyle/>
          <a:p>
            <a:pPr>
              <a:defRPr/>
            </a:pPr>
            <a:r>
              <a:rPr lang="en-US" sz="2000" dirty="0" smtClean="0">
                <a:cs typeface="Arial" charset="0"/>
              </a:rPr>
              <a:t>Scientists discovered that some people with Anthrax are not getting better even when they are treated with </a:t>
            </a:r>
            <a:r>
              <a:rPr lang="en-US" sz="2000" dirty="0" err="1" smtClean="0">
                <a:cs typeface="Arial" charset="0"/>
              </a:rPr>
              <a:t>Cipro</a:t>
            </a:r>
            <a:r>
              <a:rPr lang="en-US" sz="2000" dirty="0" smtClean="0">
                <a:cs typeface="Arial" charset="0"/>
              </a:rPr>
              <a:t>. These people have Anthrax bacteria that are resistant to </a:t>
            </a:r>
            <a:r>
              <a:rPr lang="en-US" sz="2000" dirty="0" err="1" smtClean="0">
                <a:cs typeface="Arial" charset="0"/>
              </a:rPr>
              <a:t>Cipro</a:t>
            </a:r>
            <a:r>
              <a:rPr lang="en-US" sz="2000" dirty="0" smtClean="0">
                <a:cs typeface="Arial" charset="0"/>
              </a:rPr>
              <a:t>. </a:t>
            </a:r>
          </a:p>
          <a:p>
            <a:pPr>
              <a:defRPr/>
            </a:pPr>
            <a:endParaRPr lang="en-US" sz="2000" dirty="0" smtClean="0">
              <a:cs typeface="Arial" charset="0"/>
            </a:endParaRPr>
          </a:p>
          <a:p>
            <a:pPr>
              <a:defRPr/>
            </a:pPr>
            <a:r>
              <a:rPr lang="en-US" sz="2000" dirty="0" smtClean="0">
                <a:cs typeface="Arial" charset="0"/>
              </a:rPr>
              <a:t>These bacteria are resistant to </a:t>
            </a:r>
            <a:r>
              <a:rPr lang="en-US" sz="2000" dirty="0" err="1" smtClean="0">
                <a:cs typeface="Arial" charset="0"/>
              </a:rPr>
              <a:t>Cipro</a:t>
            </a:r>
            <a:r>
              <a:rPr lang="en-US" sz="2000" dirty="0" smtClean="0">
                <a:cs typeface="Arial" charset="0"/>
              </a:rPr>
              <a:t> </a:t>
            </a:r>
            <a:r>
              <a:rPr lang="en-US" sz="2000" dirty="0">
                <a:cs typeface="Arial" charset="0"/>
              </a:rPr>
              <a:t>because they have a mutation in the gene for the </a:t>
            </a:r>
            <a:r>
              <a:rPr lang="en-US" sz="2000" dirty="0" err="1">
                <a:cs typeface="Arial" charset="0"/>
              </a:rPr>
              <a:t>gyrase</a:t>
            </a:r>
            <a:r>
              <a:rPr lang="en-US" sz="2000" dirty="0">
                <a:cs typeface="Arial" charset="0"/>
              </a:rPr>
              <a:t> protein. This mutated gene makes a </a:t>
            </a:r>
            <a:r>
              <a:rPr lang="en-US" sz="2000" dirty="0" err="1">
                <a:cs typeface="Arial" charset="0"/>
              </a:rPr>
              <a:t>gyrase</a:t>
            </a:r>
            <a:r>
              <a:rPr lang="en-US" sz="2000" dirty="0">
                <a:cs typeface="Arial" charset="0"/>
              </a:rPr>
              <a:t> protein that has a slightly different shape. </a:t>
            </a:r>
            <a:r>
              <a:rPr lang="en-US" sz="2000" dirty="0" err="1">
                <a:cs typeface="Arial" charset="0"/>
              </a:rPr>
              <a:t>Cipro</a:t>
            </a:r>
            <a:r>
              <a:rPr lang="en-US" sz="2000" dirty="0">
                <a:cs typeface="Arial" charset="0"/>
              </a:rPr>
              <a:t> cannot bind to this slightly different </a:t>
            </a:r>
            <a:r>
              <a:rPr lang="en-US" sz="2000" dirty="0" err="1">
                <a:cs typeface="Arial" charset="0"/>
              </a:rPr>
              <a:t>gyrase</a:t>
            </a:r>
            <a:r>
              <a:rPr lang="en-US" sz="2000" dirty="0">
                <a:cs typeface="Arial" charset="0"/>
              </a:rPr>
              <a:t> protein.  </a:t>
            </a:r>
            <a:r>
              <a:rPr lang="en-US" sz="2000" dirty="0" smtClean="0">
                <a:cs typeface="Arial" charset="0"/>
              </a:rPr>
              <a:t>The </a:t>
            </a:r>
            <a:r>
              <a:rPr lang="en-US" sz="2000" dirty="0" smtClean="0">
                <a:cs typeface="Arial" charset="0"/>
              </a:rPr>
              <a:t>Anthrax </a:t>
            </a:r>
            <a:r>
              <a:rPr lang="en-US" sz="2000" dirty="0" smtClean="0">
                <a:cs typeface="Arial" charset="0"/>
              </a:rPr>
              <a:t>bacteria with the mutated gene can reproduce even when they are treated with </a:t>
            </a:r>
            <a:r>
              <a:rPr lang="en-US" sz="2000" dirty="0" err="1" smtClean="0">
                <a:cs typeface="Arial" charset="0"/>
              </a:rPr>
              <a:t>Cipro</a:t>
            </a:r>
            <a:r>
              <a:rPr lang="en-US" sz="2000" dirty="0" smtClean="0">
                <a:cs typeface="Arial" charset="0"/>
              </a:rPr>
              <a:t>. Now </a:t>
            </a:r>
            <a:r>
              <a:rPr lang="en-US" sz="2000" dirty="0">
                <a:cs typeface="Arial" charset="0"/>
              </a:rPr>
              <a:t>many </a:t>
            </a:r>
            <a:r>
              <a:rPr lang="en-US" sz="2000" dirty="0" smtClean="0">
                <a:cs typeface="Arial" charset="0"/>
              </a:rPr>
              <a:t>Anthrax </a:t>
            </a:r>
            <a:r>
              <a:rPr lang="en-US" sz="2000" dirty="0">
                <a:cs typeface="Arial" charset="0"/>
              </a:rPr>
              <a:t>bacteria are resistant to the antibiotic </a:t>
            </a:r>
            <a:r>
              <a:rPr lang="en-US" sz="2000" dirty="0" err="1">
                <a:cs typeface="Arial" charset="0"/>
              </a:rPr>
              <a:t>Cipro</a:t>
            </a:r>
            <a:r>
              <a:rPr lang="en-US" sz="2000" dirty="0">
                <a:cs typeface="Arial" charset="0"/>
              </a:rPr>
              <a:t>. </a:t>
            </a:r>
          </a:p>
          <a:p>
            <a:pPr>
              <a:defRPr/>
            </a:pPr>
            <a:endParaRPr lang="en-US" sz="2000" dirty="0">
              <a:cs typeface="Arial" charset="0"/>
            </a:endParaRPr>
          </a:p>
          <a:p>
            <a:pPr>
              <a:defRPr/>
            </a:pPr>
            <a:r>
              <a:rPr lang="en-US" sz="2000" dirty="0" smtClean="0">
                <a:cs typeface="Arial" charset="0"/>
              </a:rPr>
              <a:t>					</a:t>
            </a:r>
            <a:endParaRPr lang="en-US" sz="2000" b="1" dirty="0">
              <a:cs typeface="Arial" charset="0"/>
            </a:endParaRPr>
          </a:p>
        </p:txBody>
      </p:sp>
      <p:pic>
        <p:nvPicPr>
          <p:cNvPr id="9" name="Picture 8"/>
          <p:cNvPicPr>
            <a:picLocks noChangeAspect="1"/>
          </p:cNvPicPr>
          <p:nvPr/>
        </p:nvPicPr>
        <p:blipFill>
          <a:blip r:embed="rId2"/>
          <a:stretch>
            <a:fillRect/>
          </a:stretch>
        </p:blipFill>
        <p:spPr>
          <a:xfrm>
            <a:off x="2895600" y="914400"/>
            <a:ext cx="3429000" cy="2131541"/>
          </a:xfrm>
          <a:prstGeom prst="rect">
            <a:avLst/>
          </a:prstGeom>
        </p:spPr>
      </p:pic>
    </p:spTree>
    <p:extLst>
      <p:ext uri="{BB962C8B-B14F-4D97-AF65-F5344CB8AC3E}">
        <p14:creationId xmlns:p14="http://schemas.microsoft.com/office/powerpoint/2010/main" val="2890676192"/>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Bacteria</a:t>
            </a:r>
            <a:endParaRPr lang="en-US" dirty="0"/>
          </a:p>
        </p:txBody>
      </p:sp>
      <p:sp>
        <p:nvSpPr>
          <p:cNvPr id="3" name="Content Placeholder 2"/>
          <p:cNvSpPr>
            <a:spLocks noGrp="1"/>
          </p:cNvSpPr>
          <p:nvPr>
            <p:ph idx="1"/>
          </p:nvPr>
        </p:nvSpPr>
        <p:spPr/>
        <p:txBody>
          <a:bodyPr/>
          <a:lstStyle/>
          <a:p>
            <a:pPr marL="0" indent="0">
              <a:buNone/>
            </a:pPr>
            <a:r>
              <a:rPr lang="en-US" dirty="0" smtClean="0"/>
              <a:t>What happened to make the </a:t>
            </a:r>
            <a:r>
              <a:rPr lang="en-US" dirty="0" smtClean="0"/>
              <a:t>Anthrax </a:t>
            </a:r>
            <a:r>
              <a:rPr lang="en-US" dirty="0" smtClean="0"/>
              <a:t>bacteria resistant to </a:t>
            </a:r>
            <a:r>
              <a:rPr lang="en-US" dirty="0" err="1" smtClean="0"/>
              <a:t>Cipro</a:t>
            </a:r>
            <a:r>
              <a:rPr lang="en-US" dirty="0" smtClean="0"/>
              <a:t> over time? </a:t>
            </a:r>
          </a:p>
          <a:p>
            <a:pPr marL="0" indent="0">
              <a:buNone/>
            </a:pPr>
            <a:endParaRPr lang="en-US" dirty="0" smtClean="0"/>
          </a:p>
          <a:p>
            <a:pPr marL="0" indent="0">
              <a:buNone/>
            </a:pPr>
            <a:r>
              <a:rPr lang="en-US" dirty="0" smtClean="0"/>
              <a:t>Fill in the table on Page 5 of your packet for the bacteria example.</a:t>
            </a:r>
            <a:endParaRPr lang="en-US" dirty="0"/>
          </a:p>
        </p:txBody>
      </p:sp>
      <p:sp>
        <p:nvSpPr>
          <p:cNvPr id="4" name="Slide Number Placeholder 3"/>
          <p:cNvSpPr>
            <a:spLocks noGrp="1"/>
          </p:cNvSpPr>
          <p:nvPr>
            <p:ph type="sldNum" sz="quarter" idx="12"/>
          </p:nvPr>
        </p:nvSpPr>
        <p:spPr/>
        <p:txBody>
          <a:bodyPr/>
          <a:lstStyle/>
          <a:p>
            <a:fld id="{252712C8-26FE-4CEC-B7C9-3ABEB00CBB4C}" type="slidenum">
              <a:rPr lang="en-US" smtClean="0"/>
              <a:pPr/>
              <a:t>55</a:t>
            </a:fld>
            <a:endParaRPr lang="en-US"/>
          </a:p>
        </p:txBody>
      </p:sp>
    </p:spTree>
    <p:extLst>
      <p:ext uri="{BB962C8B-B14F-4D97-AF65-F5344CB8AC3E}">
        <p14:creationId xmlns:p14="http://schemas.microsoft.com/office/powerpoint/2010/main" val="1418295521"/>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solidFill>
                  <a:srgbClr val="800000"/>
                </a:solidFill>
              </a:rPr>
              <a:t>Sage Grouse</a:t>
            </a:r>
            <a:endParaRPr lang="en-US" b="1" dirty="0">
              <a:solidFill>
                <a:srgbClr val="800000"/>
              </a:solidFill>
            </a:endParaRPr>
          </a:p>
        </p:txBody>
      </p:sp>
      <p:sp>
        <p:nvSpPr>
          <p:cNvPr id="3" name="Slide Number Placeholder 3"/>
          <p:cNvSpPr>
            <a:spLocks noGrp="1"/>
          </p:cNvSpPr>
          <p:nvPr>
            <p:ph type="sldNum" sz="quarter" idx="12"/>
          </p:nvPr>
        </p:nvSpPr>
        <p:spPr>
          <a:xfrm>
            <a:off x="6553200" y="6416675"/>
            <a:ext cx="2133600" cy="365125"/>
          </a:xfrm>
        </p:spPr>
        <p:txBody>
          <a:bodyPr/>
          <a:lstStyle/>
          <a:p>
            <a:fld id="{252712C8-26FE-4CEC-B7C9-3ABEB00CBB4C}" type="slidenum">
              <a:rPr lang="en-US" smtClean="0"/>
              <a:pPr/>
              <a:t>56</a:t>
            </a:fld>
            <a:endParaRPr lang="en-US"/>
          </a:p>
        </p:txBody>
      </p:sp>
    </p:spTree>
    <p:extLst>
      <p:ext uri="{BB962C8B-B14F-4D97-AF65-F5344CB8AC3E}">
        <p14:creationId xmlns:p14="http://schemas.microsoft.com/office/powerpoint/2010/main" val="3514368297"/>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Sage Grouse</a:t>
            </a:r>
            <a:endParaRPr lang="en-US" dirty="0"/>
          </a:p>
        </p:txBody>
      </p:sp>
      <p:sp>
        <p:nvSpPr>
          <p:cNvPr id="4" name="Slide Number Placeholder 3"/>
          <p:cNvSpPr>
            <a:spLocks noGrp="1"/>
          </p:cNvSpPr>
          <p:nvPr>
            <p:ph type="sldNum" sz="quarter" idx="12"/>
          </p:nvPr>
        </p:nvSpPr>
        <p:spPr/>
        <p:txBody>
          <a:bodyPr/>
          <a:lstStyle/>
          <a:p>
            <a:fld id="{252712C8-26FE-4CEC-B7C9-3ABEB00CBB4C}" type="slidenum">
              <a:rPr lang="en-US" smtClean="0"/>
              <a:pPr/>
              <a:t>57</a:t>
            </a:fld>
            <a:endParaRPr lang="en-US"/>
          </a:p>
        </p:txBody>
      </p:sp>
      <p:sp>
        <p:nvSpPr>
          <p:cNvPr id="5" name="TextBox 4"/>
          <p:cNvSpPr txBox="1"/>
          <p:nvPr/>
        </p:nvSpPr>
        <p:spPr>
          <a:xfrm>
            <a:off x="304800" y="1447800"/>
            <a:ext cx="8001000" cy="5940088"/>
          </a:xfrm>
          <a:prstGeom prst="rect">
            <a:avLst/>
          </a:prstGeom>
          <a:noFill/>
        </p:spPr>
        <p:txBody>
          <a:bodyPr wrap="square" rtlCol="0">
            <a:spAutoFit/>
          </a:bodyPr>
          <a:lstStyle/>
          <a:p>
            <a:r>
              <a:rPr lang="en-US" sz="2800" dirty="0" smtClean="0"/>
              <a:t>The sage grouse is a type of bird found in western North America. Their mating rituals take place in a </a:t>
            </a:r>
            <a:r>
              <a:rPr lang="en-US" sz="2800" dirty="0" err="1" smtClean="0"/>
              <a:t>lek</a:t>
            </a:r>
            <a:r>
              <a:rPr lang="en-US" sz="2800" dirty="0" smtClean="0"/>
              <a:t>, an area where birds gather during breeding season for courtship displays. In a certain </a:t>
            </a:r>
            <a:r>
              <a:rPr lang="en-US" sz="2800" dirty="0" err="1" smtClean="0"/>
              <a:t>lek</a:t>
            </a:r>
            <a:r>
              <a:rPr lang="en-US" sz="2800" dirty="0" smtClean="0"/>
              <a:t> there was a disease that caused many of the females to die. This </a:t>
            </a:r>
            <a:r>
              <a:rPr lang="en-US" sz="2800" dirty="0" err="1" smtClean="0"/>
              <a:t>lek</a:t>
            </a:r>
            <a:r>
              <a:rPr lang="en-US" sz="2800" dirty="0" smtClean="0"/>
              <a:t> now has many more males than females. </a:t>
            </a:r>
          </a:p>
          <a:p>
            <a:endParaRPr lang="en-US" sz="2800" dirty="0"/>
          </a:p>
          <a:p>
            <a:r>
              <a:rPr lang="en-US" sz="2800" dirty="0" smtClean="0"/>
              <a:t>Males “strut” to attract females over a 3 month period. This strut can be seen in the video on the next slide. </a:t>
            </a:r>
          </a:p>
          <a:p>
            <a:endParaRPr lang="en-US" sz="2000" dirty="0"/>
          </a:p>
          <a:p>
            <a:endParaRPr lang="en-US" sz="2000" dirty="0"/>
          </a:p>
          <a:p>
            <a:endParaRPr lang="en-US" sz="2000" dirty="0"/>
          </a:p>
          <a:p>
            <a:pPr lvl="1"/>
            <a:endParaRPr lang="en-US" sz="2000" dirty="0"/>
          </a:p>
          <a:p>
            <a:endParaRPr lang="en-US" sz="2000" dirty="0"/>
          </a:p>
        </p:txBody>
      </p:sp>
    </p:spTree>
    <p:extLst>
      <p:ext uri="{BB962C8B-B14F-4D97-AF65-F5344CB8AC3E}">
        <p14:creationId xmlns:p14="http://schemas.microsoft.com/office/powerpoint/2010/main" val="1928396273"/>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age Grouse.wmv">
            <a:hlinkClick r:id="" action="ppaction://media"/>
          </p:cNvPr>
          <p:cNvPicPr/>
          <p:nvPr>
            <a:videoFile r:link="rId2"/>
            <p:extLst>
              <p:ext uri="{DAA4B4D4-6D71-4841-9C94-3DE7FCFB9230}">
                <p14:media xmlns:p14="http://schemas.microsoft.com/office/powerpoint/2010/main" r:embed="rId1"/>
              </p:ext>
            </p:extLst>
          </p:nvPr>
        </p:nvPicPr>
        <p:blipFill>
          <a:blip r:embed="rId4" cstate="print"/>
          <a:stretch>
            <a:fillRect/>
          </a:stretch>
        </p:blipFill>
        <p:spPr>
          <a:xfrm>
            <a:off x="685800" y="381000"/>
            <a:ext cx="7772400" cy="5829300"/>
          </a:xfrm>
          <a:prstGeom prst="rect">
            <a:avLst/>
          </a:prstGeom>
        </p:spPr>
      </p:pic>
      <p:sp>
        <p:nvSpPr>
          <p:cNvPr id="4" name="Slide Number Placeholder 3"/>
          <p:cNvSpPr>
            <a:spLocks noGrp="1"/>
          </p:cNvSpPr>
          <p:nvPr>
            <p:ph type="sldNum" sz="quarter" idx="12"/>
          </p:nvPr>
        </p:nvSpPr>
        <p:spPr/>
        <p:txBody>
          <a:bodyPr/>
          <a:lstStyle/>
          <a:p>
            <a:fld id="{252712C8-26FE-4CEC-B7C9-3ABEB00CBB4C}" type="slidenum">
              <a:rPr lang="en-US" smtClean="0"/>
              <a:pPr/>
              <a:t>58</a:t>
            </a:fld>
            <a:endParaRPr lang="en-US"/>
          </a:p>
        </p:txBody>
      </p:sp>
    </p:spTree>
    <p:extLst>
      <p:ext uri="{BB962C8B-B14F-4D97-AF65-F5344CB8AC3E}">
        <p14:creationId xmlns:p14="http://schemas.microsoft.com/office/powerpoint/2010/main" val="4206847217"/>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p:cNvGrpSpPr/>
          <p:nvPr/>
        </p:nvGrpSpPr>
        <p:grpSpPr>
          <a:xfrm flipH="1">
            <a:off x="333645" y="2788003"/>
            <a:ext cx="2285999" cy="2341933"/>
            <a:chOff x="742950" y="2388870"/>
            <a:chExt cx="2850856" cy="2779120"/>
          </a:xfrm>
        </p:grpSpPr>
        <p:sp>
          <p:nvSpPr>
            <p:cNvPr id="4" name="Oval 3"/>
            <p:cNvSpPr/>
            <p:nvPr/>
          </p:nvSpPr>
          <p:spPr>
            <a:xfrm rot="8469349">
              <a:off x="1219200" y="2819400"/>
              <a:ext cx="1219200" cy="1981200"/>
            </a:xfrm>
            <a:prstGeom prst="ellipse">
              <a:avLst/>
            </a:prstGeom>
            <a:blipFill dpi="0" rotWithShape="1">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Freeform 4"/>
            <p:cNvSpPr/>
            <p:nvPr/>
          </p:nvSpPr>
          <p:spPr>
            <a:xfrm>
              <a:off x="742950" y="2388870"/>
              <a:ext cx="1005840" cy="902970"/>
            </a:xfrm>
            <a:custGeom>
              <a:avLst/>
              <a:gdLst>
                <a:gd name="connsiteX0" fmla="*/ 331470 w 1005840"/>
                <a:gd name="connsiteY0" fmla="*/ 902970 h 902970"/>
                <a:gd name="connsiteX1" fmla="*/ 331470 w 1005840"/>
                <a:gd name="connsiteY1" fmla="*/ 902970 h 902970"/>
                <a:gd name="connsiteX2" fmla="*/ 342900 w 1005840"/>
                <a:gd name="connsiteY2" fmla="*/ 800100 h 902970"/>
                <a:gd name="connsiteX3" fmla="*/ 354330 w 1005840"/>
                <a:gd name="connsiteY3" fmla="*/ 605790 h 902970"/>
                <a:gd name="connsiteX4" fmla="*/ 377190 w 1005840"/>
                <a:gd name="connsiteY4" fmla="*/ 537210 h 902970"/>
                <a:gd name="connsiteX5" fmla="*/ 388620 w 1005840"/>
                <a:gd name="connsiteY5" fmla="*/ 502920 h 902970"/>
                <a:gd name="connsiteX6" fmla="*/ 400050 w 1005840"/>
                <a:gd name="connsiteY6" fmla="*/ 468630 h 902970"/>
                <a:gd name="connsiteX7" fmla="*/ 388620 w 1005840"/>
                <a:gd name="connsiteY7" fmla="*/ 354330 h 902970"/>
                <a:gd name="connsiteX8" fmla="*/ 354330 w 1005840"/>
                <a:gd name="connsiteY8" fmla="*/ 331470 h 902970"/>
                <a:gd name="connsiteX9" fmla="*/ 285750 w 1005840"/>
                <a:gd name="connsiteY9" fmla="*/ 308610 h 902970"/>
                <a:gd name="connsiteX10" fmla="*/ 182880 w 1005840"/>
                <a:gd name="connsiteY10" fmla="*/ 274320 h 902970"/>
                <a:gd name="connsiteX11" fmla="*/ 148590 w 1005840"/>
                <a:gd name="connsiteY11" fmla="*/ 262890 h 902970"/>
                <a:gd name="connsiteX12" fmla="*/ 114300 w 1005840"/>
                <a:gd name="connsiteY12" fmla="*/ 251460 h 902970"/>
                <a:gd name="connsiteX13" fmla="*/ 0 w 1005840"/>
                <a:gd name="connsiteY13" fmla="*/ 240030 h 902970"/>
                <a:gd name="connsiteX14" fmla="*/ 34290 w 1005840"/>
                <a:gd name="connsiteY14" fmla="*/ 228600 h 902970"/>
                <a:gd name="connsiteX15" fmla="*/ 102870 w 1005840"/>
                <a:gd name="connsiteY15" fmla="*/ 182880 h 902970"/>
                <a:gd name="connsiteX16" fmla="*/ 137160 w 1005840"/>
                <a:gd name="connsiteY16" fmla="*/ 171450 h 902970"/>
                <a:gd name="connsiteX17" fmla="*/ 171450 w 1005840"/>
                <a:gd name="connsiteY17" fmla="*/ 148590 h 902970"/>
                <a:gd name="connsiteX18" fmla="*/ 240030 w 1005840"/>
                <a:gd name="connsiteY18" fmla="*/ 125730 h 902970"/>
                <a:gd name="connsiteX19" fmla="*/ 274320 w 1005840"/>
                <a:gd name="connsiteY19" fmla="*/ 102870 h 902970"/>
                <a:gd name="connsiteX20" fmla="*/ 342900 w 1005840"/>
                <a:gd name="connsiteY20" fmla="*/ 80010 h 902970"/>
                <a:gd name="connsiteX21" fmla="*/ 411480 w 1005840"/>
                <a:gd name="connsiteY21" fmla="*/ 45720 h 902970"/>
                <a:gd name="connsiteX22" fmla="*/ 445770 w 1005840"/>
                <a:gd name="connsiteY22" fmla="*/ 22860 h 902970"/>
                <a:gd name="connsiteX23" fmla="*/ 514350 w 1005840"/>
                <a:gd name="connsiteY23" fmla="*/ 0 h 902970"/>
                <a:gd name="connsiteX24" fmla="*/ 640080 w 1005840"/>
                <a:gd name="connsiteY24" fmla="*/ 11430 h 902970"/>
                <a:gd name="connsiteX25" fmla="*/ 708660 w 1005840"/>
                <a:gd name="connsiteY25" fmla="*/ 34290 h 902970"/>
                <a:gd name="connsiteX26" fmla="*/ 742950 w 1005840"/>
                <a:gd name="connsiteY26" fmla="*/ 45720 h 902970"/>
                <a:gd name="connsiteX27" fmla="*/ 811530 w 1005840"/>
                <a:gd name="connsiteY27" fmla="*/ 80010 h 902970"/>
                <a:gd name="connsiteX28" fmla="*/ 868680 w 1005840"/>
                <a:gd name="connsiteY28" fmla="*/ 182880 h 902970"/>
                <a:gd name="connsiteX29" fmla="*/ 891540 w 1005840"/>
                <a:gd name="connsiteY29" fmla="*/ 217170 h 902970"/>
                <a:gd name="connsiteX30" fmla="*/ 914400 w 1005840"/>
                <a:gd name="connsiteY30" fmla="*/ 285750 h 902970"/>
                <a:gd name="connsiteX31" fmla="*/ 925830 w 1005840"/>
                <a:gd name="connsiteY31" fmla="*/ 320040 h 902970"/>
                <a:gd name="connsiteX32" fmla="*/ 948690 w 1005840"/>
                <a:gd name="connsiteY32" fmla="*/ 537210 h 902970"/>
                <a:gd name="connsiteX33" fmla="*/ 971550 w 1005840"/>
                <a:gd name="connsiteY33" fmla="*/ 617220 h 902970"/>
                <a:gd name="connsiteX34" fmla="*/ 994410 w 1005840"/>
                <a:gd name="connsiteY34" fmla="*/ 651510 h 902970"/>
                <a:gd name="connsiteX35" fmla="*/ 1005840 w 1005840"/>
                <a:gd name="connsiteY35" fmla="*/ 674370 h 902970"/>
                <a:gd name="connsiteX36" fmla="*/ 331470 w 1005840"/>
                <a:gd name="connsiteY36" fmla="*/ 902970 h 902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05840" h="902970">
                  <a:moveTo>
                    <a:pt x="331470" y="902970"/>
                  </a:moveTo>
                  <a:lnTo>
                    <a:pt x="331470" y="902970"/>
                  </a:lnTo>
                  <a:cubicBezTo>
                    <a:pt x="335280" y="868680"/>
                    <a:pt x="340254" y="834499"/>
                    <a:pt x="342900" y="800100"/>
                  </a:cubicBezTo>
                  <a:cubicBezTo>
                    <a:pt x="347876" y="735409"/>
                    <a:pt x="345938" y="670127"/>
                    <a:pt x="354330" y="605790"/>
                  </a:cubicBezTo>
                  <a:cubicBezTo>
                    <a:pt x="357447" y="581896"/>
                    <a:pt x="369570" y="560070"/>
                    <a:pt x="377190" y="537210"/>
                  </a:cubicBezTo>
                  <a:lnTo>
                    <a:pt x="388620" y="502920"/>
                  </a:lnTo>
                  <a:lnTo>
                    <a:pt x="400050" y="468630"/>
                  </a:lnTo>
                  <a:cubicBezTo>
                    <a:pt x="396240" y="430530"/>
                    <a:pt x="400728" y="390655"/>
                    <a:pt x="388620" y="354330"/>
                  </a:cubicBezTo>
                  <a:cubicBezTo>
                    <a:pt x="384276" y="341298"/>
                    <a:pt x="366883" y="337049"/>
                    <a:pt x="354330" y="331470"/>
                  </a:cubicBezTo>
                  <a:cubicBezTo>
                    <a:pt x="332310" y="321683"/>
                    <a:pt x="308610" y="316230"/>
                    <a:pt x="285750" y="308610"/>
                  </a:cubicBezTo>
                  <a:lnTo>
                    <a:pt x="182880" y="274320"/>
                  </a:lnTo>
                  <a:lnTo>
                    <a:pt x="148590" y="262890"/>
                  </a:lnTo>
                  <a:cubicBezTo>
                    <a:pt x="137160" y="259080"/>
                    <a:pt x="126288" y="252659"/>
                    <a:pt x="114300" y="251460"/>
                  </a:cubicBezTo>
                  <a:lnTo>
                    <a:pt x="0" y="240030"/>
                  </a:lnTo>
                  <a:cubicBezTo>
                    <a:pt x="11430" y="236220"/>
                    <a:pt x="23758" y="234451"/>
                    <a:pt x="34290" y="228600"/>
                  </a:cubicBezTo>
                  <a:cubicBezTo>
                    <a:pt x="58307" y="215257"/>
                    <a:pt x="76806" y="191568"/>
                    <a:pt x="102870" y="182880"/>
                  </a:cubicBezTo>
                  <a:cubicBezTo>
                    <a:pt x="114300" y="179070"/>
                    <a:pt x="126384" y="176838"/>
                    <a:pt x="137160" y="171450"/>
                  </a:cubicBezTo>
                  <a:cubicBezTo>
                    <a:pt x="149447" y="165307"/>
                    <a:pt x="158897" y="154169"/>
                    <a:pt x="171450" y="148590"/>
                  </a:cubicBezTo>
                  <a:cubicBezTo>
                    <a:pt x="193470" y="138803"/>
                    <a:pt x="219980" y="139096"/>
                    <a:pt x="240030" y="125730"/>
                  </a:cubicBezTo>
                  <a:cubicBezTo>
                    <a:pt x="251460" y="118110"/>
                    <a:pt x="261767" y="108449"/>
                    <a:pt x="274320" y="102870"/>
                  </a:cubicBezTo>
                  <a:cubicBezTo>
                    <a:pt x="296340" y="93083"/>
                    <a:pt x="322850" y="93376"/>
                    <a:pt x="342900" y="80010"/>
                  </a:cubicBezTo>
                  <a:cubicBezTo>
                    <a:pt x="441170" y="14496"/>
                    <a:pt x="316836" y="93042"/>
                    <a:pt x="411480" y="45720"/>
                  </a:cubicBezTo>
                  <a:cubicBezTo>
                    <a:pt x="423767" y="39577"/>
                    <a:pt x="433217" y="28439"/>
                    <a:pt x="445770" y="22860"/>
                  </a:cubicBezTo>
                  <a:cubicBezTo>
                    <a:pt x="467790" y="13073"/>
                    <a:pt x="514350" y="0"/>
                    <a:pt x="514350" y="0"/>
                  </a:cubicBezTo>
                  <a:cubicBezTo>
                    <a:pt x="556260" y="3810"/>
                    <a:pt x="598638" y="4117"/>
                    <a:pt x="640080" y="11430"/>
                  </a:cubicBezTo>
                  <a:cubicBezTo>
                    <a:pt x="663810" y="15618"/>
                    <a:pt x="685800" y="26670"/>
                    <a:pt x="708660" y="34290"/>
                  </a:cubicBezTo>
                  <a:cubicBezTo>
                    <a:pt x="720090" y="38100"/>
                    <a:pt x="732925" y="39037"/>
                    <a:pt x="742950" y="45720"/>
                  </a:cubicBezTo>
                  <a:cubicBezTo>
                    <a:pt x="787265" y="75263"/>
                    <a:pt x="764208" y="64236"/>
                    <a:pt x="811530" y="80010"/>
                  </a:cubicBezTo>
                  <a:cubicBezTo>
                    <a:pt x="831648" y="140364"/>
                    <a:pt x="816277" y="104275"/>
                    <a:pt x="868680" y="182880"/>
                  </a:cubicBezTo>
                  <a:cubicBezTo>
                    <a:pt x="876300" y="194310"/>
                    <a:pt x="887196" y="204138"/>
                    <a:pt x="891540" y="217170"/>
                  </a:cubicBezTo>
                  <a:lnTo>
                    <a:pt x="914400" y="285750"/>
                  </a:lnTo>
                  <a:lnTo>
                    <a:pt x="925830" y="320040"/>
                  </a:lnTo>
                  <a:cubicBezTo>
                    <a:pt x="944246" y="614696"/>
                    <a:pt x="916715" y="425299"/>
                    <a:pt x="948690" y="537210"/>
                  </a:cubicBezTo>
                  <a:cubicBezTo>
                    <a:pt x="953573" y="554300"/>
                    <a:pt x="962415" y="598950"/>
                    <a:pt x="971550" y="617220"/>
                  </a:cubicBezTo>
                  <a:cubicBezTo>
                    <a:pt x="977693" y="629507"/>
                    <a:pt x="987342" y="639730"/>
                    <a:pt x="994410" y="651510"/>
                  </a:cubicBezTo>
                  <a:cubicBezTo>
                    <a:pt x="998793" y="658815"/>
                    <a:pt x="1002030" y="666750"/>
                    <a:pt x="1005840" y="674370"/>
                  </a:cubicBezTo>
                  <a:lnTo>
                    <a:pt x="331470" y="902970"/>
                  </a:lnTo>
                  <a:close/>
                </a:path>
              </a:pathLst>
            </a:cu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Isosceles Triangle 6"/>
            <p:cNvSpPr/>
            <p:nvPr/>
          </p:nvSpPr>
          <p:spPr>
            <a:xfrm rot="15616595">
              <a:off x="811629" y="2486586"/>
              <a:ext cx="145749" cy="240263"/>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Oval 7"/>
            <p:cNvSpPr/>
            <p:nvPr/>
          </p:nvSpPr>
          <p:spPr>
            <a:xfrm>
              <a:off x="1219200" y="2539364"/>
              <a:ext cx="76200" cy="5143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Freeform 8"/>
            <p:cNvSpPr/>
            <p:nvPr/>
          </p:nvSpPr>
          <p:spPr>
            <a:xfrm>
              <a:off x="2272089" y="3749040"/>
              <a:ext cx="1321717" cy="1331067"/>
            </a:xfrm>
            <a:custGeom>
              <a:avLst/>
              <a:gdLst>
                <a:gd name="connsiteX0" fmla="*/ 242511 w 1321717"/>
                <a:gd name="connsiteY0" fmla="*/ 0 h 1331067"/>
                <a:gd name="connsiteX1" fmla="*/ 242511 w 1321717"/>
                <a:gd name="connsiteY1" fmla="*/ 0 h 1331067"/>
                <a:gd name="connsiteX2" fmla="*/ 322521 w 1321717"/>
                <a:gd name="connsiteY2" fmla="*/ 240030 h 1331067"/>
                <a:gd name="connsiteX3" fmla="*/ 333951 w 1321717"/>
                <a:gd name="connsiteY3" fmla="*/ 274320 h 1331067"/>
                <a:gd name="connsiteX4" fmla="*/ 345381 w 1321717"/>
                <a:gd name="connsiteY4" fmla="*/ 308610 h 1331067"/>
                <a:gd name="connsiteX5" fmla="*/ 391101 w 1321717"/>
                <a:gd name="connsiteY5" fmla="*/ 377190 h 1331067"/>
                <a:gd name="connsiteX6" fmla="*/ 436821 w 1321717"/>
                <a:gd name="connsiteY6" fmla="*/ 445770 h 1331067"/>
                <a:gd name="connsiteX7" fmla="*/ 459681 w 1321717"/>
                <a:gd name="connsiteY7" fmla="*/ 480060 h 1331067"/>
                <a:gd name="connsiteX8" fmla="*/ 493971 w 1321717"/>
                <a:gd name="connsiteY8" fmla="*/ 491490 h 1331067"/>
                <a:gd name="connsiteX9" fmla="*/ 516831 w 1321717"/>
                <a:gd name="connsiteY9" fmla="*/ 525780 h 1331067"/>
                <a:gd name="connsiteX10" fmla="*/ 528261 w 1321717"/>
                <a:gd name="connsiteY10" fmla="*/ 560070 h 1331067"/>
                <a:gd name="connsiteX11" fmla="*/ 562551 w 1321717"/>
                <a:gd name="connsiteY11" fmla="*/ 582930 h 1331067"/>
                <a:gd name="connsiteX12" fmla="*/ 608271 w 1321717"/>
                <a:gd name="connsiteY12" fmla="*/ 640080 h 1331067"/>
                <a:gd name="connsiteX13" fmla="*/ 619701 w 1321717"/>
                <a:gd name="connsiteY13" fmla="*/ 674370 h 1331067"/>
                <a:gd name="connsiteX14" fmla="*/ 688281 w 1321717"/>
                <a:gd name="connsiteY14" fmla="*/ 708660 h 1331067"/>
                <a:gd name="connsiteX15" fmla="*/ 722571 w 1321717"/>
                <a:gd name="connsiteY15" fmla="*/ 742950 h 1331067"/>
                <a:gd name="connsiteX16" fmla="*/ 836871 w 1321717"/>
                <a:gd name="connsiteY16" fmla="*/ 811530 h 1331067"/>
                <a:gd name="connsiteX17" fmla="*/ 905451 w 1321717"/>
                <a:gd name="connsiteY17" fmla="*/ 891540 h 1331067"/>
                <a:gd name="connsiteX18" fmla="*/ 939741 w 1321717"/>
                <a:gd name="connsiteY18" fmla="*/ 902970 h 1331067"/>
                <a:gd name="connsiteX19" fmla="*/ 962601 w 1321717"/>
                <a:gd name="connsiteY19" fmla="*/ 937260 h 1331067"/>
                <a:gd name="connsiteX20" fmla="*/ 996891 w 1321717"/>
                <a:gd name="connsiteY20" fmla="*/ 960120 h 1331067"/>
                <a:gd name="connsiteX21" fmla="*/ 1042611 w 1321717"/>
                <a:gd name="connsiteY21" fmla="*/ 1017270 h 1331067"/>
                <a:gd name="connsiteX22" fmla="*/ 1054041 w 1321717"/>
                <a:gd name="connsiteY22" fmla="*/ 1051560 h 1331067"/>
                <a:gd name="connsiteX23" fmla="*/ 1156911 w 1321717"/>
                <a:gd name="connsiteY23" fmla="*/ 1143000 h 1331067"/>
                <a:gd name="connsiteX24" fmla="*/ 1236921 w 1321717"/>
                <a:gd name="connsiteY24" fmla="*/ 1223010 h 1331067"/>
                <a:gd name="connsiteX25" fmla="*/ 1271211 w 1321717"/>
                <a:gd name="connsiteY25" fmla="*/ 1245870 h 1331067"/>
                <a:gd name="connsiteX26" fmla="*/ 1282641 w 1321717"/>
                <a:gd name="connsiteY26" fmla="*/ 1280160 h 1331067"/>
                <a:gd name="connsiteX27" fmla="*/ 1111191 w 1321717"/>
                <a:gd name="connsiteY27" fmla="*/ 1303020 h 1331067"/>
                <a:gd name="connsiteX28" fmla="*/ 996891 w 1321717"/>
                <a:gd name="connsiteY28" fmla="*/ 1257300 h 1331067"/>
                <a:gd name="connsiteX29" fmla="*/ 962601 w 1321717"/>
                <a:gd name="connsiteY29" fmla="*/ 1245870 h 1331067"/>
                <a:gd name="connsiteX30" fmla="*/ 894021 w 1321717"/>
                <a:gd name="connsiteY30" fmla="*/ 1200150 h 1331067"/>
                <a:gd name="connsiteX31" fmla="*/ 871161 w 1321717"/>
                <a:gd name="connsiteY31" fmla="*/ 1165860 h 1331067"/>
                <a:gd name="connsiteX32" fmla="*/ 836871 w 1321717"/>
                <a:gd name="connsiteY32" fmla="*/ 1154430 h 1331067"/>
                <a:gd name="connsiteX33" fmla="*/ 768291 w 1321717"/>
                <a:gd name="connsiteY33" fmla="*/ 1108710 h 1331067"/>
                <a:gd name="connsiteX34" fmla="*/ 734001 w 1321717"/>
                <a:gd name="connsiteY34" fmla="*/ 1085850 h 1331067"/>
                <a:gd name="connsiteX35" fmla="*/ 665421 w 1321717"/>
                <a:gd name="connsiteY35" fmla="*/ 1051560 h 1331067"/>
                <a:gd name="connsiteX36" fmla="*/ 631131 w 1321717"/>
                <a:gd name="connsiteY36" fmla="*/ 1017270 h 1331067"/>
                <a:gd name="connsiteX37" fmla="*/ 562551 w 1321717"/>
                <a:gd name="connsiteY37" fmla="*/ 994410 h 1331067"/>
                <a:gd name="connsiteX38" fmla="*/ 493971 w 1321717"/>
                <a:gd name="connsiteY38" fmla="*/ 971550 h 1331067"/>
                <a:gd name="connsiteX39" fmla="*/ 459681 w 1321717"/>
                <a:gd name="connsiteY39" fmla="*/ 960120 h 1331067"/>
                <a:gd name="connsiteX40" fmla="*/ 425391 w 1321717"/>
                <a:gd name="connsiteY40" fmla="*/ 937260 h 1331067"/>
                <a:gd name="connsiteX41" fmla="*/ 368241 w 1321717"/>
                <a:gd name="connsiteY41" fmla="*/ 982980 h 1331067"/>
                <a:gd name="connsiteX42" fmla="*/ 299661 w 1321717"/>
                <a:gd name="connsiteY42" fmla="*/ 948690 h 1331067"/>
                <a:gd name="connsiteX43" fmla="*/ 265371 w 1321717"/>
                <a:gd name="connsiteY43" fmla="*/ 937260 h 1331067"/>
                <a:gd name="connsiteX44" fmla="*/ 231081 w 1321717"/>
                <a:gd name="connsiteY44" fmla="*/ 914400 h 1331067"/>
                <a:gd name="connsiteX45" fmla="*/ 196791 w 1321717"/>
                <a:gd name="connsiteY45" fmla="*/ 902970 h 1331067"/>
                <a:gd name="connsiteX46" fmla="*/ 162501 w 1321717"/>
                <a:gd name="connsiteY46" fmla="*/ 880110 h 1331067"/>
                <a:gd name="connsiteX47" fmla="*/ 25341 w 1321717"/>
                <a:gd name="connsiteY47" fmla="*/ 845820 h 1331067"/>
                <a:gd name="connsiteX48" fmla="*/ 13911 w 1321717"/>
                <a:gd name="connsiteY48" fmla="*/ 685800 h 1331067"/>
                <a:gd name="connsiteX49" fmla="*/ 59631 w 1321717"/>
                <a:gd name="connsiteY49" fmla="*/ 594360 h 1331067"/>
                <a:gd name="connsiteX50" fmla="*/ 71061 w 1321717"/>
                <a:gd name="connsiteY50" fmla="*/ 548640 h 1331067"/>
                <a:gd name="connsiteX51" fmla="*/ 93921 w 1321717"/>
                <a:gd name="connsiteY51" fmla="*/ 480060 h 1331067"/>
                <a:gd name="connsiteX52" fmla="*/ 128211 w 1321717"/>
                <a:gd name="connsiteY52" fmla="*/ 365760 h 1331067"/>
                <a:gd name="connsiteX53" fmla="*/ 139641 w 1321717"/>
                <a:gd name="connsiteY53" fmla="*/ 331470 h 1331067"/>
                <a:gd name="connsiteX54" fmla="*/ 151071 w 1321717"/>
                <a:gd name="connsiteY54" fmla="*/ 297180 h 1331067"/>
                <a:gd name="connsiteX55" fmla="*/ 173931 w 1321717"/>
                <a:gd name="connsiteY55" fmla="*/ 262890 h 1331067"/>
                <a:gd name="connsiteX56" fmla="*/ 196791 w 1321717"/>
                <a:gd name="connsiteY56" fmla="*/ 194310 h 1331067"/>
                <a:gd name="connsiteX57" fmla="*/ 219651 w 1321717"/>
                <a:gd name="connsiteY57" fmla="*/ 160020 h 1331067"/>
                <a:gd name="connsiteX58" fmla="*/ 231081 w 1321717"/>
                <a:gd name="connsiteY58" fmla="*/ 125730 h 1331067"/>
                <a:gd name="connsiteX59" fmla="*/ 253941 w 1321717"/>
                <a:gd name="connsiteY59" fmla="*/ 91440 h 1331067"/>
                <a:gd name="connsiteX60" fmla="*/ 276801 w 1321717"/>
                <a:gd name="connsiteY60" fmla="*/ 45720 h 1331067"/>
                <a:gd name="connsiteX61" fmla="*/ 219651 w 1321717"/>
                <a:gd name="connsiteY61" fmla="*/ 262890 h 1331067"/>
                <a:gd name="connsiteX62" fmla="*/ 196791 w 1321717"/>
                <a:gd name="connsiteY62" fmla="*/ 411480 h 1331067"/>
                <a:gd name="connsiteX63" fmla="*/ 265371 w 1321717"/>
                <a:gd name="connsiteY63" fmla="*/ 137160 h 1331067"/>
                <a:gd name="connsiteX64" fmla="*/ 13911 w 1321717"/>
                <a:gd name="connsiteY64" fmla="*/ 320040 h 1331067"/>
                <a:gd name="connsiteX65" fmla="*/ 48201 w 1321717"/>
                <a:gd name="connsiteY65" fmla="*/ 720090 h 1331067"/>
                <a:gd name="connsiteX66" fmla="*/ 253941 w 1321717"/>
                <a:gd name="connsiteY66" fmla="*/ 137160 h 1331067"/>
                <a:gd name="connsiteX67" fmla="*/ 368241 w 1321717"/>
                <a:gd name="connsiteY67" fmla="*/ 560070 h 1331067"/>
                <a:gd name="connsiteX68" fmla="*/ 231081 w 1321717"/>
                <a:gd name="connsiteY68" fmla="*/ 331470 h 1331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321717" h="1331067">
                  <a:moveTo>
                    <a:pt x="242511" y="0"/>
                  </a:moveTo>
                  <a:lnTo>
                    <a:pt x="242511" y="0"/>
                  </a:lnTo>
                  <a:lnTo>
                    <a:pt x="322521" y="240030"/>
                  </a:lnTo>
                  <a:lnTo>
                    <a:pt x="333951" y="274320"/>
                  </a:lnTo>
                  <a:cubicBezTo>
                    <a:pt x="337761" y="285750"/>
                    <a:pt x="338698" y="298585"/>
                    <a:pt x="345381" y="308610"/>
                  </a:cubicBezTo>
                  <a:lnTo>
                    <a:pt x="391101" y="377190"/>
                  </a:lnTo>
                  <a:lnTo>
                    <a:pt x="436821" y="445770"/>
                  </a:lnTo>
                  <a:cubicBezTo>
                    <a:pt x="444441" y="457200"/>
                    <a:pt x="446649" y="475716"/>
                    <a:pt x="459681" y="480060"/>
                  </a:cubicBezTo>
                  <a:lnTo>
                    <a:pt x="493971" y="491490"/>
                  </a:lnTo>
                  <a:cubicBezTo>
                    <a:pt x="501591" y="502920"/>
                    <a:pt x="510688" y="513493"/>
                    <a:pt x="516831" y="525780"/>
                  </a:cubicBezTo>
                  <a:cubicBezTo>
                    <a:pt x="522219" y="536556"/>
                    <a:pt x="520735" y="550662"/>
                    <a:pt x="528261" y="560070"/>
                  </a:cubicBezTo>
                  <a:cubicBezTo>
                    <a:pt x="536843" y="570797"/>
                    <a:pt x="551121" y="575310"/>
                    <a:pt x="562551" y="582930"/>
                  </a:cubicBezTo>
                  <a:cubicBezTo>
                    <a:pt x="591281" y="669119"/>
                    <a:pt x="549185" y="566222"/>
                    <a:pt x="608271" y="640080"/>
                  </a:cubicBezTo>
                  <a:cubicBezTo>
                    <a:pt x="615797" y="649488"/>
                    <a:pt x="612175" y="664962"/>
                    <a:pt x="619701" y="674370"/>
                  </a:cubicBezTo>
                  <a:cubicBezTo>
                    <a:pt x="635815" y="694513"/>
                    <a:pt x="665692" y="701130"/>
                    <a:pt x="688281" y="708660"/>
                  </a:cubicBezTo>
                  <a:cubicBezTo>
                    <a:pt x="699711" y="720090"/>
                    <a:pt x="709812" y="733026"/>
                    <a:pt x="722571" y="742950"/>
                  </a:cubicBezTo>
                  <a:cubicBezTo>
                    <a:pt x="772225" y="781570"/>
                    <a:pt x="787107" y="786648"/>
                    <a:pt x="836871" y="811530"/>
                  </a:cubicBezTo>
                  <a:cubicBezTo>
                    <a:pt x="852717" y="832657"/>
                    <a:pt x="881571" y="875620"/>
                    <a:pt x="905451" y="891540"/>
                  </a:cubicBezTo>
                  <a:cubicBezTo>
                    <a:pt x="915476" y="898223"/>
                    <a:pt x="928311" y="899160"/>
                    <a:pt x="939741" y="902970"/>
                  </a:cubicBezTo>
                  <a:cubicBezTo>
                    <a:pt x="947361" y="914400"/>
                    <a:pt x="952887" y="927546"/>
                    <a:pt x="962601" y="937260"/>
                  </a:cubicBezTo>
                  <a:cubicBezTo>
                    <a:pt x="972315" y="946974"/>
                    <a:pt x="988309" y="949393"/>
                    <a:pt x="996891" y="960120"/>
                  </a:cubicBezTo>
                  <a:cubicBezTo>
                    <a:pt x="1059987" y="1038990"/>
                    <a:pt x="944341" y="951756"/>
                    <a:pt x="1042611" y="1017270"/>
                  </a:cubicBezTo>
                  <a:cubicBezTo>
                    <a:pt x="1046421" y="1028700"/>
                    <a:pt x="1046644" y="1042050"/>
                    <a:pt x="1054041" y="1051560"/>
                  </a:cubicBezTo>
                  <a:cubicBezTo>
                    <a:pt x="1096199" y="1105763"/>
                    <a:pt x="1111076" y="1112444"/>
                    <a:pt x="1156911" y="1143000"/>
                  </a:cubicBezTo>
                  <a:cubicBezTo>
                    <a:pt x="1177029" y="1203354"/>
                    <a:pt x="1158316" y="1170607"/>
                    <a:pt x="1236921" y="1223010"/>
                  </a:cubicBezTo>
                  <a:lnTo>
                    <a:pt x="1271211" y="1245870"/>
                  </a:lnTo>
                  <a:cubicBezTo>
                    <a:pt x="1275021" y="1257300"/>
                    <a:pt x="1277253" y="1269384"/>
                    <a:pt x="1282641" y="1280160"/>
                  </a:cubicBezTo>
                  <a:cubicBezTo>
                    <a:pt x="1326333" y="1367543"/>
                    <a:pt x="1390809" y="1319468"/>
                    <a:pt x="1111191" y="1303020"/>
                  </a:cubicBezTo>
                  <a:cubicBezTo>
                    <a:pt x="955093" y="1250987"/>
                    <a:pt x="1114618" y="1307754"/>
                    <a:pt x="996891" y="1257300"/>
                  </a:cubicBezTo>
                  <a:cubicBezTo>
                    <a:pt x="985817" y="1252554"/>
                    <a:pt x="973133" y="1251721"/>
                    <a:pt x="962601" y="1245870"/>
                  </a:cubicBezTo>
                  <a:cubicBezTo>
                    <a:pt x="938584" y="1232527"/>
                    <a:pt x="894021" y="1200150"/>
                    <a:pt x="894021" y="1200150"/>
                  </a:cubicBezTo>
                  <a:cubicBezTo>
                    <a:pt x="886401" y="1188720"/>
                    <a:pt x="881888" y="1174442"/>
                    <a:pt x="871161" y="1165860"/>
                  </a:cubicBezTo>
                  <a:cubicBezTo>
                    <a:pt x="861753" y="1158334"/>
                    <a:pt x="847403" y="1160281"/>
                    <a:pt x="836871" y="1154430"/>
                  </a:cubicBezTo>
                  <a:cubicBezTo>
                    <a:pt x="812854" y="1141087"/>
                    <a:pt x="791151" y="1123950"/>
                    <a:pt x="768291" y="1108710"/>
                  </a:cubicBezTo>
                  <a:cubicBezTo>
                    <a:pt x="756861" y="1101090"/>
                    <a:pt x="747033" y="1090194"/>
                    <a:pt x="734001" y="1085850"/>
                  </a:cubicBezTo>
                  <a:cubicBezTo>
                    <a:pt x="699634" y="1074394"/>
                    <a:pt x="694964" y="1076179"/>
                    <a:pt x="665421" y="1051560"/>
                  </a:cubicBezTo>
                  <a:cubicBezTo>
                    <a:pt x="653003" y="1041212"/>
                    <a:pt x="645261" y="1025120"/>
                    <a:pt x="631131" y="1017270"/>
                  </a:cubicBezTo>
                  <a:cubicBezTo>
                    <a:pt x="610067" y="1005568"/>
                    <a:pt x="585411" y="1002030"/>
                    <a:pt x="562551" y="994410"/>
                  </a:cubicBezTo>
                  <a:lnTo>
                    <a:pt x="493971" y="971550"/>
                  </a:lnTo>
                  <a:cubicBezTo>
                    <a:pt x="482541" y="967740"/>
                    <a:pt x="469706" y="966803"/>
                    <a:pt x="459681" y="960120"/>
                  </a:cubicBezTo>
                  <a:lnTo>
                    <a:pt x="425391" y="937260"/>
                  </a:lnTo>
                  <a:cubicBezTo>
                    <a:pt x="407838" y="963590"/>
                    <a:pt x="405047" y="982980"/>
                    <a:pt x="368241" y="982980"/>
                  </a:cubicBezTo>
                  <a:cubicBezTo>
                    <a:pt x="339511" y="982980"/>
                    <a:pt x="322777" y="960248"/>
                    <a:pt x="299661" y="948690"/>
                  </a:cubicBezTo>
                  <a:cubicBezTo>
                    <a:pt x="288885" y="943302"/>
                    <a:pt x="276147" y="942648"/>
                    <a:pt x="265371" y="937260"/>
                  </a:cubicBezTo>
                  <a:cubicBezTo>
                    <a:pt x="253084" y="931117"/>
                    <a:pt x="243368" y="920543"/>
                    <a:pt x="231081" y="914400"/>
                  </a:cubicBezTo>
                  <a:cubicBezTo>
                    <a:pt x="220305" y="909012"/>
                    <a:pt x="207567" y="908358"/>
                    <a:pt x="196791" y="902970"/>
                  </a:cubicBezTo>
                  <a:cubicBezTo>
                    <a:pt x="184504" y="896827"/>
                    <a:pt x="175054" y="885689"/>
                    <a:pt x="162501" y="880110"/>
                  </a:cubicBezTo>
                  <a:cubicBezTo>
                    <a:pt x="108161" y="855959"/>
                    <a:pt x="82848" y="855405"/>
                    <a:pt x="25341" y="845820"/>
                  </a:cubicBezTo>
                  <a:cubicBezTo>
                    <a:pt x="1524" y="774370"/>
                    <a:pt x="-11671" y="767662"/>
                    <a:pt x="13911" y="685800"/>
                  </a:cubicBezTo>
                  <a:cubicBezTo>
                    <a:pt x="24076" y="653274"/>
                    <a:pt x="51366" y="627420"/>
                    <a:pt x="59631" y="594360"/>
                  </a:cubicBezTo>
                  <a:cubicBezTo>
                    <a:pt x="63441" y="579120"/>
                    <a:pt x="66547" y="563687"/>
                    <a:pt x="71061" y="548640"/>
                  </a:cubicBezTo>
                  <a:cubicBezTo>
                    <a:pt x="77985" y="525560"/>
                    <a:pt x="88077" y="503437"/>
                    <a:pt x="93921" y="480060"/>
                  </a:cubicBezTo>
                  <a:cubicBezTo>
                    <a:pt x="111195" y="410963"/>
                    <a:pt x="100383" y="449243"/>
                    <a:pt x="128211" y="365760"/>
                  </a:cubicBezTo>
                  <a:lnTo>
                    <a:pt x="139641" y="331470"/>
                  </a:lnTo>
                  <a:cubicBezTo>
                    <a:pt x="143451" y="320040"/>
                    <a:pt x="144388" y="307205"/>
                    <a:pt x="151071" y="297180"/>
                  </a:cubicBezTo>
                  <a:cubicBezTo>
                    <a:pt x="158691" y="285750"/>
                    <a:pt x="168352" y="275443"/>
                    <a:pt x="173931" y="262890"/>
                  </a:cubicBezTo>
                  <a:cubicBezTo>
                    <a:pt x="183718" y="240870"/>
                    <a:pt x="183425" y="214360"/>
                    <a:pt x="196791" y="194310"/>
                  </a:cubicBezTo>
                  <a:cubicBezTo>
                    <a:pt x="204411" y="182880"/>
                    <a:pt x="213508" y="172307"/>
                    <a:pt x="219651" y="160020"/>
                  </a:cubicBezTo>
                  <a:cubicBezTo>
                    <a:pt x="225039" y="149244"/>
                    <a:pt x="225693" y="136506"/>
                    <a:pt x="231081" y="125730"/>
                  </a:cubicBezTo>
                  <a:cubicBezTo>
                    <a:pt x="237224" y="113443"/>
                    <a:pt x="247798" y="103727"/>
                    <a:pt x="253941" y="91440"/>
                  </a:cubicBezTo>
                  <a:cubicBezTo>
                    <a:pt x="280209" y="38904"/>
                    <a:pt x="250978" y="71543"/>
                    <a:pt x="276801" y="45720"/>
                  </a:cubicBezTo>
                  <a:lnTo>
                    <a:pt x="219651" y="262890"/>
                  </a:lnTo>
                  <a:lnTo>
                    <a:pt x="196791" y="411480"/>
                  </a:lnTo>
                  <a:lnTo>
                    <a:pt x="265371" y="137160"/>
                  </a:lnTo>
                  <a:lnTo>
                    <a:pt x="13911" y="320040"/>
                  </a:lnTo>
                  <a:lnTo>
                    <a:pt x="48201" y="720090"/>
                  </a:lnTo>
                  <a:lnTo>
                    <a:pt x="253941" y="137160"/>
                  </a:lnTo>
                  <a:lnTo>
                    <a:pt x="368241" y="560070"/>
                  </a:lnTo>
                  <a:lnTo>
                    <a:pt x="231081" y="331470"/>
                  </a:lnTo>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Freeform 10"/>
            <p:cNvSpPr/>
            <p:nvPr/>
          </p:nvSpPr>
          <p:spPr>
            <a:xfrm>
              <a:off x="1623060" y="4572000"/>
              <a:ext cx="571500" cy="595990"/>
            </a:xfrm>
            <a:custGeom>
              <a:avLst/>
              <a:gdLst>
                <a:gd name="connsiteX0" fmla="*/ 217170 w 571500"/>
                <a:gd name="connsiteY0" fmla="*/ 0 h 595990"/>
                <a:gd name="connsiteX1" fmla="*/ 217170 w 571500"/>
                <a:gd name="connsiteY1" fmla="*/ 0 h 595990"/>
                <a:gd name="connsiteX2" fmla="*/ 240030 w 571500"/>
                <a:gd name="connsiteY2" fmla="*/ 102870 h 595990"/>
                <a:gd name="connsiteX3" fmla="*/ 251460 w 571500"/>
                <a:gd name="connsiteY3" fmla="*/ 137160 h 595990"/>
                <a:gd name="connsiteX4" fmla="*/ 217170 w 571500"/>
                <a:gd name="connsiteY4" fmla="*/ 297180 h 595990"/>
                <a:gd name="connsiteX5" fmla="*/ 194310 w 571500"/>
                <a:gd name="connsiteY5" fmla="*/ 331470 h 595990"/>
                <a:gd name="connsiteX6" fmla="*/ 182880 w 571500"/>
                <a:gd name="connsiteY6" fmla="*/ 365760 h 595990"/>
                <a:gd name="connsiteX7" fmla="*/ 68580 w 571500"/>
                <a:gd name="connsiteY7" fmla="*/ 480060 h 595990"/>
                <a:gd name="connsiteX8" fmla="*/ 0 w 571500"/>
                <a:gd name="connsiteY8" fmla="*/ 502920 h 595990"/>
                <a:gd name="connsiteX9" fmla="*/ 34290 w 571500"/>
                <a:gd name="connsiteY9" fmla="*/ 525780 h 595990"/>
                <a:gd name="connsiteX10" fmla="*/ 68580 w 571500"/>
                <a:gd name="connsiteY10" fmla="*/ 514350 h 595990"/>
                <a:gd name="connsiteX11" fmla="*/ 194310 w 571500"/>
                <a:gd name="connsiteY11" fmla="*/ 502920 h 595990"/>
                <a:gd name="connsiteX12" fmla="*/ 171450 w 571500"/>
                <a:gd name="connsiteY12" fmla="*/ 537210 h 595990"/>
                <a:gd name="connsiteX13" fmla="*/ 102870 w 571500"/>
                <a:gd name="connsiteY13" fmla="*/ 560070 h 595990"/>
                <a:gd name="connsiteX14" fmla="*/ 114300 w 571500"/>
                <a:gd name="connsiteY14" fmla="*/ 594360 h 595990"/>
                <a:gd name="connsiteX15" fmla="*/ 171450 w 571500"/>
                <a:gd name="connsiteY15" fmla="*/ 582930 h 595990"/>
                <a:gd name="connsiteX16" fmla="*/ 240030 w 571500"/>
                <a:gd name="connsiteY16" fmla="*/ 548640 h 595990"/>
                <a:gd name="connsiteX17" fmla="*/ 308610 w 571500"/>
                <a:gd name="connsiteY17" fmla="*/ 514350 h 595990"/>
                <a:gd name="connsiteX18" fmla="*/ 297180 w 571500"/>
                <a:gd name="connsiteY18" fmla="*/ 582930 h 595990"/>
                <a:gd name="connsiteX19" fmla="*/ 365760 w 571500"/>
                <a:gd name="connsiteY19" fmla="*/ 537210 h 595990"/>
                <a:gd name="connsiteX20" fmla="*/ 400050 w 571500"/>
                <a:gd name="connsiteY20" fmla="*/ 514350 h 595990"/>
                <a:gd name="connsiteX21" fmla="*/ 434340 w 571500"/>
                <a:gd name="connsiteY21" fmla="*/ 502920 h 595990"/>
                <a:gd name="connsiteX22" fmla="*/ 468630 w 571500"/>
                <a:gd name="connsiteY22" fmla="*/ 480060 h 595990"/>
                <a:gd name="connsiteX23" fmla="*/ 537210 w 571500"/>
                <a:gd name="connsiteY23" fmla="*/ 457200 h 595990"/>
                <a:gd name="connsiteX24" fmla="*/ 571500 w 571500"/>
                <a:gd name="connsiteY24" fmla="*/ 445770 h 595990"/>
                <a:gd name="connsiteX25" fmla="*/ 537210 w 571500"/>
                <a:gd name="connsiteY25" fmla="*/ 434340 h 595990"/>
                <a:gd name="connsiteX26" fmla="*/ 377190 w 571500"/>
                <a:gd name="connsiteY26" fmla="*/ 422910 h 595990"/>
                <a:gd name="connsiteX27" fmla="*/ 354330 w 571500"/>
                <a:gd name="connsiteY27" fmla="*/ 388620 h 595990"/>
                <a:gd name="connsiteX28" fmla="*/ 365760 w 571500"/>
                <a:gd name="connsiteY28" fmla="*/ 217170 h 595990"/>
                <a:gd name="connsiteX29" fmla="*/ 377190 w 571500"/>
                <a:gd name="connsiteY29" fmla="*/ 148590 h 595990"/>
                <a:gd name="connsiteX30" fmla="*/ 422910 w 571500"/>
                <a:gd name="connsiteY30" fmla="*/ 45720 h 595990"/>
                <a:gd name="connsiteX31" fmla="*/ 445770 w 571500"/>
                <a:gd name="connsiteY31" fmla="*/ 34290 h 595990"/>
                <a:gd name="connsiteX32" fmla="*/ 217170 w 571500"/>
                <a:gd name="connsiteY32" fmla="*/ 0 h 59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71500" h="595990">
                  <a:moveTo>
                    <a:pt x="217170" y="0"/>
                  </a:moveTo>
                  <a:lnTo>
                    <a:pt x="217170" y="0"/>
                  </a:lnTo>
                  <a:cubicBezTo>
                    <a:pt x="224790" y="34290"/>
                    <a:pt x="231511" y="68792"/>
                    <a:pt x="240030" y="102870"/>
                  </a:cubicBezTo>
                  <a:cubicBezTo>
                    <a:pt x="242952" y="114559"/>
                    <a:pt x="251460" y="125112"/>
                    <a:pt x="251460" y="137160"/>
                  </a:cubicBezTo>
                  <a:cubicBezTo>
                    <a:pt x="251460" y="168597"/>
                    <a:pt x="238433" y="265286"/>
                    <a:pt x="217170" y="297180"/>
                  </a:cubicBezTo>
                  <a:cubicBezTo>
                    <a:pt x="209550" y="308610"/>
                    <a:pt x="200453" y="319183"/>
                    <a:pt x="194310" y="331470"/>
                  </a:cubicBezTo>
                  <a:cubicBezTo>
                    <a:pt x="188922" y="342246"/>
                    <a:pt x="188731" y="355228"/>
                    <a:pt x="182880" y="365760"/>
                  </a:cubicBezTo>
                  <a:cubicBezTo>
                    <a:pt x="155171" y="415636"/>
                    <a:pt x="126769" y="460664"/>
                    <a:pt x="68580" y="480060"/>
                  </a:cubicBezTo>
                  <a:lnTo>
                    <a:pt x="0" y="502920"/>
                  </a:lnTo>
                  <a:cubicBezTo>
                    <a:pt x="11430" y="510540"/>
                    <a:pt x="20740" y="523522"/>
                    <a:pt x="34290" y="525780"/>
                  </a:cubicBezTo>
                  <a:cubicBezTo>
                    <a:pt x="46174" y="527761"/>
                    <a:pt x="56653" y="516054"/>
                    <a:pt x="68580" y="514350"/>
                  </a:cubicBezTo>
                  <a:cubicBezTo>
                    <a:pt x="110240" y="508399"/>
                    <a:pt x="152400" y="506730"/>
                    <a:pt x="194310" y="502920"/>
                  </a:cubicBezTo>
                  <a:cubicBezTo>
                    <a:pt x="186690" y="514350"/>
                    <a:pt x="183099" y="529929"/>
                    <a:pt x="171450" y="537210"/>
                  </a:cubicBezTo>
                  <a:cubicBezTo>
                    <a:pt x="151016" y="549981"/>
                    <a:pt x="102870" y="560070"/>
                    <a:pt x="102870" y="560070"/>
                  </a:cubicBezTo>
                  <a:cubicBezTo>
                    <a:pt x="106680" y="571500"/>
                    <a:pt x="102870" y="590550"/>
                    <a:pt x="114300" y="594360"/>
                  </a:cubicBezTo>
                  <a:cubicBezTo>
                    <a:pt x="132730" y="600503"/>
                    <a:pt x="152603" y="587642"/>
                    <a:pt x="171450" y="582930"/>
                  </a:cubicBezTo>
                  <a:cubicBezTo>
                    <a:pt x="228909" y="568565"/>
                    <a:pt x="184157" y="576576"/>
                    <a:pt x="240030" y="548640"/>
                  </a:cubicBezTo>
                  <a:cubicBezTo>
                    <a:pt x="334674" y="501318"/>
                    <a:pt x="210340" y="579864"/>
                    <a:pt x="308610" y="514350"/>
                  </a:cubicBezTo>
                  <a:cubicBezTo>
                    <a:pt x="304800" y="537210"/>
                    <a:pt x="277897" y="595785"/>
                    <a:pt x="297180" y="582930"/>
                  </a:cubicBezTo>
                  <a:lnTo>
                    <a:pt x="365760" y="537210"/>
                  </a:lnTo>
                  <a:cubicBezTo>
                    <a:pt x="377190" y="529590"/>
                    <a:pt x="387018" y="518694"/>
                    <a:pt x="400050" y="514350"/>
                  </a:cubicBezTo>
                  <a:cubicBezTo>
                    <a:pt x="411480" y="510540"/>
                    <a:pt x="423564" y="508308"/>
                    <a:pt x="434340" y="502920"/>
                  </a:cubicBezTo>
                  <a:cubicBezTo>
                    <a:pt x="446627" y="496777"/>
                    <a:pt x="456077" y="485639"/>
                    <a:pt x="468630" y="480060"/>
                  </a:cubicBezTo>
                  <a:cubicBezTo>
                    <a:pt x="490650" y="470273"/>
                    <a:pt x="514350" y="464820"/>
                    <a:pt x="537210" y="457200"/>
                  </a:cubicBezTo>
                  <a:lnTo>
                    <a:pt x="571500" y="445770"/>
                  </a:lnTo>
                  <a:cubicBezTo>
                    <a:pt x="560070" y="441960"/>
                    <a:pt x="549176" y="435748"/>
                    <a:pt x="537210" y="434340"/>
                  </a:cubicBezTo>
                  <a:cubicBezTo>
                    <a:pt x="484100" y="428092"/>
                    <a:pt x="429069" y="435880"/>
                    <a:pt x="377190" y="422910"/>
                  </a:cubicBezTo>
                  <a:cubicBezTo>
                    <a:pt x="363863" y="419578"/>
                    <a:pt x="361950" y="400050"/>
                    <a:pt x="354330" y="388620"/>
                  </a:cubicBezTo>
                  <a:cubicBezTo>
                    <a:pt x="358140" y="331470"/>
                    <a:pt x="360330" y="274189"/>
                    <a:pt x="365760" y="217170"/>
                  </a:cubicBezTo>
                  <a:cubicBezTo>
                    <a:pt x="367957" y="194099"/>
                    <a:pt x="371569" y="171073"/>
                    <a:pt x="377190" y="148590"/>
                  </a:cubicBezTo>
                  <a:cubicBezTo>
                    <a:pt x="384735" y="118409"/>
                    <a:pt x="397891" y="70739"/>
                    <a:pt x="422910" y="45720"/>
                  </a:cubicBezTo>
                  <a:cubicBezTo>
                    <a:pt x="428934" y="39696"/>
                    <a:pt x="438150" y="38100"/>
                    <a:pt x="445770" y="34290"/>
                  </a:cubicBezTo>
                  <a:lnTo>
                    <a:pt x="217170" y="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3" name="Group 15"/>
          <p:cNvGrpSpPr/>
          <p:nvPr/>
        </p:nvGrpSpPr>
        <p:grpSpPr>
          <a:xfrm>
            <a:off x="5950407" y="4116642"/>
            <a:ext cx="2794363" cy="2713319"/>
            <a:chOff x="1183594" y="1826949"/>
            <a:chExt cx="3388406" cy="3443909"/>
          </a:xfrm>
        </p:grpSpPr>
        <p:pic>
          <p:nvPicPr>
            <p:cNvPr id="102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3594" y="2216030"/>
              <a:ext cx="3388406" cy="3054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10-Point Star 13"/>
            <p:cNvSpPr/>
            <p:nvPr/>
          </p:nvSpPr>
          <p:spPr>
            <a:xfrm rot="20272440">
              <a:off x="2185072" y="1826949"/>
              <a:ext cx="2180399" cy="2589812"/>
            </a:xfrm>
            <a:custGeom>
              <a:avLst/>
              <a:gdLst>
                <a:gd name="connsiteX0" fmla="*/ -1 w 1757450"/>
                <a:gd name="connsiteY0" fmla="*/ 705076 h 2040799"/>
                <a:gd name="connsiteX1" fmla="*/ 590852 w 1757450"/>
                <a:gd name="connsiteY1" fmla="*/ 789412 h 2040799"/>
                <a:gd name="connsiteX2" fmla="*/ 335640 w 1757450"/>
                <a:gd name="connsiteY2" fmla="*/ 194876 h 2040799"/>
                <a:gd name="connsiteX3" fmla="*/ 768767 w 1757450"/>
                <a:gd name="connsiteY3" fmla="*/ 646656 h 2040799"/>
                <a:gd name="connsiteX4" fmla="*/ 878725 w 1757450"/>
                <a:gd name="connsiteY4" fmla="*/ 0 h 2040799"/>
                <a:gd name="connsiteX5" fmla="*/ 988683 w 1757450"/>
                <a:gd name="connsiteY5" fmla="*/ 646656 h 2040799"/>
                <a:gd name="connsiteX6" fmla="*/ 1421810 w 1757450"/>
                <a:gd name="connsiteY6" fmla="*/ 194876 h 2040799"/>
                <a:gd name="connsiteX7" fmla="*/ 1166598 w 1757450"/>
                <a:gd name="connsiteY7" fmla="*/ 789412 h 2040799"/>
                <a:gd name="connsiteX8" fmla="*/ 1757451 w 1757450"/>
                <a:gd name="connsiteY8" fmla="*/ 705076 h 2040799"/>
                <a:gd name="connsiteX9" fmla="*/ 1234554 w 1757450"/>
                <a:gd name="connsiteY9" fmla="*/ 1020400 h 2040799"/>
                <a:gd name="connsiteX10" fmla="*/ 1757451 w 1757450"/>
                <a:gd name="connsiteY10" fmla="*/ 1335723 h 2040799"/>
                <a:gd name="connsiteX11" fmla="*/ 1166598 w 1757450"/>
                <a:gd name="connsiteY11" fmla="*/ 1251387 h 2040799"/>
                <a:gd name="connsiteX12" fmla="*/ 1421810 w 1757450"/>
                <a:gd name="connsiteY12" fmla="*/ 1845923 h 2040799"/>
                <a:gd name="connsiteX13" fmla="*/ 988683 w 1757450"/>
                <a:gd name="connsiteY13" fmla="*/ 1394143 h 2040799"/>
                <a:gd name="connsiteX14" fmla="*/ 878725 w 1757450"/>
                <a:gd name="connsiteY14" fmla="*/ 2040799 h 2040799"/>
                <a:gd name="connsiteX15" fmla="*/ 768767 w 1757450"/>
                <a:gd name="connsiteY15" fmla="*/ 1394143 h 2040799"/>
                <a:gd name="connsiteX16" fmla="*/ 335640 w 1757450"/>
                <a:gd name="connsiteY16" fmla="*/ 1845923 h 2040799"/>
                <a:gd name="connsiteX17" fmla="*/ 590852 w 1757450"/>
                <a:gd name="connsiteY17" fmla="*/ 1251387 h 2040799"/>
                <a:gd name="connsiteX18" fmla="*/ -1 w 1757450"/>
                <a:gd name="connsiteY18" fmla="*/ 1335723 h 2040799"/>
                <a:gd name="connsiteX19" fmla="*/ 522896 w 1757450"/>
                <a:gd name="connsiteY19" fmla="*/ 1020400 h 2040799"/>
                <a:gd name="connsiteX20" fmla="*/ -1 w 1757450"/>
                <a:gd name="connsiteY20" fmla="*/ 705076 h 2040799"/>
                <a:gd name="connsiteX0" fmla="*/ 0 w 1757452"/>
                <a:gd name="connsiteY0" fmla="*/ 705076 h 2040799"/>
                <a:gd name="connsiteX1" fmla="*/ 590853 w 1757452"/>
                <a:gd name="connsiteY1" fmla="*/ 789412 h 2040799"/>
                <a:gd name="connsiteX2" fmla="*/ 335641 w 1757452"/>
                <a:gd name="connsiteY2" fmla="*/ 194876 h 2040799"/>
                <a:gd name="connsiteX3" fmla="*/ 768768 w 1757452"/>
                <a:gd name="connsiteY3" fmla="*/ 646656 h 2040799"/>
                <a:gd name="connsiteX4" fmla="*/ 878726 w 1757452"/>
                <a:gd name="connsiteY4" fmla="*/ 0 h 2040799"/>
                <a:gd name="connsiteX5" fmla="*/ 988684 w 1757452"/>
                <a:gd name="connsiteY5" fmla="*/ 646656 h 2040799"/>
                <a:gd name="connsiteX6" fmla="*/ 1421811 w 1757452"/>
                <a:gd name="connsiteY6" fmla="*/ 194876 h 2040799"/>
                <a:gd name="connsiteX7" fmla="*/ 1166599 w 1757452"/>
                <a:gd name="connsiteY7" fmla="*/ 789412 h 2040799"/>
                <a:gd name="connsiteX8" fmla="*/ 1757452 w 1757452"/>
                <a:gd name="connsiteY8" fmla="*/ 705076 h 2040799"/>
                <a:gd name="connsiteX9" fmla="*/ 1234555 w 1757452"/>
                <a:gd name="connsiteY9" fmla="*/ 102040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88684 w 1757452"/>
                <a:gd name="connsiteY13" fmla="*/ 1394143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590853 w 1757452"/>
                <a:gd name="connsiteY1" fmla="*/ 789412 h 2040799"/>
                <a:gd name="connsiteX2" fmla="*/ 335641 w 1757452"/>
                <a:gd name="connsiteY2" fmla="*/ 194876 h 2040799"/>
                <a:gd name="connsiteX3" fmla="*/ 768768 w 1757452"/>
                <a:gd name="connsiteY3" fmla="*/ 646656 h 2040799"/>
                <a:gd name="connsiteX4" fmla="*/ 878726 w 1757452"/>
                <a:gd name="connsiteY4" fmla="*/ 0 h 2040799"/>
                <a:gd name="connsiteX5" fmla="*/ 988684 w 1757452"/>
                <a:gd name="connsiteY5" fmla="*/ 646656 h 2040799"/>
                <a:gd name="connsiteX6" fmla="*/ 1421811 w 1757452"/>
                <a:gd name="connsiteY6" fmla="*/ 194876 h 2040799"/>
                <a:gd name="connsiteX7" fmla="*/ 1166599 w 1757452"/>
                <a:gd name="connsiteY7" fmla="*/ 789412 h 2040799"/>
                <a:gd name="connsiteX8" fmla="*/ 1757452 w 1757452"/>
                <a:gd name="connsiteY8" fmla="*/ 705076 h 2040799"/>
                <a:gd name="connsiteX9" fmla="*/ 1234555 w 1757452"/>
                <a:gd name="connsiteY9" fmla="*/ 102040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768768 w 1757452"/>
                <a:gd name="connsiteY3" fmla="*/ 646656 h 2040799"/>
                <a:gd name="connsiteX4" fmla="*/ 878726 w 1757452"/>
                <a:gd name="connsiteY4" fmla="*/ 0 h 2040799"/>
                <a:gd name="connsiteX5" fmla="*/ 988684 w 1757452"/>
                <a:gd name="connsiteY5" fmla="*/ 646656 h 2040799"/>
                <a:gd name="connsiteX6" fmla="*/ 1421811 w 1757452"/>
                <a:gd name="connsiteY6" fmla="*/ 194876 h 2040799"/>
                <a:gd name="connsiteX7" fmla="*/ 1166599 w 1757452"/>
                <a:gd name="connsiteY7" fmla="*/ 789412 h 2040799"/>
                <a:gd name="connsiteX8" fmla="*/ 1757452 w 1757452"/>
                <a:gd name="connsiteY8" fmla="*/ 705076 h 2040799"/>
                <a:gd name="connsiteX9" fmla="*/ 1234555 w 1757452"/>
                <a:gd name="connsiteY9" fmla="*/ 102040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988684 w 1757452"/>
                <a:gd name="connsiteY5" fmla="*/ 646656 h 2040799"/>
                <a:gd name="connsiteX6" fmla="*/ 1421811 w 1757452"/>
                <a:gd name="connsiteY6" fmla="*/ 194876 h 2040799"/>
                <a:gd name="connsiteX7" fmla="*/ 1166599 w 1757452"/>
                <a:gd name="connsiteY7" fmla="*/ 789412 h 2040799"/>
                <a:gd name="connsiteX8" fmla="*/ 1757452 w 1757452"/>
                <a:gd name="connsiteY8" fmla="*/ 705076 h 2040799"/>
                <a:gd name="connsiteX9" fmla="*/ 1234555 w 1757452"/>
                <a:gd name="connsiteY9" fmla="*/ 102040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1166599 w 1757452"/>
                <a:gd name="connsiteY7" fmla="*/ 789412 h 2040799"/>
                <a:gd name="connsiteX8" fmla="*/ 1757452 w 1757452"/>
                <a:gd name="connsiteY8" fmla="*/ 705076 h 2040799"/>
                <a:gd name="connsiteX9" fmla="*/ 1234555 w 1757452"/>
                <a:gd name="connsiteY9" fmla="*/ 102040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883626 w 1757452"/>
                <a:gd name="connsiteY7" fmla="*/ 908793 h 2040799"/>
                <a:gd name="connsiteX8" fmla="*/ 1757452 w 1757452"/>
                <a:gd name="connsiteY8" fmla="*/ 705076 h 2040799"/>
                <a:gd name="connsiteX9" fmla="*/ 1234555 w 1757452"/>
                <a:gd name="connsiteY9" fmla="*/ 102040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883626 w 1757452"/>
                <a:gd name="connsiteY7" fmla="*/ 908793 h 2040799"/>
                <a:gd name="connsiteX8" fmla="*/ 1757452 w 1757452"/>
                <a:gd name="connsiteY8" fmla="*/ 705076 h 2040799"/>
                <a:gd name="connsiteX9" fmla="*/ 1234555 w 1757452"/>
                <a:gd name="connsiteY9" fmla="*/ 102040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869081 w 1757452"/>
                <a:gd name="connsiteY7" fmla="*/ 853525 h 2040799"/>
                <a:gd name="connsiteX8" fmla="*/ 1757452 w 1757452"/>
                <a:gd name="connsiteY8" fmla="*/ 705076 h 2040799"/>
                <a:gd name="connsiteX9" fmla="*/ 1234555 w 1757452"/>
                <a:gd name="connsiteY9" fmla="*/ 102040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869081 w 1757452"/>
                <a:gd name="connsiteY7" fmla="*/ 853525 h 2040799"/>
                <a:gd name="connsiteX8" fmla="*/ 1757452 w 1757452"/>
                <a:gd name="connsiteY8" fmla="*/ 705076 h 2040799"/>
                <a:gd name="connsiteX9" fmla="*/ 1017787 w 1757452"/>
                <a:gd name="connsiteY9" fmla="*/ 106799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869081 w 1757452"/>
                <a:gd name="connsiteY7" fmla="*/ 853525 h 2040799"/>
                <a:gd name="connsiteX8" fmla="*/ 1757452 w 1757452"/>
                <a:gd name="connsiteY8" fmla="*/ 705076 h 2040799"/>
                <a:gd name="connsiteX9" fmla="*/ 1017787 w 1757452"/>
                <a:gd name="connsiteY9" fmla="*/ 1067990 h 2040799"/>
                <a:gd name="connsiteX10" fmla="*/ 1757452 w 1757452"/>
                <a:gd name="connsiteY10" fmla="*/ 1335723 h 2040799"/>
                <a:gd name="connsiteX11" fmla="*/ 1005100 w 1757452"/>
                <a:gd name="connsiteY11" fmla="*/ 1284433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869081 w 1757452"/>
                <a:gd name="connsiteY7" fmla="*/ 853525 h 2040799"/>
                <a:gd name="connsiteX8" fmla="*/ 1757452 w 1757452"/>
                <a:gd name="connsiteY8" fmla="*/ 705076 h 2040799"/>
                <a:gd name="connsiteX9" fmla="*/ 1017787 w 1757452"/>
                <a:gd name="connsiteY9" fmla="*/ 1067990 h 2040799"/>
                <a:gd name="connsiteX10" fmla="*/ 1757452 w 1757452"/>
                <a:gd name="connsiteY10" fmla="*/ 1335723 h 2040799"/>
                <a:gd name="connsiteX11" fmla="*/ 1076542 w 1757452"/>
                <a:gd name="connsiteY11" fmla="*/ 1412190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869081 w 1757452"/>
                <a:gd name="connsiteY7" fmla="*/ 853525 h 2040799"/>
                <a:gd name="connsiteX8" fmla="*/ 1757452 w 1757452"/>
                <a:gd name="connsiteY8" fmla="*/ 705076 h 2040799"/>
                <a:gd name="connsiteX9" fmla="*/ 1017787 w 1757452"/>
                <a:gd name="connsiteY9" fmla="*/ 1067990 h 2040799"/>
                <a:gd name="connsiteX10" fmla="*/ 1757452 w 1757452"/>
                <a:gd name="connsiteY10" fmla="*/ 1335723 h 2040799"/>
                <a:gd name="connsiteX11" fmla="*/ 1076542 w 1757452"/>
                <a:gd name="connsiteY11" fmla="*/ 1412190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869081 w 1757452"/>
                <a:gd name="connsiteY7" fmla="*/ 853525 h 2040799"/>
                <a:gd name="connsiteX8" fmla="*/ 1757452 w 1757452"/>
                <a:gd name="connsiteY8" fmla="*/ 705076 h 2040799"/>
                <a:gd name="connsiteX9" fmla="*/ 1017787 w 1757452"/>
                <a:gd name="connsiteY9" fmla="*/ 1067990 h 2040799"/>
                <a:gd name="connsiteX10" fmla="*/ 1757452 w 1757452"/>
                <a:gd name="connsiteY10" fmla="*/ 1335723 h 2040799"/>
                <a:gd name="connsiteX11" fmla="*/ 1076542 w 1757452"/>
                <a:gd name="connsiteY11" fmla="*/ 1412190 h 2040799"/>
                <a:gd name="connsiteX12" fmla="*/ 1421811 w 1757452"/>
                <a:gd name="connsiteY12" fmla="*/ 1845923 h 2040799"/>
                <a:gd name="connsiteX13" fmla="*/ 926670 w 1757452"/>
                <a:gd name="connsiteY13" fmla="*/ 1850136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151450"/>
                <a:gd name="connsiteX1" fmla="*/ 342320 w 1757452"/>
                <a:gd name="connsiteY1" fmla="*/ 824087 h 2151450"/>
                <a:gd name="connsiteX2" fmla="*/ 335641 w 1757452"/>
                <a:gd name="connsiteY2" fmla="*/ 194876 h 2151450"/>
                <a:gd name="connsiteX3" fmla="*/ 545717 w 1757452"/>
                <a:gd name="connsiteY3" fmla="*/ 679352 h 2151450"/>
                <a:gd name="connsiteX4" fmla="*/ 878726 w 1757452"/>
                <a:gd name="connsiteY4" fmla="*/ 0 h 2151450"/>
                <a:gd name="connsiteX5" fmla="*/ 759001 w 1757452"/>
                <a:gd name="connsiteY5" fmla="*/ 726011 h 2151450"/>
                <a:gd name="connsiteX6" fmla="*/ 1421811 w 1757452"/>
                <a:gd name="connsiteY6" fmla="*/ 194876 h 2151450"/>
                <a:gd name="connsiteX7" fmla="*/ 869081 w 1757452"/>
                <a:gd name="connsiteY7" fmla="*/ 853525 h 2151450"/>
                <a:gd name="connsiteX8" fmla="*/ 1757452 w 1757452"/>
                <a:gd name="connsiteY8" fmla="*/ 705076 h 2151450"/>
                <a:gd name="connsiteX9" fmla="*/ 1017787 w 1757452"/>
                <a:gd name="connsiteY9" fmla="*/ 1067990 h 2151450"/>
                <a:gd name="connsiteX10" fmla="*/ 1757452 w 1757452"/>
                <a:gd name="connsiteY10" fmla="*/ 1335723 h 2151450"/>
                <a:gd name="connsiteX11" fmla="*/ 1076542 w 1757452"/>
                <a:gd name="connsiteY11" fmla="*/ 1412190 h 2151450"/>
                <a:gd name="connsiteX12" fmla="*/ 1421811 w 1757452"/>
                <a:gd name="connsiteY12" fmla="*/ 1845923 h 2151450"/>
                <a:gd name="connsiteX13" fmla="*/ 926670 w 1757452"/>
                <a:gd name="connsiteY13" fmla="*/ 1850136 h 2151450"/>
                <a:gd name="connsiteX14" fmla="*/ 1302606 w 1757452"/>
                <a:gd name="connsiteY14" fmla="*/ 2151450 h 2151450"/>
                <a:gd name="connsiteX15" fmla="*/ 768768 w 1757452"/>
                <a:gd name="connsiteY15" fmla="*/ 1394143 h 2151450"/>
                <a:gd name="connsiteX16" fmla="*/ 335641 w 1757452"/>
                <a:gd name="connsiteY16" fmla="*/ 1845923 h 2151450"/>
                <a:gd name="connsiteX17" fmla="*/ 590853 w 1757452"/>
                <a:gd name="connsiteY17" fmla="*/ 1251387 h 2151450"/>
                <a:gd name="connsiteX18" fmla="*/ 0 w 1757452"/>
                <a:gd name="connsiteY18" fmla="*/ 1335723 h 2151450"/>
                <a:gd name="connsiteX19" fmla="*/ 522897 w 1757452"/>
                <a:gd name="connsiteY19" fmla="*/ 1020400 h 2151450"/>
                <a:gd name="connsiteX20" fmla="*/ 0 w 1757452"/>
                <a:gd name="connsiteY20" fmla="*/ 705076 h 2151450"/>
                <a:gd name="connsiteX0" fmla="*/ 0 w 1757452"/>
                <a:gd name="connsiteY0" fmla="*/ 705076 h 2151450"/>
                <a:gd name="connsiteX1" fmla="*/ 342320 w 1757452"/>
                <a:gd name="connsiteY1" fmla="*/ 824087 h 2151450"/>
                <a:gd name="connsiteX2" fmla="*/ 335641 w 1757452"/>
                <a:gd name="connsiteY2" fmla="*/ 194876 h 2151450"/>
                <a:gd name="connsiteX3" fmla="*/ 545717 w 1757452"/>
                <a:gd name="connsiteY3" fmla="*/ 679352 h 2151450"/>
                <a:gd name="connsiteX4" fmla="*/ 878726 w 1757452"/>
                <a:gd name="connsiteY4" fmla="*/ 0 h 2151450"/>
                <a:gd name="connsiteX5" fmla="*/ 759001 w 1757452"/>
                <a:gd name="connsiteY5" fmla="*/ 726011 h 2151450"/>
                <a:gd name="connsiteX6" fmla="*/ 1421811 w 1757452"/>
                <a:gd name="connsiteY6" fmla="*/ 194876 h 2151450"/>
                <a:gd name="connsiteX7" fmla="*/ 869081 w 1757452"/>
                <a:gd name="connsiteY7" fmla="*/ 853525 h 2151450"/>
                <a:gd name="connsiteX8" fmla="*/ 1757452 w 1757452"/>
                <a:gd name="connsiteY8" fmla="*/ 705076 h 2151450"/>
                <a:gd name="connsiteX9" fmla="*/ 1017787 w 1757452"/>
                <a:gd name="connsiteY9" fmla="*/ 1067990 h 2151450"/>
                <a:gd name="connsiteX10" fmla="*/ 1757452 w 1757452"/>
                <a:gd name="connsiteY10" fmla="*/ 1335723 h 2151450"/>
                <a:gd name="connsiteX11" fmla="*/ 1076542 w 1757452"/>
                <a:gd name="connsiteY11" fmla="*/ 1412190 h 2151450"/>
                <a:gd name="connsiteX12" fmla="*/ 1421811 w 1757452"/>
                <a:gd name="connsiteY12" fmla="*/ 1845923 h 2151450"/>
                <a:gd name="connsiteX13" fmla="*/ 926670 w 1757452"/>
                <a:gd name="connsiteY13" fmla="*/ 1850136 h 2151450"/>
                <a:gd name="connsiteX14" fmla="*/ 1302606 w 1757452"/>
                <a:gd name="connsiteY14" fmla="*/ 2151450 h 2151450"/>
                <a:gd name="connsiteX15" fmla="*/ 768768 w 1757452"/>
                <a:gd name="connsiteY15" fmla="*/ 1394143 h 2151450"/>
                <a:gd name="connsiteX16" fmla="*/ 335641 w 1757452"/>
                <a:gd name="connsiteY16" fmla="*/ 1845923 h 2151450"/>
                <a:gd name="connsiteX17" fmla="*/ 590853 w 1757452"/>
                <a:gd name="connsiteY17" fmla="*/ 1251387 h 2151450"/>
                <a:gd name="connsiteX18" fmla="*/ 0 w 1757452"/>
                <a:gd name="connsiteY18" fmla="*/ 1335723 h 2151450"/>
                <a:gd name="connsiteX19" fmla="*/ 522897 w 1757452"/>
                <a:gd name="connsiteY19" fmla="*/ 1020400 h 2151450"/>
                <a:gd name="connsiteX20" fmla="*/ 0 w 1757452"/>
                <a:gd name="connsiteY20" fmla="*/ 705076 h 2151450"/>
                <a:gd name="connsiteX0" fmla="*/ 0 w 1757452"/>
                <a:gd name="connsiteY0" fmla="*/ 705076 h 2151450"/>
                <a:gd name="connsiteX1" fmla="*/ 342320 w 1757452"/>
                <a:gd name="connsiteY1" fmla="*/ 824087 h 2151450"/>
                <a:gd name="connsiteX2" fmla="*/ 335641 w 1757452"/>
                <a:gd name="connsiteY2" fmla="*/ 194876 h 2151450"/>
                <a:gd name="connsiteX3" fmla="*/ 545717 w 1757452"/>
                <a:gd name="connsiteY3" fmla="*/ 679352 h 2151450"/>
                <a:gd name="connsiteX4" fmla="*/ 878726 w 1757452"/>
                <a:gd name="connsiteY4" fmla="*/ 0 h 2151450"/>
                <a:gd name="connsiteX5" fmla="*/ 759001 w 1757452"/>
                <a:gd name="connsiteY5" fmla="*/ 726011 h 2151450"/>
                <a:gd name="connsiteX6" fmla="*/ 1421811 w 1757452"/>
                <a:gd name="connsiteY6" fmla="*/ 194876 h 2151450"/>
                <a:gd name="connsiteX7" fmla="*/ 869081 w 1757452"/>
                <a:gd name="connsiteY7" fmla="*/ 853525 h 2151450"/>
                <a:gd name="connsiteX8" fmla="*/ 1757452 w 1757452"/>
                <a:gd name="connsiteY8" fmla="*/ 705076 h 2151450"/>
                <a:gd name="connsiteX9" fmla="*/ 1017787 w 1757452"/>
                <a:gd name="connsiteY9" fmla="*/ 1067990 h 2151450"/>
                <a:gd name="connsiteX10" fmla="*/ 1757452 w 1757452"/>
                <a:gd name="connsiteY10" fmla="*/ 1335723 h 2151450"/>
                <a:gd name="connsiteX11" fmla="*/ 1076542 w 1757452"/>
                <a:gd name="connsiteY11" fmla="*/ 1412190 h 2151450"/>
                <a:gd name="connsiteX12" fmla="*/ 1421811 w 1757452"/>
                <a:gd name="connsiteY12" fmla="*/ 1845923 h 2151450"/>
                <a:gd name="connsiteX13" fmla="*/ 737362 w 1757452"/>
                <a:gd name="connsiteY13" fmla="*/ 1921229 h 2151450"/>
                <a:gd name="connsiteX14" fmla="*/ 1302606 w 1757452"/>
                <a:gd name="connsiteY14" fmla="*/ 2151450 h 2151450"/>
                <a:gd name="connsiteX15" fmla="*/ 768768 w 1757452"/>
                <a:gd name="connsiteY15" fmla="*/ 1394143 h 2151450"/>
                <a:gd name="connsiteX16" fmla="*/ 335641 w 1757452"/>
                <a:gd name="connsiteY16" fmla="*/ 1845923 h 2151450"/>
                <a:gd name="connsiteX17" fmla="*/ 590853 w 1757452"/>
                <a:gd name="connsiteY17" fmla="*/ 1251387 h 2151450"/>
                <a:gd name="connsiteX18" fmla="*/ 0 w 1757452"/>
                <a:gd name="connsiteY18" fmla="*/ 1335723 h 2151450"/>
                <a:gd name="connsiteX19" fmla="*/ 522897 w 1757452"/>
                <a:gd name="connsiteY19" fmla="*/ 1020400 h 2151450"/>
                <a:gd name="connsiteX20" fmla="*/ 0 w 1757452"/>
                <a:gd name="connsiteY20" fmla="*/ 705076 h 2151450"/>
                <a:gd name="connsiteX0" fmla="*/ 0 w 1757452"/>
                <a:gd name="connsiteY0" fmla="*/ 705076 h 2151450"/>
                <a:gd name="connsiteX1" fmla="*/ 342320 w 1757452"/>
                <a:gd name="connsiteY1" fmla="*/ 824087 h 2151450"/>
                <a:gd name="connsiteX2" fmla="*/ 335641 w 1757452"/>
                <a:gd name="connsiteY2" fmla="*/ 194876 h 2151450"/>
                <a:gd name="connsiteX3" fmla="*/ 545717 w 1757452"/>
                <a:gd name="connsiteY3" fmla="*/ 679352 h 2151450"/>
                <a:gd name="connsiteX4" fmla="*/ 878726 w 1757452"/>
                <a:gd name="connsiteY4" fmla="*/ 0 h 2151450"/>
                <a:gd name="connsiteX5" fmla="*/ 759001 w 1757452"/>
                <a:gd name="connsiteY5" fmla="*/ 726011 h 2151450"/>
                <a:gd name="connsiteX6" fmla="*/ 1421811 w 1757452"/>
                <a:gd name="connsiteY6" fmla="*/ 194876 h 2151450"/>
                <a:gd name="connsiteX7" fmla="*/ 869081 w 1757452"/>
                <a:gd name="connsiteY7" fmla="*/ 853525 h 2151450"/>
                <a:gd name="connsiteX8" fmla="*/ 1757452 w 1757452"/>
                <a:gd name="connsiteY8" fmla="*/ 705076 h 2151450"/>
                <a:gd name="connsiteX9" fmla="*/ 1017787 w 1757452"/>
                <a:gd name="connsiteY9" fmla="*/ 1067990 h 2151450"/>
                <a:gd name="connsiteX10" fmla="*/ 1757452 w 1757452"/>
                <a:gd name="connsiteY10" fmla="*/ 1335723 h 2151450"/>
                <a:gd name="connsiteX11" fmla="*/ 1076542 w 1757452"/>
                <a:gd name="connsiteY11" fmla="*/ 1412190 h 2151450"/>
                <a:gd name="connsiteX12" fmla="*/ 1576096 w 1757452"/>
                <a:gd name="connsiteY12" fmla="*/ 1587849 h 2151450"/>
                <a:gd name="connsiteX13" fmla="*/ 737362 w 1757452"/>
                <a:gd name="connsiteY13" fmla="*/ 1921229 h 2151450"/>
                <a:gd name="connsiteX14" fmla="*/ 1302606 w 1757452"/>
                <a:gd name="connsiteY14" fmla="*/ 2151450 h 2151450"/>
                <a:gd name="connsiteX15" fmla="*/ 768768 w 1757452"/>
                <a:gd name="connsiteY15" fmla="*/ 1394143 h 2151450"/>
                <a:gd name="connsiteX16" fmla="*/ 335641 w 1757452"/>
                <a:gd name="connsiteY16" fmla="*/ 1845923 h 2151450"/>
                <a:gd name="connsiteX17" fmla="*/ 590853 w 1757452"/>
                <a:gd name="connsiteY17" fmla="*/ 1251387 h 2151450"/>
                <a:gd name="connsiteX18" fmla="*/ 0 w 1757452"/>
                <a:gd name="connsiteY18" fmla="*/ 1335723 h 2151450"/>
                <a:gd name="connsiteX19" fmla="*/ 522897 w 1757452"/>
                <a:gd name="connsiteY19" fmla="*/ 1020400 h 2151450"/>
                <a:gd name="connsiteX20" fmla="*/ 0 w 1757452"/>
                <a:gd name="connsiteY20" fmla="*/ 705076 h 2151450"/>
                <a:gd name="connsiteX0" fmla="*/ 0 w 1757452"/>
                <a:gd name="connsiteY0" fmla="*/ 705076 h 1956556"/>
                <a:gd name="connsiteX1" fmla="*/ 342320 w 1757452"/>
                <a:gd name="connsiteY1" fmla="*/ 824087 h 1956556"/>
                <a:gd name="connsiteX2" fmla="*/ 335641 w 1757452"/>
                <a:gd name="connsiteY2" fmla="*/ 194876 h 1956556"/>
                <a:gd name="connsiteX3" fmla="*/ 545717 w 1757452"/>
                <a:gd name="connsiteY3" fmla="*/ 679352 h 1956556"/>
                <a:gd name="connsiteX4" fmla="*/ 878726 w 1757452"/>
                <a:gd name="connsiteY4" fmla="*/ 0 h 1956556"/>
                <a:gd name="connsiteX5" fmla="*/ 759001 w 1757452"/>
                <a:gd name="connsiteY5" fmla="*/ 726011 h 1956556"/>
                <a:gd name="connsiteX6" fmla="*/ 1421811 w 1757452"/>
                <a:gd name="connsiteY6" fmla="*/ 194876 h 1956556"/>
                <a:gd name="connsiteX7" fmla="*/ 869081 w 1757452"/>
                <a:gd name="connsiteY7" fmla="*/ 853525 h 1956556"/>
                <a:gd name="connsiteX8" fmla="*/ 1757452 w 1757452"/>
                <a:gd name="connsiteY8" fmla="*/ 705076 h 1956556"/>
                <a:gd name="connsiteX9" fmla="*/ 1017787 w 1757452"/>
                <a:gd name="connsiteY9" fmla="*/ 1067990 h 1956556"/>
                <a:gd name="connsiteX10" fmla="*/ 1757452 w 1757452"/>
                <a:gd name="connsiteY10" fmla="*/ 1335723 h 1956556"/>
                <a:gd name="connsiteX11" fmla="*/ 1076542 w 1757452"/>
                <a:gd name="connsiteY11" fmla="*/ 1412190 h 1956556"/>
                <a:gd name="connsiteX12" fmla="*/ 1576096 w 1757452"/>
                <a:gd name="connsiteY12" fmla="*/ 1587849 h 1956556"/>
                <a:gd name="connsiteX13" fmla="*/ 737362 w 1757452"/>
                <a:gd name="connsiteY13" fmla="*/ 1921229 h 1956556"/>
                <a:gd name="connsiteX14" fmla="*/ 1369508 w 1757452"/>
                <a:gd name="connsiteY14" fmla="*/ 1956556 h 1956556"/>
                <a:gd name="connsiteX15" fmla="*/ 768768 w 1757452"/>
                <a:gd name="connsiteY15" fmla="*/ 1394143 h 1956556"/>
                <a:gd name="connsiteX16" fmla="*/ 335641 w 1757452"/>
                <a:gd name="connsiteY16" fmla="*/ 1845923 h 1956556"/>
                <a:gd name="connsiteX17" fmla="*/ 590853 w 1757452"/>
                <a:gd name="connsiteY17" fmla="*/ 1251387 h 1956556"/>
                <a:gd name="connsiteX18" fmla="*/ 0 w 1757452"/>
                <a:gd name="connsiteY18" fmla="*/ 1335723 h 1956556"/>
                <a:gd name="connsiteX19" fmla="*/ 522897 w 1757452"/>
                <a:gd name="connsiteY19" fmla="*/ 1020400 h 1956556"/>
                <a:gd name="connsiteX20" fmla="*/ 0 w 1757452"/>
                <a:gd name="connsiteY20" fmla="*/ 705076 h 1956556"/>
                <a:gd name="connsiteX0" fmla="*/ 0 w 1757452"/>
                <a:gd name="connsiteY0" fmla="*/ 705076 h 1956556"/>
                <a:gd name="connsiteX1" fmla="*/ 342320 w 1757452"/>
                <a:gd name="connsiteY1" fmla="*/ 824087 h 1956556"/>
                <a:gd name="connsiteX2" fmla="*/ 335641 w 1757452"/>
                <a:gd name="connsiteY2" fmla="*/ 194876 h 1956556"/>
                <a:gd name="connsiteX3" fmla="*/ 545717 w 1757452"/>
                <a:gd name="connsiteY3" fmla="*/ 679352 h 1956556"/>
                <a:gd name="connsiteX4" fmla="*/ 878726 w 1757452"/>
                <a:gd name="connsiteY4" fmla="*/ 0 h 1956556"/>
                <a:gd name="connsiteX5" fmla="*/ 759001 w 1757452"/>
                <a:gd name="connsiteY5" fmla="*/ 726011 h 1956556"/>
                <a:gd name="connsiteX6" fmla="*/ 1421811 w 1757452"/>
                <a:gd name="connsiteY6" fmla="*/ 194876 h 1956556"/>
                <a:gd name="connsiteX7" fmla="*/ 869081 w 1757452"/>
                <a:gd name="connsiteY7" fmla="*/ 853525 h 1956556"/>
                <a:gd name="connsiteX8" fmla="*/ 1757452 w 1757452"/>
                <a:gd name="connsiteY8" fmla="*/ 705076 h 1956556"/>
                <a:gd name="connsiteX9" fmla="*/ 1017787 w 1757452"/>
                <a:gd name="connsiteY9" fmla="*/ 1067990 h 1956556"/>
                <a:gd name="connsiteX10" fmla="*/ 1757452 w 1757452"/>
                <a:gd name="connsiteY10" fmla="*/ 1335723 h 1956556"/>
                <a:gd name="connsiteX11" fmla="*/ 1076542 w 1757452"/>
                <a:gd name="connsiteY11" fmla="*/ 1412190 h 1956556"/>
                <a:gd name="connsiteX12" fmla="*/ 1576096 w 1757452"/>
                <a:gd name="connsiteY12" fmla="*/ 1587849 h 1956556"/>
                <a:gd name="connsiteX13" fmla="*/ 573884 w 1757452"/>
                <a:gd name="connsiteY13" fmla="*/ 1928793 h 1956556"/>
                <a:gd name="connsiteX14" fmla="*/ 1369508 w 1757452"/>
                <a:gd name="connsiteY14" fmla="*/ 1956556 h 1956556"/>
                <a:gd name="connsiteX15" fmla="*/ 768768 w 1757452"/>
                <a:gd name="connsiteY15" fmla="*/ 1394143 h 1956556"/>
                <a:gd name="connsiteX16" fmla="*/ 335641 w 1757452"/>
                <a:gd name="connsiteY16" fmla="*/ 1845923 h 1956556"/>
                <a:gd name="connsiteX17" fmla="*/ 590853 w 1757452"/>
                <a:gd name="connsiteY17" fmla="*/ 1251387 h 1956556"/>
                <a:gd name="connsiteX18" fmla="*/ 0 w 1757452"/>
                <a:gd name="connsiteY18" fmla="*/ 1335723 h 1956556"/>
                <a:gd name="connsiteX19" fmla="*/ 522897 w 1757452"/>
                <a:gd name="connsiteY19" fmla="*/ 1020400 h 1956556"/>
                <a:gd name="connsiteX20" fmla="*/ 0 w 1757452"/>
                <a:gd name="connsiteY20" fmla="*/ 705076 h 1956556"/>
                <a:gd name="connsiteX0" fmla="*/ 0 w 1757452"/>
                <a:gd name="connsiteY0" fmla="*/ 705076 h 1989989"/>
                <a:gd name="connsiteX1" fmla="*/ 342320 w 1757452"/>
                <a:gd name="connsiteY1" fmla="*/ 824087 h 1989989"/>
                <a:gd name="connsiteX2" fmla="*/ 335641 w 1757452"/>
                <a:gd name="connsiteY2" fmla="*/ 194876 h 1989989"/>
                <a:gd name="connsiteX3" fmla="*/ 545717 w 1757452"/>
                <a:gd name="connsiteY3" fmla="*/ 679352 h 1989989"/>
                <a:gd name="connsiteX4" fmla="*/ 878726 w 1757452"/>
                <a:gd name="connsiteY4" fmla="*/ 0 h 1989989"/>
                <a:gd name="connsiteX5" fmla="*/ 759001 w 1757452"/>
                <a:gd name="connsiteY5" fmla="*/ 726011 h 1989989"/>
                <a:gd name="connsiteX6" fmla="*/ 1421811 w 1757452"/>
                <a:gd name="connsiteY6" fmla="*/ 194876 h 1989989"/>
                <a:gd name="connsiteX7" fmla="*/ 869081 w 1757452"/>
                <a:gd name="connsiteY7" fmla="*/ 853525 h 1989989"/>
                <a:gd name="connsiteX8" fmla="*/ 1757452 w 1757452"/>
                <a:gd name="connsiteY8" fmla="*/ 705076 h 1989989"/>
                <a:gd name="connsiteX9" fmla="*/ 1017787 w 1757452"/>
                <a:gd name="connsiteY9" fmla="*/ 1067990 h 1989989"/>
                <a:gd name="connsiteX10" fmla="*/ 1757452 w 1757452"/>
                <a:gd name="connsiteY10" fmla="*/ 1335723 h 1989989"/>
                <a:gd name="connsiteX11" fmla="*/ 1076542 w 1757452"/>
                <a:gd name="connsiteY11" fmla="*/ 1412190 h 1989989"/>
                <a:gd name="connsiteX12" fmla="*/ 1576096 w 1757452"/>
                <a:gd name="connsiteY12" fmla="*/ 1587849 h 1989989"/>
                <a:gd name="connsiteX13" fmla="*/ 1634803 w 1757452"/>
                <a:gd name="connsiteY13" fmla="*/ 1989989 h 1989989"/>
                <a:gd name="connsiteX14" fmla="*/ 1369508 w 1757452"/>
                <a:gd name="connsiteY14" fmla="*/ 1956556 h 1989989"/>
                <a:gd name="connsiteX15" fmla="*/ 768768 w 1757452"/>
                <a:gd name="connsiteY15" fmla="*/ 1394143 h 1989989"/>
                <a:gd name="connsiteX16" fmla="*/ 335641 w 1757452"/>
                <a:gd name="connsiteY16" fmla="*/ 1845923 h 1989989"/>
                <a:gd name="connsiteX17" fmla="*/ 590853 w 1757452"/>
                <a:gd name="connsiteY17" fmla="*/ 1251387 h 1989989"/>
                <a:gd name="connsiteX18" fmla="*/ 0 w 1757452"/>
                <a:gd name="connsiteY18" fmla="*/ 1335723 h 1989989"/>
                <a:gd name="connsiteX19" fmla="*/ 522897 w 1757452"/>
                <a:gd name="connsiteY19" fmla="*/ 1020400 h 1989989"/>
                <a:gd name="connsiteX20" fmla="*/ 0 w 1757452"/>
                <a:gd name="connsiteY20" fmla="*/ 705076 h 1989989"/>
                <a:gd name="connsiteX0" fmla="*/ 0 w 1757452"/>
                <a:gd name="connsiteY0" fmla="*/ 705076 h 1989989"/>
                <a:gd name="connsiteX1" fmla="*/ 342320 w 1757452"/>
                <a:gd name="connsiteY1" fmla="*/ 824087 h 1989989"/>
                <a:gd name="connsiteX2" fmla="*/ 335641 w 1757452"/>
                <a:gd name="connsiteY2" fmla="*/ 194876 h 1989989"/>
                <a:gd name="connsiteX3" fmla="*/ 545717 w 1757452"/>
                <a:gd name="connsiteY3" fmla="*/ 679352 h 1989989"/>
                <a:gd name="connsiteX4" fmla="*/ 878726 w 1757452"/>
                <a:gd name="connsiteY4" fmla="*/ 0 h 1989989"/>
                <a:gd name="connsiteX5" fmla="*/ 759001 w 1757452"/>
                <a:gd name="connsiteY5" fmla="*/ 726011 h 1989989"/>
                <a:gd name="connsiteX6" fmla="*/ 1421811 w 1757452"/>
                <a:gd name="connsiteY6" fmla="*/ 194876 h 1989989"/>
                <a:gd name="connsiteX7" fmla="*/ 869081 w 1757452"/>
                <a:gd name="connsiteY7" fmla="*/ 853525 h 1989989"/>
                <a:gd name="connsiteX8" fmla="*/ 1757452 w 1757452"/>
                <a:gd name="connsiteY8" fmla="*/ 705076 h 1989989"/>
                <a:gd name="connsiteX9" fmla="*/ 1017787 w 1757452"/>
                <a:gd name="connsiteY9" fmla="*/ 1067990 h 1989989"/>
                <a:gd name="connsiteX10" fmla="*/ 1757452 w 1757452"/>
                <a:gd name="connsiteY10" fmla="*/ 1335723 h 1989989"/>
                <a:gd name="connsiteX11" fmla="*/ 1076542 w 1757452"/>
                <a:gd name="connsiteY11" fmla="*/ 1412190 h 1989989"/>
                <a:gd name="connsiteX12" fmla="*/ 1576096 w 1757452"/>
                <a:gd name="connsiteY12" fmla="*/ 1587849 h 1989989"/>
                <a:gd name="connsiteX13" fmla="*/ 1634803 w 1757452"/>
                <a:gd name="connsiteY13" fmla="*/ 1989989 h 1989989"/>
                <a:gd name="connsiteX14" fmla="*/ 1369508 w 1757452"/>
                <a:gd name="connsiteY14" fmla="*/ 1956556 h 1989989"/>
                <a:gd name="connsiteX15" fmla="*/ 822459 w 1757452"/>
                <a:gd name="connsiteY15" fmla="*/ 1874757 h 1989989"/>
                <a:gd name="connsiteX16" fmla="*/ 768768 w 1757452"/>
                <a:gd name="connsiteY16" fmla="*/ 1394143 h 1989989"/>
                <a:gd name="connsiteX17" fmla="*/ 335641 w 1757452"/>
                <a:gd name="connsiteY17" fmla="*/ 1845923 h 1989989"/>
                <a:gd name="connsiteX18" fmla="*/ 590853 w 1757452"/>
                <a:gd name="connsiteY18" fmla="*/ 1251387 h 1989989"/>
                <a:gd name="connsiteX19" fmla="*/ 0 w 1757452"/>
                <a:gd name="connsiteY19" fmla="*/ 1335723 h 1989989"/>
                <a:gd name="connsiteX20" fmla="*/ 522897 w 1757452"/>
                <a:gd name="connsiteY20" fmla="*/ 1020400 h 1989989"/>
                <a:gd name="connsiteX21" fmla="*/ 0 w 1757452"/>
                <a:gd name="connsiteY21" fmla="*/ 705076 h 1989989"/>
                <a:gd name="connsiteX0" fmla="*/ 0 w 1757452"/>
                <a:gd name="connsiteY0" fmla="*/ 705076 h 2099536"/>
                <a:gd name="connsiteX1" fmla="*/ 342320 w 1757452"/>
                <a:gd name="connsiteY1" fmla="*/ 824087 h 2099536"/>
                <a:gd name="connsiteX2" fmla="*/ 335641 w 1757452"/>
                <a:gd name="connsiteY2" fmla="*/ 194876 h 2099536"/>
                <a:gd name="connsiteX3" fmla="*/ 545717 w 1757452"/>
                <a:gd name="connsiteY3" fmla="*/ 679352 h 2099536"/>
                <a:gd name="connsiteX4" fmla="*/ 878726 w 1757452"/>
                <a:gd name="connsiteY4" fmla="*/ 0 h 2099536"/>
                <a:gd name="connsiteX5" fmla="*/ 759001 w 1757452"/>
                <a:gd name="connsiteY5" fmla="*/ 726011 h 2099536"/>
                <a:gd name="connsiteX6" fmla="*/ 1421811 w 1757452"/>
                <a:gd name="connsiteY6" fmla="*/ 194876 h 2099536"/>
                <a:gd name="connsiteX7" fmla="*/ 869081 w 1757452"/>
                <a:gd name="connsiteY7" fmla="*/ 853525 h 2099536"/>
                <a:gd name="connsiteX8" fmla="*/ 1757452 w 1757452"/>
                <a:gd name="connsiteY8" fmla="*/ 705076 h 2099536"/>
                <a:gd name="connsiteX9" fmla="*/ 1017787 w 1757452"/>
                <a:gd name="connsiteY9" fmla="*/ 1067990 h 2099536"/>
                <a:gd name="connsiteX10" fmla="*/ 1757452 w 1757452"/>
                <a:gd name="connsiteY10" fmla="*/ 1335723 h 2099536"/>
                <a:gd name="connsiteX11" fmla="*/ 1076542 w 1757452"/>
                <a:gd name="connsiteY11" fmla="*/ 1412190 h 2099536"/>
                <a:gd name="connsiteX12" fmla="*/ 1576096 w 1757452"/>
                <a:gd name="connsiteY12" fmla="*/ 1587849 h 2099536"/>
                <a:gd name="connsiteX13" fmla="*/ 1634803 w 1757452"/>
                <a:gd name="connsiteY13" fmla="*/ 1989989 h 2099536"/>
                <a:gd name="connsiteX14" fmla="*/ 1369508 w 1757452"/>
                <a:gd name="connsiteY14" fmla="*/ 1956556 h 2099536"/>
                <a:gd name="connsiteX15" fmla="*/ 530527 w 1757452"/>
                <a:gd name="connsiteY15" fmla="*/ 2076866 h 2099536"/>
                <a:gd name="connsiteX16" fmla="*/ 768768 w 1757452"/>
                <a:gd name="connsiteY16" fmla="*/ 1394143 h 2099536"/>
                <a:gd name="connsiteX17" fmla="*/ 335641 w 1757452"/>
                <a:gd name="connsiteY17" fmla="*/ 1845923 h 2099536"/>
                <a:gd name="connsiteX18" fmla="*/ 590853 w 1757452"/>
                <a:gd name="connsiteY18" fmla="*/ 1251387 h 2099536"/>
                <a:gd name="connsiteX19" fmla="*/ 0 w 1757452"/>
                <a:gd name="connsiteY19" fmla="*/ 1335723 h 2099536"/>
                <a:gd name="connsiteX20" fmla="*/ 522897 w 1757452"/>
                <a:gd name="connsiteY20" fmla="*/ 1020400 h 2099536"/>
                <a:gd name="connsiteX21" fmla="*/ 0 w 1757452"/>
                <a:gd name="connsiteY21" fmla="*/ 705076 h 2099536"/>
                <a:gd name="connsiteX0" fmla="*/ 0 w 1757452"/>
                <a:gd name="connsiteY0" fmla="*/ 705076 h 2105041"/>
                <a:gd name="connsiteX1" fmla="*/ 342320 w 1757452"/>
                <a:gd name="connsiteY1" fmla="*/ 824087 h 2105041"/>
                <a:gd name="connsiteX2" fmla="*/ 335641 w 1757452"/>
                <a:gd name="connsiteY2" fmla="*/ 194876 h 2105041"/>
                <a:gd name="connsiteX3" fmla="*/ 545717 w 1757452"/>
                <a:gd name="connsiteY3" fmla="*/ 679352 h 2105041"/>
                <a:gd name="connsiteX4" fmla="*/ 878726 w 1757452"/>
                <a:gd name="connsiteY4" fmla="*/ 0 h 2105041"/>
                <a:gd name="connsiteX5" fmla="*/ 759001 w 1757452"/>
                <a:gd name="connsiteY5" fmla="*/ 726011 h 2105041"/>
                <a:gd name="connsiteX6" fmla="*/ 1421811 w 1757452"/>
                <a:gd name="connsiteY6" fmla="*/ 194876 h 2105041"/>
                <a:gd name="connsiteX7" fmla="*/ 869081 w 1757452"/>
                <a:gd name="connsiteY7" fmla="*/ 853525 h 2105041"/>
                <a:gd name="connsiteX8" fmla="*/ 1757452 w 1757452"/>
                <a:gd name="connsiteY8" fmla="*/ 705076 h 2105041"/>
                <a:gd name="connsiteX9" fmla="*/ 1017787 w 1757452"/>
                <a:gd name="connsiteY9" fmla="*/ 1067990 h 2105041"/>
                <a:gd name="connsiteX10" fmla="*/ 1757452 w 1757452"/>
                <a:gd name="connsiteY10" fmla="*/ 1335723 h 2105041"/>
                <a:gd name="connsiteX11" fmla="*/ 1076542 w 1757452"/>
                <a:gd name="connsiteY11" fmla="*/ 1412190 h 2105041"/>
                <a:gd name="connsiteX12" fmla="*/ 1576096 w 1757452"/>
                <a:gd name="connsiteY12" fmla="*/ 1587849 h 2105041"/>
                <a:gd name="connsiteX13" fmla="*/ 1634803 w 1757452"/>
                <a:gd name="connsiteY13" fmla="*/ 1989989 h 2105041"/>
                <a:gd name="connsiteX14" fmla="*/ 902230 w 1757452"/>
                <a:gd name="connsiteY14" fmla="*/ 2013340 h 2105041"/>
                <a:gd name="connsiteX15" fmla="*/ 530527 w 1757452"/>
                <a:gd name="connsiteY15" fmla="*/ 2076866 h 2105041"/>
                <a:gd name="connsiteX16" fmla="*/ 768768 w 1757452"/>
                <a:gd name="connsiteY16" fmla="*/ 1394143 h 2105041"/>
                <a:gd name="connsiteX17" fmla="*/ 335641 w 1757452"/>
                <a:gd name="connsiteY17" fmla="*/ 1845923 h 2105041"/>
                <a:gd name="connsiteX18" fmla="*/ 590853 w 1757452"/>
                <a:gd name="connsiteY18" fmla="*/ 1251387 h 2105041"/>
                <a:gd name="connsiteX19" fmla="*/ 0 w 1757452"/>
                <a:gd name="connsiteY19" fmla="*/ 1335723 h 2105041"/>
                <a:gd name="connsiteX20" fmla="*/ 522897 w 1757452"/>
                <a:gd name="connsiteY20" fmla="*/ 1020400 h 2105041"/>
                <a:gd name="connsiteX21" fmla="*/ 0 w 1757452"/>
                <a:gd name="connsiteY21" fmla="*/ 705076 h 2105041"/>
                <a:gd name="connsiteX0" fmla="*/ 0 w 1757452"/>
                <a:gd name="connsiteY0" fmla="*/ 705076 h 2105041"/>
                <a:gd name="connsiteX1" fmla="*/ 342320 w 1757452"/>
                <a:gd name="connsiteY1" fmla="*/ 824087 h 2105041"/>
                <a:gd name="connsiteX2" fmla="*/ 335641 w 1757452"/>
                <a:gd name="connsiteY2" fmla="*/ 194876 h 2105041"/>
                <a:gd name="connsiteX3" fmla="*/ 545717 w 1757452"/>
                <a:gd name="connsiteY3" fmla="*/ 679352 h 2105041"/>
                <a:gd name="connsiteX4" fmla="*/ 878726 w 1757452"/>
                <a:gd name="connsiteY4" fmla="*/ 0 h 2105041"/>
                <a:gd name="connsiteX5" fmla="*/ 759001 w 1757452"/>
                <a:gd name="connsiteY5" fmla="*/ 726011 h 2105041"/>
                <a:gd name="connsiteX6" fmla="*/ 1421811 w 1757452"/>
                <a:gd name="connsiteY6" fmla="*/ 194876 h 2105041"/>
                <a:gd name="connsiteX7" fmla="*/ 869081 w 1757452"/>
                <a:gd name="connsiteY7" fmla="*/ 853525 h 2105041"/>
                <a:gd name="connsiteX8" fmla="*/ 1757452 w 1757452"/>
                <a:gd name="connsiteY8" fmla="*/ 705076 h 2105041"/>
                <a:gd name="connsiteX9" fmla="*/ 1017787 w 1757452"/>
                <a:gd name="connsiteY9" fmla="*/ 1067990 h 2105041"/>
                <a:gd name="connsiteX10" fmla="*/ 1757452 w 1757452"/>
                <a:gd name="connsiteY10" fmla="*/ 1335723 h 2105041"/>
                <a:gd name="connsiteX11" fmla="*/ 1076542 w 1757452"/>
                <a:gd name="connsiteY11" fmla="*/ 1412190 h 2105041"/>
                <a:gd name="connsiteX12" fmla="*/ 1576096 w 1757452"/>
                <a:gd name="connsiteY12" fmla="*/ 1587849 h 2105041"/>
                <a:gd name="connsiteX13" fmla="*/ 1043839 w 1757452"/>
                <a:gd name="connsiteY13" fmla="*/ 1774388 h 2105041"/>
                <a:gd name="connsiteX14" fmla="*/ 902230 w 1757452"/>
                <a:gd name="connsiteY14" fmla="*/ 2013340 h 2105041"/>
                <a:gd name="connsiteX15" fmla="*/ 530527 w 1757452"/>
                <a:gd name="connsiteY15" fmla="*/ 2076866 h 2105041"/>
                <a:gd name="connsiteX16" fmla="*/ 768768 w 1757452"/>
                <a:gd name="connsiteY16" fmla="*/ 1394143 h 2105041"/>
                <a:gd name="connsiteX17" fmla="*/ 335641 w 1757452"/>
                <a:gd name="connsiteY17" fmla="*/ 1845923 h 2105041"/>
                <a:gd name="connsiteX18" fmla="*/ 590853 w 1757452"/>
                <a:gd name="connsiteY18" fmla="*/ 1251387 h 2105041"/>
                <a:gd name="connsiteX19" fmla="*/ 0 w 1757452"/>
                <a:gd name="connsiteY19" fmla="*/ 1335723 h 2105041"/>
                <a:gd name="connsiteX20" fmla="*/ 522897 w 1757452"/>
                <a:gd name="connsiteY20" fmla="*/ 1020400 h 2105041"/>
                <a:gd name="connsiteX21" fmla="*/ 0 w 1757452"/>
                <a:gd name="connsiteY21" fmla="*/ 705076 h 2105041"/>
                <a:gd name="connsiteX0" fmla="*/ 0 w 1757452"/>
                <a:gd name="connsiteY0" fmla="*/ 705076 h 2105041"/>
                <a:gd name="connsiteX1" fmla="*/ 342320 w 1757452"/>
                <a:gd name="connsiteY1" fmla="*/ 824087 h 2105041"/>
                <a:gd name="connsiteX2" fmla="*/ 335641 w 1757452"/>
                <a:gd name="connsiteY2" fmla="*/ 194876 h 2105041"/>
                <a:gd name="connsiteX3" fmla="*/ 545717 w 1757452"/>
                <a:gd name="connsiteY3" fmla="*/ 679352 h 2105041"/>
                <a:gd name="connsiteX4" fmla="*/ 878726 w 1757452"/>
                <a:gd name="connsiteY4" fmla="*/ 0 h 2105041"/>
                <a:gd name="connsiteX5" fmla="*/ 759001 w 1757452"/>
                <a:gd name="connsiteY5" fmla="*/ 726011 h 2105041"/>
                <a:gd name="connsiteX6" fmla="*/ 1421811 w 1757452"/>
                <a:gd name="connsiteY6" fmla="*/ 194876 h 2105041"/>
                <a:gd name="connsiteX7" fmla="*/ 869081 w 1757452"/>
                <a:gd name="connsiteY7" fmla="*/ 853525 h 2105041"/>
                <a:gd name="connsiteX8" fmla="*/ 1757452 w 1757452"/>
                <a:gd name="connsiteY8" fmla="*/ 705076 h 2105041"/>
                <a:gd name="connsiteX9" fmla="*/ 1017787 w 1757452"/>
                <a:gd name="connsiteY9" fmla="*/ 1067990 h 2105041"/>
                <a:gd name="connsiteX10" fmla="*/ 1757452 w 1757452"/>
                <a:gd name="connsiteY10" fmla="*/ 1335723 h 2105041"/>
                <a:gd name="connsiteX11" fmla="*/ 1076542 w 1757452"/>
                <a:gd name="connsiteY11" fmla="*/ 1412190 h 2105041"/>
                <a:gd name="connsiteX12" fmla="*/ 1576096 w 1757452"/>
                <a:gd name="connsiteY12" fmla="*/ 1587849 h 2105041"/>
                <a:gd name="connsiteX13" fmla="*/ 1043839 w 1757452"/>
                <a:gd name="connsiteY13" fmla="*/ 1774388 h 2105041"/>
                <a:gd name="connsiteX14" fmla="*/ 902230 w 1757452"/>
                <a:gd name="connsiteY14" fmla="*/ 2013340 h 2105041"/>
                <a:gd name="connsiteX15" fmla="*/ 530527 w 1757452"/>
                <a:gd name="connsiteY15" fmla="*/ 2076866 h 2105041"/>
                <a:gd name="connsiteX16" fmla="*/ 768768 w 1757452"/>
                <a:gd name="connsiteY16" fmla="*/ 1394143 h 2105041"/>
                <a:gd name="connsiteX17" fmla="*/ 335641 w 1757452"/>
                <a:gd name="connsiteY17" fmla="*/ 1845923 h 2105041"/>
                <a:gd name="connsiteX18" fmla="*/ 590853 w 1757452"/>
                <a:gd name="connsiteY18" fmla="*/ 1251387 h 2105041"/>
                <a:gd name="connsiteX19" fmla="*/ 0 w 1757452"/>
                <a:gd name="connsiteY19" fmla="*/ 1335723 h 2105041"/>
                <a:gd name="connsiteX20" fmla="*/ 522897 w 1757452"/>
                <a:gd name="connsiteY20" fmla="*/ 1020400 h 2105041"/>
                <a:gd name="connsiteX21" fmla="*/ 0 w 1757452"/>
                <a:gd name="connsiteY21" fmla="*/ 705076 h 2105041"/>
                <a:gd name="connsiteX0" fmla="*/ 0 w 1757452"/>
                <a:gd name="connsiteY0" fmla="*/ 705076 h 2124858"/>
                <a:gd name="connsiteX1" fmla="*/ 342320 w 1757452"/>
                <a:gd name="connsiteY1" fmla="*/ 824087 h 2124858"/>
                <a:gd name="connsiteX2" fmla="*/ 335641 w 1757452"/>
                <a:gd name="connsiteY2" fmla="*/ 194876 h 2124858"/>
                <a:gd name="connsiteX3" fmla="*/ 545717 w 1757452"/>
                <a:gd name="connsiteY3" fmla="*/ 679352 h 2124858"/>
                <a:gd name="connsiteX4" fmla="*/ 878726 w 1757452"/>
                <a:gd name="connsiteY4" fmla="*/ 0 h 2124858"/>
                <a:gd name="connsiteX5" fmla="*/ 759001 w 1757452"/>
                <a:gd name="connsiteY5" fmla="*/ 726011 h 2124858"/>
                <a:gd name="connsiteX6" fmla="*/ 1421811 w 1757452"/>
                <a:gd name="connsiteY6" fmla="*/ 194876 h 2124858"/>
                <a:gd name="connsiteX7" fmla="*/ 869081 w 1757452"/>
                <a:gd name="connsiteY7" fmla="*/ 853525 h 2124858"/>
                <a:gd name="connsiteX8" fmla="*/ 1757452 w 1757452"/>
                <a:gd name="connsiteY8" fmla="*/ 705076 h 2124858"/>
                <a:gd name="connsiteX9" fmla="*/ 1017787 w 1757452"/>
                <a:gd name="connsiteY9" fmla="*/ 1067990 h 2124858"/>
                <a:gd name="connsiteX10" fmla="*/ 1757452 w 1757452"/>
                <a:gd name="connsiteY10" fmla="*/ 1335723 h 2124858"/>
                <a:gd name="connsiteX11" fmla="*/ 1076542 w 1757452"/>
                <a:gd name="connsiteY11" fmla="*/ 1412190 h 2124858"/>
                <a:gd name="connsiteX12" fmla="*/ 1576096 w 1757452"/>
                <a:gd name="connsiteY12" fmla="*/ 1587849 h 2124858"/>
                <a:gd name="connsiteX13" fmla="*/ 1043839 w 1757452"/>
                <a:gd name="connsiteY13" fmla="*/ 1774388 h 2124858"/>
                <a:gd name="connsiteX14" fmla="*/ 1118234 w 1757452"/>
                <a:gd name="connsiteY14" fmla="*/ 2118401 h 2124858"/>
                <a:gd name="connsiteX15" fmla="*/ 902230 w 1757452"/>
                <a:gd name="connsiteY15" fmla="*/ 2013340 h 2124858"/>
                <a:gd name="connsiteX16" fmla="*/ 530527 w 1757452"/>
                <a:gd name="connsiteY16" fmla="*/ 2076866 h 2124858"/>
                <a:gd name="connsiteX17" fmla="*/ 768768 w 1757452"/>
                <a:gd name="connsiteY17" fmla="*/ 1394143 h 2124858"/>
                <a:gd name="connsiteX18" fmla="*/ 335641 w 1757452"/>
                <a:gd name="connsiteY18" fmla="*/ 1845923 h 2124858"/>
                <a:gd name="connsiteX19" fmla="*/ 590853 w 1757452"/>
                <a:gd name="connsiteY19" fmla="*/ 1251387 h 2124858"/>
                <a:gd name="connsiteX20" fmla="*/ 0 w 1757452"/>
                <a:gd name="connsiteY20" fmla="*/ 1335723 h 2124858"/>
                <a:gd name="connsiteX21" fmla="*/ 522897 w 1757452"/>
                <a:gd name="connsiteY21" fmla="*/ 1020400 h 2124858"/>
                <a:gd name="connsiteX22" fmla="*/ 0 w 1757452"/>
                <a:gd name="connsiteY22" fmla="*/ 705076 h 2124858"/>
                <a:gd name="connsiteX0" fmla="*/ 0 w 1757452"/>
                <a:gd name="connsiteY0" fmla="*/ 705076 h 2105041"/>
                <a:gd name="connsiteX1" fmla="*/ 342320 w 1757452"/>
                <a:gd name="connsiteY1" fmla="*/ 824087 h 2105041"/>
                <a:gd name="connsiteX2" fmla="*/ 335641 w 1757452"/>
                <a:gd name="connsiteY2" fmla="*/ 194876 h 2105041"/>
                <a:gd name="connsiteX3" fmla="*/ 545717 w 1757452"/>
                <a:gd name="connsiteY3" fmla="*/ 679352 h 2105041"/>
                <a:gd name="connsiteX4" fmla="*/ 878726 w 1757452"/>
                <a:gd name="connsiteY4" fmla="*/ 0 h 2105041"/>
                <a:gd name="connsiteX5" fmla="*/ 759001 w 1757452"/>
                <a:gd name="connsiteY5" fmla="*/ 726011 h 2105041"/>
                <a:gd name="connsiteX6" fmla="*/ 1421811 w 1757452"/>
                <a:gd name="connsiteY6" fmla="*/ 194876 h 2105041"/>
                <a:gd name="connsiteX7" fmla="*/ 869081 w 1757452"/>
                <a:gd name="connsiteY7" fmla="*/ 853525 h 2105041"/>
                <a:gd name="connsiteX8" fmla="*/ 1757452 w 1757452"/>
                <a:gd name="connsiteY8" fmla="*/ 705076 h 2105041"/>
                <a:gd name="connsiteX9" fmla="*/ 1017787 w 1757452"/>
                <a:gd name="connsiteY9" fmla="*/ 1067990 h 2105041"/>
                <a:gd name="connsiteX10" fmla="*/ 1757452 w 1757452"/>
                <a:gd name="connsiteY10" fmla="*/ 1335723 h 2105041"/>
                <a:gd name="connsiteX11" fmla="*/ 1076542 w 1757452"/>
                <a:gd name="connsiteY11" fmla="*/ 1412190 h 2105041"/>
                <a:gd name="connsiteX12" fmla="*/ 1576096 w 1757452"/>
                <a:gd name="connsiteY12" fmla="*/ 1587849 h 2105041"/>
                <a:gd name="connsiteX13" fmla="*/ 1043839 w 1757452"/>
                <a:gd name="connsiteY13" fmla="*/ 1774388 h 2105041"/>
                <a:gd name="connsiteX14" fmla="*/ 1598428 w 1757452"/>
                <a:gd name="connsiteY14" fmla="*/ 2029852 h 2105041"/>
                <a:gd name="connsiteX15" fmla="*/ 902230 w 1757452"/>
                <a:gd name="connsiteY15" fmla="*/ 2013340 h 2105041"/>
                <a:gd name="connsiteX16" fmla="*/ 530527 w 1757452"/>
                <a:gd name="connsiteY16" fmla="*/ 2076866 h 2105041"/>
                <a:gd name="connsiteX17" fmla="*/ 768768 w 1757452"/>
                <a:gd name="connsiteY17" fmla="*/ 1394143 h 2105041"/>
                <a:gd name="connsiteX18" fmla="*/ 335641 w 1757452"/>
                <a:gd name="connsiteY18" fmla="*/ 1845923 h 2105041"/>
                <a:gd name="connsiteX19" fmla="*/ 590853 w 1757452"/>
                <a:gd name="connsiteY19" fmla="*/ 1251387 h 2105041"/>
                <a:gd name="connsiteX20" fmla="*/ 0 w 1757452"/>
                <a:gd name="connsiteY20" fmla="*/ 1335723 h 2105041"/>
                <a:gd name="connsiteX21" fmla="*/ 522897 w 1757452"/>
                <a:gd name="connsiteY21" fmla="*/ 1020400 h 2105041"/>
                <a:gd name="connsiteX22" fmla="*/ 0 w 1757452"/>
                <a:gd name="connsiteY22" fmla="*/ 705076 h 2105041"/>
                <a:gd name="connsiteX0" fmla="*/ 0 w 1832890"/>
                <a:gd name="connsiteY0" fmla="*/ 705076 h 2105041"/>
                <a:gd name="connsiteX1" fmla="*/ 342320 w 1832890"/>
                <a:gd name="connsiteY1" fmla="*/ 824087 h 2105041"/>
                <a:gd name="connsiteX2" fmla="*/ 335641 w 1832890"/>
                <a:gd name="connsiteY2" fmla="*/ 194876 h 2105041"/>
                <a:gd name="connsiteX3" fmla="*/ 545717 w 1832890"/>
                <a:gd name="connsiteY3" fmla="*/ 679352 h 2105041"/>
                <a:gd name="connsiteX4" fmla="*/ 878726 w 1832890"/>
                <a:gd name="connsiteY4" fmla="*/ 0 h 2105041"/>
                <a:gd name="connsiteX5" fmla="*/ 759001 w 1832890"/>
                <a:gd name="connsiteY5" fmla="*/ 726011 h 2105041"/>
                <a:gd name="connsiteX6" fmla="*/ 1421811 w 1832890"/>
                <a:gd name="connsiteY6" fmla="*/ 194876 h 2105041"/>
                <a:gd name="connsiteX7" fmla="*/ 869081 w 1832890"/>
                <a:gd name="connsiteY7" fmla="*/ 853525 h 2105041"/>
                <a:gd name="connsiteX8" fmla="*/ 1757452 w 1832890"/>
                <a:gd name="connsiteY8" fmla="*/ 705076 h 2105041"/>
                <a:gd name="connsiteX9" fmla="*/ 1017787 w 1832890"/>
                <a:gd name="connsiteY9" fmla="*/ 1067990 h 2105041"/>
                <a:gd name="connsiteX10" fmla="*/ 1757452 w 1832890"/>
                <a:gd name="connsiteY10" fmla="*/ 1335723 h 2105041"/>
                <a:gd name="connsiteX11" fmla="*/ 1076542 w 1832890"/>
                <a:gd name="connsiteY11" fmla="*/ 1412190 h 2105041"/>
                <a:gd name="connsiteX12" fmla="*/ 1832890 w 1832890"/>
                <a:gd name="connsiteY12" fmla="*/ 1593549 h 2105041"/>
                <a:gd name="connsiteX13" fmla="*/ 1043839 w 1832890"/>
                <a:gd name="connsiteY13" fmla="*/ 1774388 h 2105041"/>
                <a:gd name="connsiteX14" fmla="*/ 1598428 w 1832890"/>
                <a:gd name="connsiteY14" fmla="*/ 2029852 h 2105041"/>
                <a:gd name="connsiteX15" fmla="*/ 902230 w 1832890"/>
                <a:gd name="connsiteY15" fmla="*/ 2013340 h 2105041"/>
                <a:gd name="connsiteX16" fmla="*/ 530527 w 1832890"/>
                <a:gd name="connsiteY16" fmla="*/ 2076866 h 2105041"/>
                <a:gd name="connsiteX17" fmla="*/ 768768 w 1832890"/>
                <a:gd name="connsiteY17" fmla="*/ 1394143 h 2105041"/>
                <a:gd name="connsiteX18" fmla="*/ 335641 w 1832890"/>
                <a:gd name="connsiteY18" fmla="*/ 1845923 h 2105041"/>
                <a:gd name="connsiteX19" fmla="*/ 590853 w 1832890"/>
                <a:gd name="connsiteY19" fmla="*/ 1251387 h 2105041"/>
                <a:gd name="connsiteX20" fmla="*/ 0 w 1832890"/>
                <a:gd name="connsiteY20" fmla="*/ 1335723 h 2105041"/>
                <a:gd name="connsiteX21" fmla="*/ 522897 w 1832890"/>
                <a:gd name="connsiteY21" fmla="*/ 1020400 h 2105041"/>
                <a:gd name="connsiteX22" fmla="*/ 0 w 1832890"/>
                <a:gd name="connsiteY22" fmla="*/ 705076 h 2105041"/>
                <a:gd name="connsiteX0" fmla="*/ 0 w 1832890"/>
                <a:gd name="connsiteY0" fmla="*/ 705076 h 2105041"/>
                <a:gd name="connsiteX1" fmla="*/ 342320 w 1832890"/>
                <a:gd name="connsiteY1" fmla="*/ 824087 h 2105041"/>
                <a:gd name="connsiteX2" fmla="*/ 335641 w 1832890"/>
                <a:gd name="connsiteY2" fmla="*/ 194876 h 2105041"/>
                <a:gd name="connsiteX3" fmla="*/ 545717 w 1832890"/>
                <a:gd name="connsiteY3" fmla="*/ 679352 h 2105041"/>
                <a:gd name="connsiteX4" fmla="*/ 878726 w 1832890"/>
                <a:gd name="connsiteY4" fmla="*/ 0 h 2105041"/>
                <a:gd name="connsiteX5" fmla="*/ 759001 w 1832890"/>
                <a:gd name="connsiteY5" fmla="*/ 726011 h 2105041"/>
                <a:gd name="connsiteX6" fmla="*/ 1421811 w 1832890"/>
                <a:gd name="connsiteY6" fmla="*/ 194876 h 2105041"/>
                <a:gd name="connsiteX7" fmla="*/ 869081 w 1832890"/>
                <a:gd name="connsiteY7" fmla="*/ 853525 h 2105041"/>
                <a:gd name="connsiteX8" fmla="*/ 1757452 w 1832890"/>
                <a:gd name="connsiteY8" fmla="*/ 705076 h 2105041"/>
                <a:gd name="connsiteX9" fmla="*/ 1017787 w 1832890"/>
                <a:gd name="connsiteY9" fmla="*/ 1067990 h 2105041"/>
                <a:gd name="connsiteX10" fmla="*/ 1757452 w 1832890"/>
                <a:gd name="connsiteY10" fmla="*/ 1335723 h 2105041"/>
                <a:gd name="connsiteX11" fmla="*/ 1076542 w 1832890"/>
                <a:gd name="connsiteY11" fmla="*/ 1412190 h 2105041"/>
                <a:gd name="connsiteX12" fmla="*/ 1832890 w 1832890"/>
                <a:gd name="connsiteY12" fmla="*/ 1593549 h 2105041"/>
                <a:gd name="connsiteX13" fmla="*/ 1043839 w 1832890"/>
                <a:gd name="connsiteY13" fmla="*/ 1774388 h 2105041"/>
                <a:gd name="connsiteX14" fmla="*/ 1598428 w 1832890"/>
                <a:gd name="connsiteY14" fmla="*/ 2029852 h 2105041"/>
                <a:gd name="connsiteX15" fmla="*/ 902230 w 1832890"/>
                <a:gd name="connsiteY15" fmla="*/ 2013340 h 2105041"/>
                <a:gd name="connsiteX16" fmla="*/ 530527 w 1832890"/>
                <a:gd name="connsiteY16" fmla="*/ 2076866 h 2105041"/>
                <a:gd name="connsiteX17" fmla="*/ 768768 w 1832890"/>
                <a:gd name="connsiteY17" fmla="*/ 1394143 h 2105041"/>
                <a:gd name="connsiteX18" fmla="*/ 335641 w 1832890"/>
                <a:gd name="connsiteY18" fmla="*/ 1845923 h 2105041"/>
                <a:gd name="connsiteX19" fmla="*/ 590853 w 1832890"/>
                <a:gd name="connsiteY19" fmla="*/ 1251387 h 2105041"/>
                <a:gd name="connsiteX20" fmla="*/ 0 w 1832890"/>
                <a:gd name="connsiteY20" fmla="*/ 1335723 h 2105041"/>
                <a:gd name="connsiteX21" fmla="*/ 522897 w 1832890"/>
                <a:gd name="connsiteY21" fmla="*/ 1020400 h 2105041"/>
                <a:gd name="connsiteX22" fmla="*/ 0 w 1832890"/>
                <a:gd name="connsiteY22" fmla="*/ 705076 h 2105041"/>
                <a:gd name="connsiteX0" fmla="*/ 0 w 1832890"/>
                <a:gd name="connsiteY0" fmla="*/ 705076 h 2105041"/>
                <a:gd name="connsiteX1" fmla="*/ 342320 w 1832890"/>
                <a:gd name="connsiteY1" fmla="*/ 824087 h 2105041"/>
                <a:gd name="connsiteX2" fmla="*/ 335641 w 1832890"/>
                <a:gd name="connsiteY2" fmla="*/ 194876 h 2105041"/>
                <a:gd name="connsiteX3" fmla="*/ 545717 w 1832890"/>
                <a:gd name="connsiteY3" fmla="*/ 679352 h 2105041"/>
                <a:gd name="connsiteX4" fmla="*/ 878726 w 1832890"/>
                <a:gd name="connsiteY4" fmla="*/ 0 h 2105041"/>
                <a:gd name="connsiteX5" fmla="*/ 759001 w 1832890"/>
                <a:gd name="connsiteY5" fmla="*/ 726011 h 2105041"/>
                <a:gd name="connsiteX6" fmla="*/ 1421811 w 1832890"/>
                <a:gd name="connsiteY6" fmla="*/ 194876 h 2105041"/>
                <a:gd name="connsiteX7" fmla="*/ 869081 w 1832890"/>
                <a:gd name="connsiteY7" fmla="*/ 853525 h 2105041"/>
                <a:gd name="connsiteX8" fmla="*/ 1757452 w 1832890"/>
                <a:gd name="connsiteY8" fmla="*/ 705076 h 2105041"/>
                <a:gd name="connsiteX9" fmla="*/ 1017787 w 1832890"/>
                <a:gd name="connsiteY9" fmla="*/ 1067990 h 2105041"/>
                <a:gd name="connsiteX10" fmla="*/ 1776067 w 1832890"/>
                <a:gd name="connsiteY10" fmla="*/ 1047164 h 2105041"/>
                <a:gd name="connsiteX11" fmla="*/ 1076542 w 1832890"/>
                <a:gd name="connsiteY11" fmla="*/ 1412190 h 2105041"/>
                <a:gd name="connsiteX12" fmla="*/ 1832890 w 1832890"/>
                <a:gd name="connsiteY12" fmla="*/ 1593549 h 2105041"/>
                <a:gd name="connsiteX13" fmla="*/ 1043839 w 1832890"/>
                <a:gd name="connsiteY13" fmla="*/ 1774388 h 2105041"/>
                <a:gd name="connsiteX14" fmla="*/ 1598428 w 1832890"/>
                <a:gd name="connsiteY14" fmla="*/ 2029852 h 2105041"/>
                <a:gd name="connsiteX15" fmla="*/ 902230 w 1832890"/>
                <a:gd name="connsiteY15" fmla="*/ 2013340 h 2105041"/>
                <a:gd name="connsiteX16" fmla="*/ 530527 w 1832890"/>
                <a:gd name="connsiteY16" fmla="*/ 2076866 h 2105041"/>
                <a:gd name="connsiteX17" fmla="*/ 768768 w 1832890"/>
                <a:gd name="connsiteY17" fmla="*/ 1394143 h 2105041"/>
                <a:gd name="connsiteX18" fmla="*/ 335641 w 1832890"/>
                <a:gd name="connsiteY18" fmla="*/ 1845923 h 2105041"/>
                <a:gd name="connsiteX19" fmla="*/ 590853 w 1832890"/>
                <a:gd name="connsiteY19" fmla="*/ 1251387 h 2105041"/>
                <a:gd name="connsiteX20" fmla="*/ 0 w 1832890"/>
                <a:gd name="connsiteY20" fmla="*/ 1335723 h 2105041"/>
                <a:gd name="connsiteX21" fmla="*/ 522897 w 1832890"/>
                <a:gd name="connsiteY21" fmla="*/ 1020400 h 2105041"/>
                <a:gd name="connsiteX22" fmla="*/ 0 w 1832890"/>
                <a:gd name="connsiteY22" fmla="*/ 705076 h 2105041"/>
                <a:gd name="connsiteX0" fmla="*/ 0 w 1832890"/>
                <a:gd name="connsiteY0" fmla="*/ 705076 h 2105041"/>
                <a:gd name="connsiteX1" fmla="*/ 342320 w 1832890"/>
                <a:gd name="connsiteY1" fmla="*/ 824087 h 2105041"/>
                <a:gd name="connsiteX2" fmla="*/ 335641 w 1832890"/>
                <a:gd name="connsiteY2" fmla="*/ 194876 h 2105041"/>
                <a:gd name="connsiteX3" fmla="*/ 545717 w 1832890"/>
                <a:gd name="connsiteY3" fmla="*/ 679352 h 2105041"/>
                <a:gd name="connsiteX4" fmla="*/ 878726 w 1832890"/>
                <a:gd name="connsiteY4" fmla="*/ 0 h 2105041"/>
                <a:gd name="connsiteX5" fmla="*/ 759001 w 1832890"/>
                <a:gd name="connsiteY5" fmla="*/ 726011 h 2105041"/>
                <a:gd name="connsiteX6" fmla="*/ 1421811 w 1832890"/>
                <a:gd name="connsiteY6" fmla="*/ 194876 h 2105041"/>
                <a:gd name="connsiteX7" fmla="*/ 869081 w 1832890"/>
                <a:gd name="connsiteY7" fmla="*/ 853525 h 2105041"/>
                <a:gd name="connsiteX8" fmla="*/ 1757452 w 1832890"/>
                <a:gd name="connsiteY8" fmla="*/ 705076 h 2105041"/>
                <a:gd name="connsiteX9" fmla="*/ 1017787 w 1832890"/>
                <a:gd name="connsiteY9" fmla="*/ 1067990 h 2105041"/>
                <a:gd name="connsiteX10" fmla="*/ 1776067 w 1832890"/>
                <a:gd name="connsiteY10" fmla="*/ 1047164 h 2105041"/>
                <a:gd name="connsiteX11" fmla="*/ 1087827 w 1832890"/>
                <a:gd name="connsiteY11" fmla="*/ 1293392 h 2105041"/>
                <a:gd name="connsiteX12" fmla="*/ 1832890 w 1832890"/>
                <a:gd name="connsiteY12" fmla="*/ 1593549 h 2105041"/>
                <a:gd name="connsiteX13" fmla="*/ 1043839 w 1832890"/>
                <a:gd name="connsiteY13" fmla="*/ 1774388 h 2105041"/>
                <a:gd name="connsiteX14" fmla="*/ 1598428 w 1832890"/>
                <a:gd name="connsiteY14" fmla="*/ 2029852 h 2105041"/>
                <a:gd name="connsiteX15" fmla="*/ 902230 w 1832890"/>
                <a:gd name="connsiteY15" fmla="*/ 2013340 h 2105041"/>
                <a:gd name="connsiteX16" fmla="*/ 530527 w 1832890"/>
                <a:gd name="connsiteY16" fmla="*/ 2076866 h 2105041"/>
                <a:gd name="connsiteX17" fmla="*/ 768768 w 1832890"/>
                <a:gd name="connsiteY17" fmla="*/ 1394143 h 2105041"/>
                <a:gd name="connsiteX18" fmla="*/ 335641 w 1832890"/>
                <a:gd name="connsiteY18" fmla="*/ 1845923 h 2105041"/>
                <a:gd name="connsiteX19" fmla="*/ 590853 w 1832890"/>
                <a:gd name="connsiteY19" fmla="*/ 1251387 h 2105041"/>
                <a:gd name="connsiteX20" fmla="*/ 0 w 1832890"/>
                <a:gd name="connsiteY20" fmla="*/ 1335723 h 2105041"/>
                <a:gd name="connsiteX21" fmla="*/ 522897 w 1832890"/>
                <a:gd name="connsiteY21" fmla="*/ 1020400 h 2105041"/>
                <a:gd name="connsiteX22" fmla="*/ 0 w 1832890"/>
                <a:gd name="connsiteY22" fmla="*/ 705076 h 2105041"/>
                <a:gd name="connsiteX0" fmla="*/ 0 w 1832890"/>
                <a:gd name="connsiteY0" fmla="*/ 705076 h 2105041"/>
                <a:gd name="connsiteX1" fmla="*/ 342320 w 1832890"/>
                <a:gd name="connsiteY1" fmla="*/ 824087 h 2105041"/>
                <a:gd name="connsiteX2" fmla="*/ 335641 w 1832890"/>
                <a:gd name="connsiteY2" fmla="*/ 194876 h 2105041"/>
                <a:gd name="connsiteX3" fmla="*/ 545717 w 1832890"/>
                <a:gd name="connsiteY3" fmla="*/ 679352 h 2105041"/>
                <a:gd name="connsiteX4" fmla="*/ 878726 w 1832890"/>
                <a:gd name="connsiteY4" fmla="*/ 0 h 2105041"/>
                <a:gd name="connsiteX5" fmla="*/ 759001 w 1832890"/>
                <a:gd name="connsiteY5" fmla="*/ 726011 h 2105041"/>
                <a:gd name="connsiteX6" fmla="*/ 1421811 w 1832890"/>
                <a:gd name="connsiteY6" fmla="*/ 194876 h 2105041"/>
                <a:gd name="connsiteX7" fmla="*/ 869081 w 1832890"/>
                <a:gd name="connsiteY7" fmla="*/ 853525 h 2105041"/>
                <a:gd name="connsiteX8" fmla="*/ 1757452 w 1832890"/>
                <a:gd name="connsiteY8" fmla="*/ 705076 h 2105041"/>
                <a:gd name="connsiteX9" fmla="*/ 1017787 w 1832890"/>
                <a:gd name="connsiteY9" fmla="*/ 1067990 h 2105041"/>
                <a:gd name="connsiteX10" fmla="*/ 1776067 w 1832890"/>
                <a:gd name="connsiteY10" fmla="*/ 1047164 h 2105041"/>
                <a:gd name="connsiteX11" fmla="*/ 1087827 w 1832890"/>
                <a:gd name="connsiteY11" fmla="*/ 1293392 h 2105041"/>
                <a:gd name="connsiteX12" fmla="*/ 1832890 w 1832890"/>
                <a:gd name="connsiteY12" fmla="*/ 1593549 h 2105041"/>
                <a:gd name="connsiteX13" fmla="*/ 1089217 w 1832890"/>
                <a:gd name="connsiteY13" fmla="*/ 1632436 h 2105041"/>
                <a:gd name="connsiteX14" fmla="*/ 1598428 w 1832890"/>
                <a:gd name="connsiteY14" fmla="*/ 2029852 h 2105041"/>
                <a:gd name="connsiteX15" fmla="*/ 902230 w 1832890"/>
                <a:gd name="connsiteY15" fmla="*/ 2013340 h 2105041"/>
                <a:gd name="connsiteX16" fmla="*/ 530527 w 1832890"/>
                <a:gd name="connsiteY16" fmla="*/ 2076866 h 2105041"/>
                <a:gd name="connsiteX17" fmla="*/ 768768 w 1832890"/>
                <a:gd name="connsiteY17" fmla="*/ 1394143 h 2105041"/>
                <a:gd name="connsiteX18" fmla="*/ 335641 w 1832890"/>
                <a:gd name="connsiteY18" fmla="*/ 1845923 h 2105041"/>
                <a:gd name="connsiteX19" fmla="*/ 590853 w 1832890"/>
                <a:gd name="connsiteY19" fmla="*/ 1251387 h 2105041"/>
                <a:gd name="connsiteX20" fmla="*/ 0 w 1832890"/>
                <a:gd name="connsiteY20" fmla="*/ 1335723 h 2105041"/>
                <a:gd name="connsiteX21" fmla="*/ 522897 w 1832890"/>
                <a:gd name="connsiteY21" fmla="*/ 1020400 h 2105041"/>
                <a:gd name="connsiteX22" fmla="*/ 0 w 1832890"/>
                <a:gd name="connsiteY22" fmla="*/ 705076 h 2105041"/>
                <a:gd name="connsiteX0" fmla="*/ 0 w 1832890"/>
                <a:gd name="connsiteY0" fmla="*/ 705076 h 2098124"/>
                <a:gd name="connsiteX1" fmla="*/ 342320 w 1832890"/>
                <a:gd name="connsiteY1" fmla="*/ 824087 h 2098124"/>
                <a:gd name="connsiteX2" fmla="*/ 335641 w 1832890"/>
                <a:gd name="connsiteY2" fmla="*/ 194876 h 2098124"/>
                <a:gd name="connsiteX3" fmla="*/ 545717 w 1832890"/>
                <a:gd name="connsiteY3" fmla="*/ 679352 h 2098124"/>
                <a:gd name="connsiteX4" fmla="*/ 878726 w 1832890"/>
                <a:gd name="connsiteY4" fmla="*/ 0 h 2098124"/>
                <a:gd name="connsiteX5" fmla="*/ 759001 w 1832890"/>
                <a:gd name="connsiteY5" fmla="*/ 726011 h 2098124"/>
                <a:gd name="connsiteX6" fmla="*/ 1421811 w 1832890"/>
                <a:gd name="connsiteY6" fmla="*/ 194876 h 2098124"/>
                <a:gd name="connsiteX7" fmla="*/ 869081 w 1832890"/>
                <a:gd name="connsiteY7" fmla="*/ 853525 h 2098124"/>
                <a:gd name="connsiteX8" fmla="*/ 1757452 w 1832890"/>
                <a:gd name="connsiteY8" fmla="*/ 705076 h 2098124"/>
                <a:gd name="connsiteX9" fmla="*/ 1017787 w 1832890"/>
                <a:gd name="connsiteY9" fmla="*/ 1067990 h 2098124"/>
                <a:gd name="connsiteX10" fmla="*/ 1776067 w 1832890"/>
                <a:gd name="connsiteY10" fmla="*/ 1047164 h 2098124"/>
                <a:gd name="connsiteX11" fmla="*/ 1087827 w 1832890"/>
                <a:gd name="connsiteY11" fmla="*/ 1293392 h 2098124"/>
                <a:gd name="connsiteX12" fmla="*/ 1832890 w 1832890"/>
                <a:gd name="connsiteY12" fmla="*/ 1593549 h 2098124"/>
                <a:gd name="connsiteX13" fmla="*/ 1089217 w 1832890"/>
                <a:gd name="connsiteY13" fmla="*/ 1632436 h 2098124"/>
                <a:gd name="connsiteX14" fmla="*/ 1598428 w 1832890"/>
                <a:gd name="connsiteY14" fmla="*/ 2029852 h 2098124"/>
                <a:gd name="connsiteX15" fmla="*/ 957847 w 1832890"/>
                <a:gd name="connsiteY15" fmla="*/ 1937244 h 2098124"/>
                <a:gd name="connsiteX16" fmla="*/ 530527 w 1832890"/>
                <a:gd name="connsiteY16" fmla="*/ 2076866 h 2098124"/>
                <a:gd name="connsiteX17" fmla="*/ 768768 w 1832890"/>
                <a:gd name="connsiteY17" fmla="*/ 1394143 h 2098124"/>
                <a:gd name="connsiteX18" fmla="*/ 335641 w 1832890"/>
                <a:gd name="connsiteY18" fmla="*/ 1845923 h 2098124"/>
                <a:gd name="connsiteX19" fmla="*/ 590853 w 1832890"/>
                <a:gd name="connsiteY19" fmla="*/ 1251387 h 2098124"/>
                <a:gd name="connsiteX20" fmla="*/ 0 w 1832890"/>
                <a:gd name="connsiteY20" fmla="*/ 1335723 h 2098124"/>
                <a:gd name="connsiteX21" fmla="*/ 522897 w 1832890"/>
                <a:gd name="connsiteY21" fmla="*/ 1020400 h 2098124"/>
                <a:gd name="connsiteX22" fmla="*/ 0 w 1832890"/>
                <a:gd name="connsiteY22" fmla="*/ 705076 h 2098124"/>
                <a:gd name="connsiteX0" fmla="*/ 0 w 1832890"/>
                <a:gd name="connsiteY0" fmla="*/ 705076 h 2106424"/>
                <a:gd name="connsiteX1" fmla="*/ 342320 w 1832890"/>
                <a:gd name="connsiteY1" fmla="*/ 824087 h 2106424"/>
                <a:gd name="connsiteX2" fmla="*/ 335641 w 1832890"/>
                <a:gd name="connsiteY2" fmla="*/ 194876 h 2106424"/>
                <a:gd name="connsiteX3" fmla="*/ 545717 w 1832890"/>
                <a:gd name="connsiteY3" fmla="*/ 679352 h 2106424"/>
                <a:gd name="connsiteX4" fmla="*/ 878726 w 1832890"/>
                <a:gd name="connsiteY4" fmla="*/ 0 h 2106424"/>
                <a:gd name="connsiteX5" fmla="*/ 759001 w 1832890"/>
                <a:gd name="connsiteY5" fmla="*/ 726011 h 2106424"/>
                <a:gd name="connsiteX6" fmla="*/ 1421811 w 1832890"/>
                <a:gd name="connsiteY6" fmla="*/ 194876 h 2106424"/>
                <a:gd name="connsiteX7" fmla="*/ 869081 w 1832890"/>
                <a:gd name="connsiteY7" fmla="*/ 853525 h 2106424"/>
                <a:gd name="connsiteX8" fmla="*/ 1757452 w 1832890"/>
                <a:gd name="connsiteY8" fmla="*/ 705076 h 2106424"/>
                <a:gd name="connsiteX9" fmla="*/ 1017787 w 1832890"/>
                <a:gd name="connsiteY9" fmla="*/ 1067990 h 2106424"/>
                <a:gd name="connsiteX10" fmla="*/ 1776067 w 1832890"/>
                <a:gd name="connsiteY10" fmla="*/ 1047164 h 2106424"/>
                <a:gd name="connsiteX11" fmla="*/ 1087827 w 1832890"/>
                <a:gd name="connsiteY11" fmla="*/ 1293392 h 2106424"/>
                <a:gd name="connsiteX12" fmla="*/ 1832890 w 1832890"/>
                <a:gd name="connsiteY12" fmla="*/ 1593549 h 2106424"/>
                <a:gd name="connsiteX13" fmla="*/ 1089217 w 1832890"/>
                <a:gd name="connsiteY13" fmla="*/ 1632436 h 2106424"/>
                <a:gd name="connsiteX14" fmla="*/ 1598428 w 1832890"/>
                <a:gd name="connsiteY14" fmla="*/ 2029852 h 2106424"/>
                <a:gd name="connsiteX15" fmla="*/ 959478 w 1832890"/>
                <a:gd name="connsiteY15" fmla="*/ 2024277 h 2106424"/>
                <a:gd name="connsiteX16" fmla="*/ 530527 w 1832890"/>
                <a:gd name="connsiteY16" fmla="*/ 2076866 h 2106424"/>
                <a:gd name="connsiteX17" fmla="*/ 768768 w 1832890"/>
                <a:gd name="connsiteY17" fmla="*/ 1394143 h 2106424"/>
                <a:gd name="connsiteX18" fmla="*/ 335641 w 1832890"/>
                <a:gd name="connsiteY18" fmla="*/ 1845923 h 2106424"/>
                <a:gd name="connsiteX19" fmla="*/ 590853 w 1832890"/>
                <a:gd name="connsiteY19" fmla="*/ 1251387 h 2106424"/>
                <a:gd name="connsiteX20" fmla="*/ 0 w 1832890"/>
                <a:gd name="connsiteY20" fmla="*/ 1335723 h 2106424"/>
                <a:gd name="connsiteX21" fmla="*/ 522897 w 1832890"/>
                <a:gd name="connsiteY21" fmla="*/ 1020400 h 2106424"/>
                <a:gd name="connsiteX22" fmla="*/ 0 w 1832890"/>
                <a:gd name="connsiteY22" fmla="*/ 705076 h 2106424"/>
                <a:gd name="connsiteX0" fmla="*/ 0 w 1832890"/>
                <a:gd name="connsiteY0" fmla="*/ 705076 h 2106424"/>
                <a:gd name="connsiteX1" fmla="*/ 342320 w 1832890"/>
                <a:gd name="connsiteY1" fmla="*/ 824087 h 2106424"/>
                <a:gd name="connsiteX2" fmla="*/ 335641 w 1832890"/>
                <a:gd name="connsiteY2" fmla="*/ 194876 h 2106424"/>
                <a:gd name="connsiteX3" fmla="*/ 452749 w 1832890"/>
                <a:gd name="connsiteY3" fmla="*/ 604536 h 2106424"/>
                <a:gd name="connsiteX4" fmla="*/ 878726 w 1832890"/>
                <a:gd name="connsiteY4" fmla="*/ 0 h 2106424"/>
                <a:gd name="connsiteX5" fmla="*/ 759001 w 1832890"/>
                <a:gd name="connsiteY5" fmla="*/ 726011 h 2106424"/>
                <a:gd name="connsiteX6" fmla="*/ 1421811 w 1832890"/>
                <a:gd name="connsiteY6" fmla="*/ 194876 h 2106424"/>
                <a:gd name="connsiteX7" fmla="*/ 869081 w 1832890"/>
                <a:gd name="connsiteY7" fmla="*/ 853525 h 2106424"/>
                <a:gd name="connsiteX8" fmla="*/ 1757452 w 1832890"/>
                <a:gd name="connsiteY8" fmla="*/ 705076 h 2106424"/>
                <a:gd name="connsiteX9" fmla="*/ 1017787 w 1832890"/>
                <a:gd name="connsiteY9" fmla="*/ 1067990 h 2106424"/>
                <a:gd name="connsiteX10" fmla="*/ 1776067 w 1832890"/>
                <a:gd name="connsiteY10" fmla="*/ 1047164 h 2106424"/>
                <a:gd name="connsiteX11" fmla="*/ 1087827 w 1832890"/>
                <a:gd name="connsiteY11" fmla="*/ 1293392 h 2106424"/>
                <a:gd name="connsiteX12" fmla="*/ 1832890 w 1832890"/>
                <a:gd name="connsiteY12" fmla="*/ 1593549 h 2106424"/>
                <a:gd name="connsiteX13" fmla="*/ 1089217 w 1832890"/>
                <a:gd name="connsiteY13" fmla="*/ 1632436 h 2106424"/>
                <a:gd name="connsiteX14" fmla="*/ 1598428 w 1832890"/>
                <a:gd name="connsiteY14" fmla="*/ 2029852 h 2106424"/>
                <a:gd name="connsiteX15" fmla="*/ 959478 w 1832890"/>
                <a:gd name="connsiteY15" fmla="*/ 2024277 h 2106424"/>
                <a:gd name="connsiteX16" fmla="*/ 530527 w 1832890"/>
                <a:gd name="connsiteY16" fmla="*/ 2076866 h 2106424"/>
                <a:gd name="connsiteX17" fmla="*/ 768768 w 1832890"/>
                <a:gd name="connsiteY17" fmla="*/ 1394143 h 2106424"/>
                <a:gd name="connsiteX18" fmla="*/ 335641 w 1832890"/>
                <a:gd name="connsiteY18" fmla="*/ 1845923 h 2106424"/>
                <a:gd name="connsiteX19" fmla="*/ 590853 w 1832890"/>
                <a:gd name="connsiteY19" fmla="*/ 1251387 h 2106424"/>
                <a:gd name="connsiteX20" fmla="*/ 0 w 1832890"/>
                <a:gd name="connsiteY20" fmla="*/ 1335723 h 2106424"/>
                <a:gd name="connsiteX21" fmla="*/ 522897 w 1832890"/>
                <a:gd name="connsiteY21" fmla="*/ 1020400 h 2106424"/>
                <a:gd name="connsiteX22" fmla="*/ 0 w 1832890"/>
                <a:gd name="connsiteY22" fmla="*/ 705076 h 2106424"/>
                <a:gd name="connsiteX0" fmla="*/ 0 w 1832890"/>
                <a:gd name="connsiteY0" fmla="*/ 705076 h 2106424"/>
                <a:gd name="connsiteX1" fmla="*/ 342320 w 1832890"/>
                <a:gd name="connsiteY1" fmla="*/ 824087 h 2106424"/>
                <a:gd name="connsiteX2" fmla="*/ 335641 w 1832890"/>
                <a:gd name="connsiteY2" fmla="*/ 194876 h 2106424"/>
                <a:gd name="connsiteX3" fmla="*/ 452749 w 1832890"/>
                <a:gd name="connsiteY3" fmla="*/ 604536 h 2106424"/>
                <a:gd name="connsiteX4" fmla="*/ 878726 w 1832890"/>
                <a:gd name="connsiteY4" fmla="*/ 0 h 2106424"/>
                <a:gd name="connsiteX5" fmla="*/ 576674 w 1832890"/>
                <a:gd name="connsiteY5" fmla="*/ 688895 h 2106424"/>
                <a:gd name="connsiteX6" fmla="*/ 1421811 w 1832890"/>
                <a:gd name="connsiteY6" fmla="*/ 194876 h 2106424"/>
                <a:gd name="connsiteX7" fmla="*/ 869081 w 1832890"/>
                <a:gd name="connsiteY7" fmla="*/ 853525 h 2106424"/>
                <a:gd name="connsiteX8" fmla="*/ 1757452 w 1832890"/>
                <a:gd name="connsiteY8" fmla="*/ 705076 h 2106424"/>
                <a:gd name="connsiteX9" fmla="*/ 1017787 w 1832890"/>
                <a:gd name="connsiteY9" fmla="*/ 1067990 h 2106424"/>
                <a:gd name="connsiteX10" fmla="*/ 1776067 w 1832890"/>
                <a:gd name="connsiteY10" fmla="*/ 1047164 h 2106424"/>
                <a:gd name="connsiteX11" fmla="*/ 1087827 w 1832890"/>
                <a:gd name="connsiteY11" fmla="*/ 1293392 h 2106424"/>
                <a:gd name="connsiteX12" fmla="*/ 1832890 w 1832890"/>
                <a:gd name="connsiteY12" fmla="*/ 1593549 h 2106424"/>
                <a:gd name="connsiteX13" fmla="*/ 1089217 w 1832890"/>
                <a:gd name="connsiteY13" fmla="*/ 1632436 h 2106424"/>
                <a:gd name="connsiteX14" fmla="*/ 1598428 w 1832890"/>
                <a:gd name="connsiteY14" fmla="*/ 2029852 h 2106424"/>
                <a:gd name="connsiteX15" fmla="*/ 959478 w 1832890"/>
                <a:gd name="connsiteY15" fmla="*/ 2024277 h 2106424"/>
                <a:gd name="connsiteX16" fmla="*/ 530527 w 1832890"/>
                <a:gd name="connsiteY16" fmla="*/ 2076866 h 2106424"/>
                <a:gd name="connsiteX17" fmla="*/ 768768 w 1832890"/>
                <a:gd name="connsiteY17" fmla="*/ 1394143 h 2106424"/>
                <a:gd name="connsiteX18" fmla="*/ 335641 w 1832890"/>
                <a:gd name="connsiteY18" fmla="*/ 1845923 h 2106424"/>
                <a:gd name="connsiteX19" fmla="*/ 590853 w 1832890"/>
                <a:gd name="connsiteY19" fmla="*/ 1251387 h 2106424"/>
                <a:gd name="connsiteX20" fmla="*/ 0 w 1832890"/>
                <a:gd name="connsiteY20" fmla="*/ 1335723 h 2106424"/>
                <a:gd name="connsiteX21" fmla="*/ 522897 w 1832890"/>
                <a:gd name="connsiteY21" fmla="*/ 1020400 h 2106424"/>
                <a:gd name="connsiteX22" fmla="*/ 0 w 1832890"/>
                <a:gd name="connsiteY22" fmla="*/ 705076 h 2106424"/>
                <a:gd name="connsiteX0" fmla="*/ 0 w 1832890"/>
                <a:gd name="connsiteY0" fmla="*/ 705076 h 2106424"/>
                <a:gd name="connsiteX1" fmla="*/ 342320 w 1832890"/>
                <a:gd name="connsiteY1" fmla="*/ 824087 h 2106424"/>
                <a:gd name="connsiteX2" fmla="*/ 335641 w 1832890"/>
                <a:gd name="connsiteY2" fmla="*/ 194876 h 2106424"/>
                <a:gd name="connsiteX3" fmla="*/ 452749 w 1832890"/>
                <a:gd name="connsiteY3" fmla="*/ 604536 h 2106424"/>
                <a:gd name="connsiteX4" fmla="*/ 878726 w 1832890"/>
                <a:gd name="connsiteY4" fmla="*/ 0 h 2106424"/>
                <a:gd name="connsiteX5" fmla="*/ 697450 w 1832890"/>
                <a:gd name="connsiteY5" fmla="*/ 725662 h 2106424"/>
                <a:gd name="connsiteX6" fmla="*/ 1421811 w 1832890"/>
                <a:gd name="connsiteY6" fmla="*/ 194876 h 2106424"/>
                <a:gd name="connsiteX7" fmla="*/ 869081 w 1832890"/>
                <a:gd name="connsiteY7" fmla="*/ 853525 h 2106424"/>
                <a:gd name="connsiteX8" fmla="*/ 1757452 w 1832890"/>
                <a:gd name="connsiteY8" fmla="*/ 705076 h 2106424"/>
                <a:gd name="connsiteX9" fmla="*/ 1017787 w 1832890"/>
                <a:gd name="connsiteY9" fmla="*/ 1067990 h 2106424"/>
                <a:gd name="connsiteX10" fmla="*/ 1776067 w 1832890"/>
                <a:gd name="connsiteY10" fmla="*/ 1047164 h 2106424"/>
                <a:gd name="connsiteX11" fmla="*/ 1087827 w 1832890"/>
                <a:gd name="connsiteY11" fmla="*/ 1293392 h 2106424"/>
                <a:gd name="connsiteX12" fmla="*/ 1832890 w 1832890"/>
                <a:gd name="connsiteY12" fmla="*/ 1593549 h 2106424"/>
                <a:gd name="connsiteX13" fmla="*/ 1089217 w 1832890"/>
                <a:gd name="connsiteY13" fmla="*/ 1632436 h 2106424"/>
                <a:gd name="connsiteX14" fmla="*/ 1598428 w 1832890"/>
                <a:gd name="connsiteY14" fmla="*/ 2029852 h 2106424"/>
                <a:gd name="connsiteX15" fmla="*/ 959478 w 1832890"/>
                <a:gd name="connsiteY15" fmla="*/ 2024277 h 2106424"/>
                <a:gd name="connsiteX16" fmla="*/ 530527 w 1832890"/>
                <a:gd name="connsiteY16" fmla="*/ 2076866 h 2106424"/>
                <a:gd name="connsiteX17" fmla="*/ 768768 w 1832890"/>
                <a:gd name="connsiteY17" fmla="*/ 1394143 h 2106424"/>
                <a:gd name="connsiteX18" fmla="*/ 335641 w 1832890"/>
                <a:gd name="connsiteY18" fmla="*/ 1845923 h 2106424"/>
                <a:gd name="connsiteX19" fmla="*/ 590853 w 1832890"/>
                <a:gd name="connsiteY19" fmla="*/ 1251387 h 2106424"/>
                <a:gd name="connsiteX20" fmla="*/ 0 w 1832890"/>
                <a:gd name="connsiteY20" fmla="*/ 1335723 h 2106424"/>
                <a:gd name="connsiteX21" fmla="*/ 522897 w 1832890"/>
                <a:gd name="connsiteY21" fmla="*/ 1020400 h 2106424"/>
                <a:gd name="connsiteX22" fmla="*/ 0 w 1832890"/>
                <a:gd name="connsiteY22" fmla="*/ 705076 h 2106424"/>
                <a:gd name="connsiteX0" fmla="*/ 0 w 1832890"/>
                <a:gd name="connsiteY0" fmla="*/ 705076 h 2106424"/>
                <a:gd name="connsiteX1" fmla="*/ 342320 w 1832890"/>
                <a:gd name="connsiteY1" fmla="*/ 824087 h 2106424"/>
                <a:gd name="connsiteX2" fmla="*/ 335641 w 1832890"/>
                <a:gd name="connsiteY2" fmla="*/ 194876 h 2106424"/>
                <a:gd name="connsiteX3" fmla="*/ 452749 w 1832890"/>
                <a:gd name="connsiteY3" fmla="*/ 604536 h 2106424"/>
                <a:gd name="connsiteX4" fmla="*/ 878726 w 1832890"/>
                <a:gd name="connsiteY4" fmla="*/ 0 h 2106424"/>
                <a:gd name="connsiteX5" fmla="*/ 697450 w 1832890"/>
                <a:gd name="connsiteY5" fmla="*/ 725662 h 2106424"/>
                <a:gd name="connsiteX6" fmla="*/ 1421811 w 1832890"/>
                <a:gd name="connsiteY6" fmla="*/ 194876 h 2106424"/>
                <a:gd name="connsiteX7" fmla="*/ 828706 w 1832890"/>
                <a:gd name="connsiteY7" fmla="*/ 861786 h 2106424"/>
                <a:gd name="connsiteX8" fmla="*/ 1757452 w 1832890"/>
                <a:gd name="connsiteY8" fmla="*/ 705076 h 2106424"/>
                <a:gd name="connsiteX9" fmla="*/ 1017787 w 1832890"/>
                <a:gd name="connsiteY9" fmla="*/ 1067990 h 2106424"/>
                <a:gd name="connsiteX10" fmla="*/ 1776067 w 1832890"/>
                <a:gd name="connsiteY10" fmla="*/ 1047164 h 2106424"/>
                <a:gd name="connsiteX11" fmla="*/ 1087827 w 1832890"/>
                <a:gd name="connsiteY11" fmla="*/ 1293392 h 2106424"/>
                <a:gd name="connsiteX12" fmla="*/ 1832890 w 1832890"/>
                <a:gd name="connsiteY12" fmla="*/ 1593549 h 2106424"/>
                <a:gd name="connsiteX13" fmla="*/ 1089217 w 1832890"/>
                <a:gd name="connsiteY13" fmla="*/ 1632436 h 2106424"/>
                <a:gd name="connsiteX14" fmla="*/ 1598428 w 1832890"/>
                <a:gd name="connsiteY14" fmla="*/ 2029852 h 2106424"/>
                <a:gd name="connsiteX15" fmla="*/ 959478 w 1832890"/>
                <a:gd name="connsiteY15" fmla="*/ 2024277 h 2106424"/>
                <a:gd name="connsiteX16" fmla="*/ 530527 w 1832890"/>
                <a:gd name="connsiteY16" fmla="*/ 2076866 h 2106424"/>
                <a:gd name="connsiteX17" fmla="*/ 768768 w 1832890"/>
                <a:gd name="connsiteY17" fmla="*/ 1394143 h 2106424"/>
                <a:gd name="connsiteX18" fmla="*/ 335641 w 1832890"/>
                <a:gd name="connsiteY18" fmla="*/ 1845923 h 2106424"/>
                <a:gd name="connsiteX19" fmla="*/ 590853 w 1832890"/>
                <a:gd name="connsiteY19" fmla="*/ 1251387 h 2106424"/>
                <a:gd name="connsiteX20" fmla="*/ 0 w 1832890"/>
                <a:gd name="connsiteY20" fmla="*/ 1335723 h 2106424"/>
                <a:gd name="connsiteX21" fmla="*/ 522897 w 1832890"/>
                <a:gd name="connsiteY21" fmla="*/ 1020400 h 2106424"/>
                <a:gd name="connsiteX22" fmla="*/ 0 w 1832890"/>
                <a:gd name="connsiteY22" fmla="*/ 705076 h 2106424"/>
                <a:gd name="connsiteX0" fmla="*/ 0 w 1832890"/>
                <a:gd name="connsiteY0" fmla="*/ 705076 h 2106424"/>
                <a:gd name="connsiteX1" fmla="*/ 342320 w 1832890"/>
                <a:gd name="connsiteY1" fmla="*/ 824087 h 2106424"/>
                <a:gd name="connsiteX2" fmla="*/ 335641 w 1832890"/>
                <a:gd name="connsiteY2" fmla="*/ 194876 h 2106424"/>
                <a:gd name="connsiteX3" fmla="*/ 452749 w 1832890"/>
                <a:gd name="connsiteY3" fmla="*/ 604536 h 2106424"/>
                <a:gd name="connsiteX4" fmla="*/ 878726 w 1832890"/>
                <a:gd name="connsiteY4" fmla="*/ 0 h 2106424"/>
                <a:gd name="connsiteX5" fmla="*/ 697450 w 1832890"/>
                <a:gd name="connsiteY5" fmla="*/ 725662 h 2106424"/>
                <a:gd name="connsiteX6" fmla="*/ 1421811 w 1832890"/>
                <a:gd name="connsiteY6" fmla="*/ 194876 h 2106424"/>
                <a:gd name="connsiteX7" fmla="*/ 828706 w 1832890"/>
                <a:gd name="connsiteY7" fmla="*/ 861786 h 2106424"/>
                <a:gd name="connsiteX8" fmla="*/ 1757452 w 1832890"/>
                <a:gd name="connsiteY8" fmla="*/ 705076 h 2106424"/>
                <a:gd name="connsiteX9" fmla="*/ 966475 w 1832890"/>
                <a:gd name="connsiteY9" fmla="*/ 1133498 h 2106424"/>
                <a:gd name="connsiteX10" fmla="*/ 1776067 w 1832890"/>
                <a:gd name="connsiteY10" fmla="*/ 1047164 h 2106424"/>
                <a:gd name="connsiteX11" fmla="*/ 1087827 w 1832890"/>
                <a:gd name="connsiteY11" fmla="*/ 1293392 h 2106424"/>
                <a:gd name="connsiteX12" fmla="*/ 1832890 w 1832890"/>
                <a:gd name="connsiteY12" fmla="*/ 1593549 h 2106424"/>
                <a:gd name="connsiteX13" fmla="*/ 1089217 w 1832890"/>
                <a:gd name="connsiteY13" fmla="*/ 1632436 h 2106424"/>
                <a:gd name="connsiteX14" fmla="*/ 1598428 w 1832890"/>
                <a:gd name="connsiteY14" fmla="*/ 2029852 h 2106424"/>
                <a:gd name="connsiteX15" fmla="*/ 959478 w 1832890"/>
                <a:gd name="connsiteY15" fmla="*/ 2024277 h 2106424"/>
                <a:gd name="connsiteX16" fmla="*/ 530527 w 1832890"/>
                <a:gd name="connsiteY16" fmla="*/ 2076866 h 2106424"/>
                <a:gd name="connsiteX17" fmla="*/ 768768 w 1832890"/>
                <a:gd name="connsiteY17" fmla="*/ 1394143 h 2106424"/>
                <a:gd name="connsiteX18" fmla="*/ 335641 w 1832890"/>
                <a:gd name="connsiteY18" fmla="*/ 1845923 h 2106424"/>
                <a:gd name="connsiteX19" fmla="*/ 590853 w 1832890"/>
                <a:gd name="connsiteY19" fmla="*/ 1251387 h 2106424"/>
                <a:gd name="connsiteX20" fmla="*/ 0 w 1832890"/>
                <a:gd name="connsiteY20" fmla="*/ 1335723 h 2106424"/>
                <a:gd name="connsiteX21" fmla="*/ 522897 w 1832890"/>
                <a:gd name="connsiteY21" fmla="*/ 1020400 h 2106424"/>
                <a:gd name="connsiteX22" fmla="*/ 0 w 1832890"/>
                <a:gd name="connsiteY22" fmla="*/ 705076 h 2106424"/>
                <a:gd name="connsiteX0" fmla="*/ 0 w 1832890"/>
                <a:gd name="connsiteY0" fmla="*/ 705076 h 2106424"/>
                <a:gd name="connsiteX1" fmla="*/ 342320 w 1832890"/>
                <a:gd name="connsiteY1" fmla="*/ 824087 h 2106424"/>
                <a:gd name="connsiteX2" fmla="*/ 335641 w 1832890"/>
                <a:gd name="connsiteY2" fmla="*/ 194876 h 2106424"/>
                <a:gd name="connsiteX3" fmla="*/ 452749 w 1832890"/>
                <a:gd name="connsiteY3" fmla="*/ 604536 h 2106424"/>
                <a:gd name="connsiteX4" fmla="*/ 878726 w 1832890"/>
                <a:gd name="connsiteY4" fmla="*/ 0 h 2106424"/>
                <a:gd name="connsiteX5" fmla="*/ 697450 w 1832890"/>
                <a:gd name="connsiteY5" fmla="*/ 725662 h 2106424"/>
                <a:gd name="connsiteX6" fmla="*/ 1421811 w 1832890"/>
                <a:gd name="connsiteY6" fmla="*/ 194876 h 2106424"/>
                <a:gd name="connsiteX7" fmla="*/ 828706 w 1832890"/>
                <a:gd name="connsiteY7" fmla="*/ 861786 h 2106424"/>
                <a:gd name="connsiteX8" fmla="*/ 1757452 w 1832890"/>
                <a:gd name="connsiteY8" fmla="*/ 705076 h 2106424"/>
                <a:gd name="connsiteX9" fmla="*/ 966475 w 1832890"/>
                <a:gd name="connsiteY9" fmla="*/ 1133498 h 2106424"/>
                <a:gd name="connsiteX10" fmla="*/ 1776067 w 1832890"/>
                <a:gd name="connsiteY10" fmla="*/ 1047164 h 2106424"/>
                <a:gd name="connsiteX11" fmla="*/ 1036515 w 1832890"/>
                <a:gd name="connsiteY11" fmla="*/ 1358900 h 2106424"/>
                <a:gd name="connsiteX12" fmla="*/ 1832890 w 1832890"/>
                <a:gd name="connsiteY12" fmla="*/ 1593549 h 2106424"/>
                <a:gd name="connsiteX13" fmla="*/ 1089217 w 1832890"/>
                <a:gd name="connsiteY13" fmla="*/ 1632436 h 2106424"/>
                <a:gd name="connsiteX14" fmla="*/ 1598428 w 1832890"/>
                <a:gd name="connsiteY14" fmla="*/ 2029852 h 2106424"/>
                <a:gd name="connsiteX15" fmla="*/ 959478 w 1832890"/>
                <a:gd name="connsiteY15" fmla="*/ 2024277 h 2106424"/>
                <a:gd name="connsiteX16" fmla="*/ 530527 w 1832890"/>
                <a:gd name="connsiteY16" fmla="*/ 2076866 h 2106424"/>
                <a:gd name="connsiteX17" fmla="*/ 768768 w 1832890"/>
                <a:gd name="connsiteY17" fmla="*/ 1394143 h 2106424"/>
                <a:gd name="connsiteX18" fmla="*/ 335641 w 1832890"/>
                <a:gd name="connsiteY18" fmla="*/ 1845923 h 2106424"/>
                <a:gd name="connsiteX19" fmla="*/ 590853 w 1832890"/>
                <a:gd name="connsiteY19" fmla="*/ 1251387 h 2106424"/>
                <a:gd name="connsiteX20" fmla="*/ 0 w 1832890"/>
                <a:gd name="connsiteY20" fmla="*/ 1335723 h 2106424"/>
                <a:gd name="connsiteX21" fmla="*/ 522897 w 1832890"/>
                <a:gd name="connsiteY21" fmla="*/ 1020400 h 2106424"/>
                <a:gd name="connsiteX22" fmla="*/ 0 w 1832890"/>
                <a:gd name="connsiteY22" fmla="*/ 705076 h 2106424"/>
                <a:gd name="connsiteX0" fmla="*/ 0 w 1832890"/>
                <a:gd name="connsiteY0" fmla="*/ 705076 h 2106424"/>
                <a:gd name="connsiteX1" fmla="*/ 342320 w 1832890"/>
                <a:gd name="connsiteY1" fmla="*/ 824087 h 2106424"/>
                <a:gd name="connsiteX2" fmla="*/ 335641 w 1832890"/>
                <a:gd name="connsiteY2" fmla="*/ 194876 h 2106424"/>
                <a:gd name="connsiteX3" fmla="*/ 452749 w 1832890"/>
                <a:gd name="connsiteY3" fmla="*/ 604536 h 2106424"/>
                <a:gd name="connsiteX4" fmla="*/ 878726 w 1832890"/>
                <a:gd name="connsiteY4" fmla="*/ 0 h 2106424"/>
                <a:gd name="connsiteX5" fmla="*/ 697450 w 1832890"/>
                <a:gd name="connsiteY5" fmla="*/ 725662 h 2106424"/>
                <a:gd name="connsiteX6" fmla="*/ 1421811 w 1832890"/>
                <a:gd name="connsiteY6" fmla="*/ 194876 h 2106424"/>
                <a:gd name="connsiteX7" fmla="*/ 828706 w 1832890"/>
                <a:gd name="connsiteY7" fmla="*/ 861786 h 2106424"/>
                <a:gd name="connsiteX8" fmla="*/ 1757452 w 1832890"/>
                <a:gd name="connsiteY8" fmla="*/ 705076 h 2106424"/>
                <a:gd name="connsiteX9" fmla="*/ 966475 w 1832890"/>
                <a:gd name="connsiteY9" fmla="*/ 1133498 h 2106424"/>
                <a:gd name="connsiteX10" fmla="*/ 1776067 w 1832890"/>
                <a:gd name="connsiteY10" fmla="*/ 1047164 h 2106424"/>
                <a:gd name="connsiteX11" fmla="*/ 1036515 w 1832890"/>
                <a:gd name="connsiteY11" fmla="*/ 1358900 h 2106424"/>
                <a:gd name="connsiteX12" fmla="*/ 1832890 w 1832890"/>
                <a:gd name="connsiteY12" fmla="*/ 1593549 h 2106424"/>
                <a:gd name="connsiteX13" fmla="*/ 1089566 w 1832890"/>
                <a:gd name="connsiteY13" fmla="*/ 1570885 h 2106424"/>
                <a:gd name="connsiteX14" fmla="*/ 1598428 w 1832890"/>
                <a:gd name="connsiteY14" fmla="*/ 2029852 h 2106424"/>
                <a:gd name="connsiteX15" fmla="*/ 959478 w 1832890"/>
                <a:gd name="connsiteY15" fmla="*/ 2024277 h 2106424"/>
                <a:gd name="connsiteX16" fmla="*/ 530527 w 1832890"/>
                <a:gd name="connsiteY16" fmla="*/ 2076866 h 2106424"/>
                <a:gd name="connsiteX17" fmla="*/ 768768 w 1832890"/>
                <a:gd name="connsiteY17" fmla="*/ 1394143 h 2106424"/>
                <a:gd name="connsiteX18" fmla="*/ 335641 w 1832890"/>
                <a:gd name="connsiteY18" fmla="*/ 1845923 h 2106424"/>
                <a:gd name="connsiteX19" fmla="*/ 590853 w 1832890"/>
                <a:gd name="connsiteY19" fmla="*/ 1251387 h 2106424"/>
                <a:gd name="connsiteX20" fmla="*/ 0 w 1832890"/>
                <a:gd name="connsiteY20" fmla="*/ 1335723 h 2106424"/>
                <a:gd name="connsiteX21" fmla="*/ 522897 w 1832890"/>
                <a:gd name="connsiteY21" fmla="*/ 1020400 h 2106424"/>
                <a:gd name="connsiteX22" fmla="*/ 0 w 1832890"/>
                <a:gd name="connsiteY22" fmla="*/ 705076 h 2106424"/>
                <a:gd name="connsiteX0" fmla="*/ 0 w 1832890"/>
                <a:gd name="connsiteY0" fmla="*/ 705076 h 2291113"/>
                <a:gd name="connsiteX1" fmla="*/ 342320 w 1832890"/>
                <a:gd name="connsiteY1" fmla="*/ 824087 h 2291113"/>
                <a:gd name="connsiteX2" fmla="*/ 335641 w 1832890"/>
                <a:gd name="connsiteY2" fmla="*/ 194876 h 2291113"/>
                <a:gd name="connsiteX3" fmla="*/ 452749 w 1832890"/>
                <a:gd name="connsiteY3" fmla="*/ 604536 h 2291113"/>
                <a:gd name="connsiteX4" fmla="*/ 878726 w 1832890"/>
                <a:gd name="connsiteY4" fmla="*/ 0 h 2291113"/>
                <a:gd name="connsiteX5" fmla="*/ 697450 w 1832890"/>
                <a:gd name="connsiteY5" fmla="*/ 725662 h 2291113"/>
                <a:gd name="connsiteX6" fmla="*/ 1421811 w 1832890"/>
                <a:gd name="connsiteY6" fmla="*/ 194876 h 2291113"/>
                <a:gd name="connsiteX7" fmla="*/ 828706 w 1832890"/>
                <a:gd name="connsiteY7" fmla="*/ 861786 h 2291113"/>
                <a:gd name="connsiteX8" fmla="*/ 1757452 w 1832890"/>
                <a:gd name="connsiteY8" fmla="*/ 705076 h 2291113"/>
                <a:gd name="connsiteX9" fmla="*/ 966475 w 1832890"/>
                <a:gd name="connsiteY9" fmla="*/ 1133498 h 2291113"/>
                <a:gd name="connsiteX10" fmla="*/ 1776067 w 1832890"/>
                <a:gd name="connsiteY10" fmla="*/ 1047164 h 2291113"/>
                <a:gd name="connsiteX11" fmla="*/ 1036515 w 1832890"/>
                <a:gd name="connsiteY11" fmla="*/ 1358900 h 2291113"/>
                <a:gd name="connsiteX12" fmla="*/ 1832890 w 1832890"/>
                <a:gd name="connsiteY12" fmla="*/ 1593549 h 2291113"/>
                <a:gd name="connsiteX13" fmla="*/ 1089566 w 1832890"/>
                <a:gd name="connsiteY13" fmla="*/ 1570885 h 2291113"/>
                <a:gd name="connsiteX14" fmla="*/ 1598428 w 1832890"/>
                <a:gd name="connsiteY14" fmla="*/ 2029852 h 2291113"/>
                <a:gd name="connsiteX15" fmla="*/ 959478 w 1832890"/>
                <a:gd name="connsiteY15" fmla="*/ 2024277 h 2291113"/>
                <a:gd name="connsiteX16" fmla="*/ 745900 w 1832890"/>
                <a:gd name="connsiteY16" fmla="*/ 2275482 h 2291113"/>
                <a:gd name="connsiteX17" fmla="*/ 768768 w 1832890"/>
                <a:gd name="connsiteY17" fmla="*/ 1394143 h 2291113"/>
                <a:gd name="connsiteX18" fmla="*/ 335641 w 1832890"/>
                <a:gd name="connsiteY18" fmla="*/ 1845923 h 2291113"/>
                <a:gd name="connsiteX19" fmla="*/ 590853 w 1832890"/>
                <a:gd name="connsiteY19" fmla="*/ 1251387 h 2291113"/>
                <a:gd name="connsiteX20" fmla="*/ 0 w 1832890"/>
                <a:gd name="connsiteY20" fmla="*/ 1335723 h 2291113"/>
                <a:gd name="connsiteX21" fmla="*/ 522897 w 1832890"/>
                <a:gd name="connsiteY21" fmla="*/ 1020400 h 2291113"/>
                <a:gd name="connsiteX22" fmla="*/ 0 w 1832890"/>
                <a:gd name="connsiteY22" fmla="*/ 705076 h 2291113"/>
                <a:gd name="connsiteX0" fmla="*/ 0 w 1832890"/>
                <a:gd name="connsiteY0" fmla="*/ 705076 h 2291113"/>
                <a:gd name="connsiteX1" fmla="*/ 342320 w 1832890"/>
                <a:gd name="connsiteY1" fmla="*/ 824087 h 2291113"/>
                <a:gd name="connsiteX2" fmla="*/ 335641 w 1832890"/>
                <a:gd name="connsiteY2" fmla="*/ 194876 h 2291113"/>
                <a:gd name="connsiteX3" fmla="*/ 452749 w 1832890"/>
                <a:gd name="connsiteY3" fmla="*/ 604536 h 2291113"/>
                <a:gd name="connsiteX4" fmla="*/ 878726 w 1832890"/>
                <a:gd name="connsiteY4" fmla="*/ 0 h 2291113"/>
                <a:gd name="connsiteX5" fmla="*/ 697450 w 1832890"/>
                <a:gd name="connsiteY5" fmla="*/ 725662 h 2291113"/>
                <a:gd name="connsiteX6" fmla="*/ 1421811 w 1832890"/>
                <a:gd name="connsiteY6" fmla="*/ 194876 h 2291113"/>
                <a:gd name="connsiteX7" fmla="*/ 828706 w 1832890"/>
                <a:gd name="connsiteY7" fmla="*/ 861786 h 2291113"/>
                <a:gd name="connsiteX8" fmla="*/ 1757452 w 1832890"/>
                <a:gd name="connsiteY8" fmla="*/ 705076 h 2291113"/>
                <a:gd name="connsiteX9" fmla="*/ 966475 w 1832890"/>
                <a:gd name="connsiteY9" fmla="*/ 1133498 h 2291113"/>
                <a:gd name="connsiteX10" fmla="*/ 1776067 w 1832890"/>
                <a:gd name="connsiteY10" fmla="*/ 1047164 h 2291113"/>
                <a:gd name="connsiteX11" fmla="*/ 1036515 w 1832890"/>
                <a:gd name="connsiteY11" fmla="*/ 1358900 h 2291113"/>
                <a:gd name="connsiteX12" fmla="*/ 1832890 w 1832890"/>
                <a:gd name="connsiteY12" fmla="*/ 1593549 h 2291113"/>
                <a:gd name="connsiteX13" fmla="*/ 1089566 w 1832890"/>
                <a:gd name="connsiteY13" fmla="*/ 1570885 h 2291113"/>
                <a:gd name="connsiteX14" fmla="*/ 1598428 w 1832890"/>
                <a:gd name="connsiteY14" fmla="*/ 2029852 h 2291113"/>
                <a:gd name="connsiteX15" fmla="*/ 959478 w 1832890"/>
                <a:gd name="connsiteY15" fmla="*/ 2024277 h 2291113"/>
                <a:gd name="connsiteX16" fmla="*/ 745900 w 1832890"/>
                <a:gd name="connsiteY16" fmla="*/ 2275482 h 2291113"/>
                <a:gd name="connsiteX17" fmla="*/ 543276 w 1832890"/>
                <a:gd name="connsiteY17" fmla="*/ 1857700 h 2291113"/>
                <a:gd name="connsiteX18" fmla="*/ 335641 w 1832890"/>
                <a:gd name="connsiteY18" fmla="*/ 1845923 h 2291113"/>
                <a:gd name="connsiteX19" fmla="*/ 590853 w 1832890"/>
                <a:gd name="connsiteY19" fmla="*/ 1251387 h 2291113"/>
                <a:gd name="connsiteX20" fmla="*/ 0 w 1832890"/>
                <a:gd name="connsiteY20" fmla="*/ 1335723 h 2291113"/>
                <a:gd name="connsiteX21" fmla="*/ 522897 w 1832890"/>
                <a:gd name="connsiteY21" fmla="*/ 1020400 h 2291113"/>
                <a:gd name="connsiteX22" fmla="*/ 0 w 1832890"/>
                <a:gd name="connsiteY22" fmla="*/ 705076 h 2291113"/>
                <a:gd name="connsiteX0" fmla="*/ 0 w 1832890"/>
                <a:gd name="connsiteY0" fmla="*/ 705076 h 2288280"/>
                <a:gd name="connsiteX1" fmla="*/ 342320 w 1832890"/>
                <a:gd name="connsiteY1" fmla="*/ 824087 h 2288280"/>
                <a:gd name="connsiteX2" fmla="*/ 335641 w 1832890"/>
                <a:gd name="connsiteY2" fmla="*/ 194876 h 2288280"/>
                <a:gd name="connsiteX3" fmla="*/ 452749 w 1832890"/>
                <a:gd name="connsiteY3" fmla="*/ 604536 h 2288280"/>
                <a:gd name="connsiteX4" fmla="*/ 878726 w 1832890"/>
                <a:gd name="connsiteY4" fmla="*/ 0 h 2288280"/>
                <a:gd name="connsiteX5" fmla="*/ 697450 w 1832890"/>
                <a:gd name="connsiteY5" fmla="*/ 725662 h 2288280"/>
                <a:gd name="connsiteX6" fmla="*/ 1421811 w 1832890"/>
                <a:gd name="connsiteY6" fmla="*/ 194876 h 2288280"/>
                <a:gd name="connsiteX7" fmla="*/ 828706 w 1832890"/>
                <a:gd name="connsiteY7" fmla="*/ 861786 h 2288280"/>
                <a:gd name="connsiteX8" fmla="*/ 1757452 w 1832890"/>
                <a:gd name="connsiteY8" fmla="*/ 705076 h 2288280"/>
                <a:gd name="connsiteX9" fmla="*/ 966475 w 1832890"/>
                <a:gd name="connsiteY9" fmla="*/ 1133498 h 2288280"/>
                <a:gd name="connsiteX10" fmla="*/ 1776067 w 1832890"/>
                <a:gd name="connsiteY10" fmla="*/ 1047164 h 2288280"/>
                <a:gd name="connsiteX11" fmla="*/ 1036515 w 1832890"/>
                <a:gd name="connsiteY11" fmla="*/ 1358900 h 2288280"/>
                <a:gd name="connsiteX12" fmla="*/ 1832890 w 1832890"/>
                <a:gd name="connsiteY12" fmla="*/ 1593549 h 2288280"/>
                <a:gd name="connsiteX13" fmla="*/ 1089566 w 1832890"/>
                <a:gd name="connsiteY13" fmla="*/ 1570885 h 2288280"/>
                <a:gd name="connsiteX14" fmla="*/ 1598428 w 1832890"/>
                <a:gd name="connsiteY14" fmla="*/ 2029852 h 2288280"/>
                <a:gd name="connsiteX15" fmla="*/ 972741 w 1832890"/>
                <a:gd name="connsiteY15" fmla="*/ 1930962 h 2288280"/>
                <a:gd name="connsiteX16" fmla="*/ 745900 w 1832890"/>
                <a:gd name="connsiteY16" fmla="*/ 2275482 h 2288280"/>
                <a:gd name="connsiteX17" fmla="*/ 543276 w 1832890"/>
                <a:gd name="connsiteY17" fmla="*/ 1857700 h 2288280"/>
                <a:gd name="connsiteX18" fmla="*/ 335641 w 1832890"/>
                <a:gd name="connsiteY18" fmla="*/ 1845923 h 2288280"/>
                <a:gd name="connsiteX19" fmla="*/ 590853 w 1832890"/>
                <a:gd name="connsiteY19" fmla="*/ 1251387 h 2288280"/>
                <a:gd name="connsiteX20" fmla="*/ 0 w 1832890"/>
                <a:gd name="connsiteY20" fmla="*/ 1335723 h 2288280"/>
                <a:gd name="connsiteX21" fmla="*/ 522897 w 1832890"/>
                <a:gd name="connsiteY21" fmla="*/ 1020400 h 2288280"/>
                <a:gd name="connsiteX22" fmla="*/ 0 w 1832890"/>
                <a:gd name="connsiteY22" fmla="*/ 705076 h 2288280"/>
                <a:gd name="connsiteX0" fmla="*/ 0 w 1832890"/>
                <a:gd name="connsiteY0" fmla="*/ 733343 h 2316547"/>
                <a:gd name="connsiteX1" fmla="*/ 342320 w 1832890"/>
                <a:gd name="connsiteY1" fmla="*/ 852354 h 2316547"/>
                <a:gd name="connsiteX2" fmla="*/ 483137 w 1832890"/>
                <a:gd name="connsiteY2" fmla="*/ 0 h 2316547"/>
                <a:gd name="connsiteX3" fmla="*/ 452749 w 1832890"/>
                <a:gd name="connsiteY3" fmla="*/ 632803 h 2316547"/>
                <a:gd name="connsiteX4" fmla="*/ 878726 w 1832890"/>
                <a:gd name="connsiteY4" fmla="*/ 28267 h 2316547"/>
                <a:gd name="connsiteX5" fmla="*/ 697450 w 1832890"/>
                <a:gd name="connsiteY5" fmla="*/ 753929 h 2316547"/>
                <a:gd name="connsiteX6" fmla="*/ 1421811 w 1832890"/>
                <a:gd name="connsiteY6" fmla="*/ 223143 h 2316547"/>
                <a:gd name="connsiteX7" fmla="*/ 828706 w 1832890"/>
                <a:gd name="connsiteY7" fmla="*/ 890053 h 2316547"/>
                <a:gd name="connsiteX8" fmla="*/ 1757452 w 1832890"/>
                <a:gd name="connsiteY8" fmla="*/ 733343 h 2316547"/>
                <a:gd name="connsiteX9" fmla="*/ 966475 w 1832890"/>
                <a:gd name="connsiteY9" fmla="*/ 1161765 h 2316547"/>
                <a:gd name="connsiteX10" fmla="*/ 1776067 w 1832890"/>
                <a:gd name="connsiteY10" fmla="*/ 1075431 h 2316547"/>
                <a:gd name="connsiteX11" fmla="*/ 1036515 w 1832890"/>
                <a:gd name="connsiteY11" fmla="*/ 1387167 h 2316547"/>
                <a:gd name="connsiteX12" fmla="*/ 1832890 w 1832890"/>
                <a:gd name="connsiteY12" fmla="*/ 1621816 h 2316547"/>
                <a:gd name="connsiteX13" fmla="*/ 1089566 w 1832890"/>
                <a:gd name="connsiteY13" fmla="*/ 1599152 h 2316547"/>
                <a:gd name="connsiteX14" fmla="*/ 1598428 w 1832890"/>
                <a:gd name="connsiteY14" fmla="*/ 2058119 h 2316547"/>
                <a:gd name="connsiteX15" fmla="*/ 972741 w 1832890"/>
                <a:gd name="connsiteY15" fmla="*/ 1959229 h 2316547"/>
                <a:gd name="connsiteX16" fmla="*/ 745900 w 1832890"/>
                <a:gd name="connsiteY16" fmla="*/ 2303749 h 2316547"/>
                <a:gd name="connsiteX17" fmla="*/ 543276 w 1832890"/>
                <a:gd name="connsiteY17" fmla="*/ 1885967 h 2316547"/>
                <a:gd name="connsiteX18" fmla="*/ 335641 w 1832890"/>
                <a:gd name="connsiteY18" fmla="*/ 1874190 h 2316547"/>
                <a:gd name="connsiteX19" fmla="*/ 590853 w 1832890"/>
                <a:gd name="connsiteY19" fmla="*/ 1279654 h 2316547"/>
                <a:gd name="connsiteX20" fmla="*/ 0 w 1832890"/>
                <a:gd name="connsiteY20" fmla="*/ 1363990 h 2316547"/>
                <a:gd name="connsiteX21" fmla="*/ 522897 w 1832890"/>
                <a:gd name="connsiteY21" fmla="*/ 1048667 h 2316547"/>
                <a:gd name="connsiteX22" fmla="*/ 0 w 1832890"/>
                <a:gd name="connsiteY22" fmla="*/ 733343 h 2316547"/>
                <a:gd name="connsiteX0" fmla="*/ 0 w 1832890"/>
                <a:gd name="connsiteY0" fmla="*/ 733343 h 2316547"/>
                <a:gd name="connsiteX1" fmla="*/ 342320 w 1832890"/>
                <a:gd name="connsiteY1" fmla="*/ 852354 h 2316547"/>
                <a:gd name="connsiteX2" fmla="*/ 281231 w 1832890"/>
                <a:gd name="connsiteY2" fmla="*/ 661306 h 2316547"/>
                <a:gd name="connsiteX3" fmla="*/ 483137 w 1832890"/>
                <a:gd name="connsiteY3" fmla="*/ 0 h 2316547"/>
                <a:gd name="connsiteX4" fmla="*/ 452749 w 1832890"/>
                <a:gd name="connsiteY4" fmla="*/ 632803 h 2316547"/>
                <a:gd name="connsiteX5" fmla="*/ 878726 w 1832890"/>
                <a:gd name="connsiteY5" fmla="*/ 28267 h 2316547"/>
                <a:gd name="connsiteX6" fmla="*/ 697450 w 1832890"/>
                <a:gd name="connsiteY6" fmla="*/ 753929 h 2316547"/>
                <a:gd name="connsiteX7" fmla="*/ 1421811 w 1832890"/>
                <a:gd name="connsiteY7" fmla="*/ 223143 h 2316547"/>
                <a:gd name="connsiteX8" fmla="*/ 828706 w 1832890"/>
                <a:gd name="connsiteY8" fmla="*/ 890053 h 2316547"/>
                <a:gd name="connsiteX9" fmla="*/ 1757452 w 1832890"/>
                <a:gd name="connsiteY9" fmla="*/ 733343 h 2316547"/>
                <a:gd name="connsiteX10" fmla="*/ 966475 w 1832890"/>
                <a:gd name="connsiteY10" fmla="*/ 1161765 h 2316547"/>
                <a:gd name="connsiteX11" fmla="*/ 1776067 w 1832890"/>
                <a:gd name="connsiteY11" fmla="*/ 1075431 h 2316547"/>
                <a:gd name="connsiteX12" fmla="*/ 1036515 w 1832890"/>
                <a:gd name="connsiteY12" fmla="*/ 1387167 h 2316547"/>
                <a:gd name="connsiteX13" fmla="*/ 1832890 w 1832890"/>
                <a:gd name="connsiteY13" fmla="*/ 1621816 h 2316547"/>
                <a:gd name="connsiteX14" fmla="*/ 1089566 w 1832890"/>
                <a:gd name="connsiteY14" fmla="*/ 1599152 h 2316547"/>
                <a:gd name="connsiteX15" fmla="*/ 1598428 w 1832890"/>
                <a:gd name="connsiteY15" fmla="*/ 2058119 h 2316547"/>
                <a:gd name="connsiteX16" fmla="*/ 972741 w 1832890"/>
                <a:gd name="connsiteY16" fmla="*/ 1959229 h 2316547"/>
                <a:gd name="connsiteX17" fmla="*/ 745900 w 1832890"/>
                <a:gd name="connsiteY17" fmla="*/ 2303749 h 2316547"/>
                <a:gd name="connsiteX18" fmla="*/ 543276 w 1832890"/>
                <a:gd name="connsiteY18" fmla="*/ 1885967 h 2316547"/>
                <a:gd name="connsiteX19" fmla="*/ 335641 w 1832890"/>
                <a:gd name="connsiteY19" fmla="*/ 1874190 h 2316547"/>
                <a:gd name="connsiteX20" fmla="*/ 590853 w 1832890"/>
                <a:gd name="connsiteY20" fmla="*/ 1279654 h 2316547"/>
                <a:gd name="connsiteX21" fmla="*/ 0 w 1832890"/>
                <a:gd name="connsiteY21" fmla="*/ 1363990 h 2316547"/>
                <a:gd name="connsiteX22" fmla="*/ 522897 w 1832890"/>
                <a:gd name="connsiteY22" fmla="*/ 1048667 h 2316547"/>
                <a:gd name="connsiteX23" fmla="*/ 0 w 1832890"/>
                <a:gd name="connsiteY23" fmla="*/ 733343 h 231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32890" h="2316547">
                  <a:moveTo>
                    <a:pt x="0" y="733343"/>
                  </a:moveTo>
                  <a:lnTo>
                    <a:pt x="342320" y="852354"/>
                  </a:lnTo>
                  <a:cubicBezTo>
                    <a:pt x="397995" y="862551"/>
                    <a:pt x="257762" y="803365"/>
                    <a:pt x="281231" y="661306"/>
                  </a:cubicBezTo>
                  <a:cubicBezTo>
                    <a:pt x="304700" y="519247"/>
                    <a:pt x="463354" y="26954"/>
                    <a:pt x="483137" y="0"/>
                  </a:cubicBezTo>
                  <a:lnTo>
                    <a:pt x="452749" y="632803"/>
                  </a:lnTo>
                  <a:lnTo>
                    <a:pt x="878726" y="28267"/>
                  </a:lnTo>
                  <a:lnTo>
                    <a:pt x="697450" y="753929"/>
                  </a:lnTo>
                  <a:lnTo>
                    <a:pt x="1421811" y="223143"/>
                  </a:lnTo>
                  <a:lnTo>
                    <a:pt x="828706" y="890053"/>
                  </a:lnTo>
                  <a:cubicBezTo>
                    <a:pt x="940564" y="1020649"/>
                    <a:pt x="1466177" y="801249"/>
                    <a:pt x="1757452" y="733343"/>
                  </a:cubicBezTo>
                  <a:lnTo>
                    <a:pt x="966475" y="1161765"/>
                  </a:lnTo>
                  <a:lnTo>
                    <a:pt x="1776067" y="1075431"/>
                  </a:lnTo>
                  <a:lnTo>
                    <a:pt x="1036515" y="1387167"/>
                  </a:lnTo>
                  <a:cubicBezTo>
                    <a:pt x="1081095" y="1614124"/>
                    <a:pt x="1717800" y="1477238"/>
                    <a:pt x="1832890" y="1621816"/>
                  </a:cubicBezTo>
                  <a:lnTo>
                    <a:pt x="1089566" y="1599152"/>
                  </a:lnTo>
                  <a:cubicBezTo>
                    <a:pt x="984361" y="1667603"/>
                    <a:pt x="1622030" y="2018294"/>
                    <a:pt x="1598428" y="2058119"/>
                  </a:cubicBezTo>
                  <a:cubicBezTo>
                    <a:pt x="1574826" y="2097944"/>
                    <a:pt x="1041797" y="1946178"/>
                    <a:pt x="972741" y="1959229"/>
                  </a:cubicBezTo>
                  <a:cubicBezTo>
                    <a:pt x="925760" y="1945123"/>
                    <a:pt x="846023" y="2397485"/>
                    <a:pt x="745900" y="2303749"/>
                  </a:cubicBezTo>
                  <a:cubicBezTo>
                    <a:pt x="645777" y="2210014"/>
                    <a:pt x="712822" y="1895872"/>
                    <a:pt x="543276" y="1885967"/>
                  </a:cubicBezTo>
                  <a:lnTo>
                    <a:pt x="335641" y="1874190"/>
                  </a:lnTo>
                  <a:lnTo>
                    <a:pt x="590853" y="1279654"/>
                  </a:lnTo>
                  <a:lnTo>
                    <a:pt x="0" y="1363990"/>
                  </a:lnTo>
                  <a:lnTo>
                    <a:pt x="522897" y="1048667"/>
                  </a:lnTo>
                  <a:lnTo>
                    <a:pt x="0" y="733343"/>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Freeform 14"/>
            <p:cNvSpPr/>
            <p:nvPr/>
          </p:nvSpPr>
          <p:spPr>
            <a:xfrm>
              <a:off x="1524000" y="2859128"/>
              <a:ext cx="1163165" cy="1634490"/>
            </a:xfrm>
            <a:custGeom>
              <a:avLst/>
              <a:gdLst>
                <a:gd name="connsiteX0" fmla="*/ 801215 w 1086965"/>
                <a:gd name="connsiteY0" fmla="*/ 0 h 1634490"/>
                <a:gd name="connsiteX1" fmla="*/ 801215 w 1086965"/>
                <a:gd name="connsiteY1" fmla="*/ 0 h 1634490"/>
                <a:gd name="connsiteX2" fmla="*/ 652625 w 1086965"/>
                <a:gd name="connsiteY2" fmla="*/ 102870 h 1634490"/>
                <a:gd name="connsiteX3" fmla="*/ 618335 w 1086965"/>
                <a:gd name="connsiteY3" fmla="*/ 125730 h 1634490"/>
                <a:gd name="connsiteX4" fmla="*/ 584045 w 1086965"/>
                <a:gd name="connsiteY4" fmla="*/ 148590 h 1634490"/>
                <a:gd name="connsiteX5" fmla="*/ 515465 w 1086965"/>
                <a:gd name="connsiteY5" fmla="*/ 217170 h 1634490"/>
                <a:gd name="connsiteX6" fmla="*/ 435455 w 1086965"/>
                <a:gd name="connsiteY6" fmla="*/ 308610 h 1634490"/>
                <a:gd name="connsiteX7" fmla="*/ 424025 w 1086965"/>
                <a:gd name="connsiteY7" fmla="*/ 342900 h 1634490"/>
                <a:gd name="connsiteX8" fmla="*/ 366875 w 1086965"/>
                <a:gd name="connsiteY8" fmla="*/ 411480 h 1634490"/>
                <a:gd name="connsiteX9" fmla="*/ 321155 w 1086965"/>
                <a:gd name="connsiteY9" fmla="*/ 468630 h 1634490"/>
                <a:gd name="connsiteX10" fmla="*/ 241145 w 1086965"/>
                <a:gd name="connsiteY10" fmla="*/ 560070 h 1634490"/>
                <a:gd name="connsiteX11" fmla="*/ 206855 w 1086965"/>
                <a:gd name="connsiteY11" fmla="*/ 628650 h 1634490"/>
                <a:gd name="connsiteX12" fmla="*/ 172565 w 1086965"/>
                <a:gd name="connsiteY12" fmla="*/ 662940 h 1634490"/>
                <a:gd name="connsiteX13" fmla="*/ 92555 w 1086965"/>
                <a:gd name="connsiteY13" fmla="*/ 742950 h 1634490"/>
                <a:gd name="connsiteX14" fmla="*/ 81125 w 1086965"/>
                <a:gd name="connsiteY14" fmla="*/ 708660 h 1634490"/>
                <a:gd name="connsiteX15" fmla="*/ 58265 w 1086965"/>
                <a:gd name="connsiteY15" fmla="*/ 674370 h 1634490"/>
                <a:gd name="connsiteX16" fmla="*/ 35405 w 1086965"/>
                <a:gd name="connsiteY16" fmla="*/ 605790 h 1634490"/>
                <a:gd name="connsiteX17" fmla="*/ 23975 w 1086965"/>
                <a:gd name="connsiteY17" fmla="*/ 514350 h 1634490"/>
                <a:gd name="connsiteX18" fmla="*/ 1115 w 1086965"/>
                <a:gd name="connsiteY18" fmla="*/ 548640 h 1634490"/>
                <a:gd name="connsiteX19" fmla="*/ 23975 w 1086965"/>
                <a:gd name="connsiteY19" fmla="*/ 834390 h 1634490"/>
                <a:gd name="connsiteX20" fmla="*/ 35405 w 1086965"/>
                <a:gd name="connsiteY20" fmla="*/ 868680 h 1634490"/>
                <a:gd name="connsiteX21" fmla="*/ 81125 w 1086965"/>
                <a:gd name="connsiteY21" fmla="*/ 937260 h 1634490"/>
                <a:gd name="connsiteX22" fmla="*/ 138275 w 1086965"/>
                <a:gd name="connsiteY22" fmla="*/ 1005840 h 1634490"/>
                <a:gd name="connsiteX23" fmla="*/ 161135 w 1086965"/>
                <a:gd name="connsiteY23" fmla="*/ 1074420 h 1634490"/>
                <a:gd name="connsiteX24" fmla="*/ 183995 w 1086965"/>
                <a:gd name="connsiteY24" fmla="*/ 1108710 h 1634490"/>
                <a:gd name="connsiteX25" fmla="*/ 195425 w 1086965"/>
                <a:gd name="connsiteY25" fmla="*/ 1143000 h 1634490"/>
                <a:gd name="connsiteX26" fmla="*/ 264005 w 1086965"/>
                <a:gd name="connsiteY26" fmla="*/ 1245870 h 1634490"/>
                <a:gd name="connsiteX27" fmla="*/ 286865 w 1086965"/>
                <a:gd name="connsiteY27" fmla="*/ 1280160 h 1634490"/>
                <a:gd name="connsiteX28" fmla="*/ 309725 w 1086965"/>
                <a:gd name="connsiteY28" fmla="*/ 1348740 h 1634490"/>
                <a:gd name="connsiteX29" fmla="*/ 355445 w 1086965"/>
                <a:gd name="connsiteY29" fmla="*/ 1417320 h 1634490"/>
                <a:gd name="connsiteX30" fmla="*/ 389735 w 1086965"/>
                <a:gd name="connsiteY30" fmla="*/ 1451610 h 1634490"/>
                <a:gd name="connsiteX31" fmla="*/ 435455 w 1086965"/>
                <a:gd name="connsiteY31" fmla="*/ 1520190 h 1634490"/>
                <a:gd name="connsiteX32" fmla="*/ 458315 w 1086965"/>
                <a:gd name="connsiteY32" fmla="*/ 1554480 h 1634490"/>
                <a:gd name="connsiteX33" fmla="*/ 481175 w 1086965"/>
                <a:gd name="connsiteY33" fmla="*/ 1588770 h 1634490"/>
                <a:gd name="connsiteX34" fmla="*/ 561185 w 1086965"/>
                <a:gd name="connsiteY34" fmla="*/ 1611630 h 1634490"/>
                <a:gd name="connsiteX35" fmla="*/ 595475 w 1086965"/>
                <a:gd name="connsiteY35" fmla="*/ 1634490 h 1634490"/>
                <a:gd name="connsiteX36" fmla="*/ 686915 w 1086965"/>
                <a:gd name="connsiteY36" fmla="*/ 1623060 h 1634490"/>
                <a:gd name="connsiteX37" fmla="*/ 824075 w 1086965"/>
                <a:gd name="connsiteY37" fmla="*/ 1554480 h 1634490"/>
                <a:gd name="connsiteX38" fmla="*/ 858365 w 1086965"/>
                <a:gd name="connsiteY38" fmla="*/ 1531620 h 1634490"/>
                <a:gd name="connsiteX39" fmla="*/ 892655 w 1086965"/>
                <a:gd name="connsiteY39" fmla="*/ 1508760 h 1634490"/>
                <a:gd name="connsiteX40" fmla="*/ 938375 w 1086965"/>
                <a:gd name="connsiteY40" fmla="*/ 1451610 h 1634490"/>
                <a:gd name="connsiteX41" fmla="*/ 949805 w 1086965"/>
                <a:gd name="connsiteY41" fmla="*/ 1417320 h 1634490"/>
                <a:gd name="connsiteX42" fmla="*/ 984095 w 1086965"/>
                <a:gd name="connsiteY42" fmla="*/ 1383030 h 1634490"/>
                <a:gd name="connsiteX43" fmla="*/ 1006955 w 1086965"/>
                <a:gd name="connsiteY43" fmla="*/ 1303020 h 1634490"/>
                <a:gd name="connsiteX44" fmla="*/ 1018385 w 1086965"/>
                <a:gd name="connsiteY44" fmla="*/ 1257300 h 1634490"/>
                <a:gd name="connsiteX45" fmla="*/ 1052675 w 1086965"/>
                <a:gd name="connsiteY45" fmla="*/ 1188720 h 1634490"/>
                <a:gd name="connsiteX46" fmla="*/ 1075535 w 1086965"/>
                <a:gd name="connsiteY46" fmla="*/ 1051560 h 1634490"/>
                <a:gd name="connsiteX47" fmla="*/ 1086965 w 1086965"/>
                <a:gd name="connsiteY47" fmla="*/ 1005840 h 1634490"/>
                <a:gd name="connsiteX48" fmla="*/ 1064105 w 1086965"/>
                <a:gd name="connsiteY48" fmla="*/ 742950 h 1634490"/>
                <a:gd name="connsiteX49" fmla="*/ 1041245 w 1086965"/>
                <a:gd name="connsiteY49" fmla="*/ 674370 h 1634490"/>
                <a:gd name="connsiteX50" fmla="*/ 1018385 w 1086965"/>
                <a:gd name="connsiteY50" fmla="*/ 594360 h 1634490"/>
                <a:gd name="connsiteX51" fmla="*/ 995525 w 1086965"/>
                <a:gd name="connsiteY51" fmla="*/ 560070 h 1634490"/>
                <a:gd name="connsiteX52" fmla="*/ 984095 w 1086965"/>
                <a:gd name="connsiteY52" fmla="*/ 468630 h 1634490"/>
                <a:gd name="connsiteX53" fmla="*/ 972665 w 1086965"/>
                <a:gd name="connsiteY53" fmla="*/ 125730 h 1634490"/>
                <a:gd name="connsiteX54" fmla="*/ 949805 w 1086965"/>
                <a:gd name="connsiteY54" fmla="*/ 91440 h 1634490"/>
                <a:gd name="connsiteX55" fmla="*/ 938375 w 1086965"/>
                <a:gd name="connsiteY55" fmla="*/ 57150 h 1634490"/>
                <a:gd name="connsiteX56" fmla="*/ 904085 w 1086965"/>
                <a:gd name="connsiteY56" fmla="*/ 34290 h 1634490"/>
                <a:gd name="connsiteX57" fmla="*/ 801215 w 1086965"/>
                <a:gd name="connsiteY57" fmla="*/ 0 h 1634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086965" h="1634490">
                  <a:moveTo>
                    <a:pt x="801215" y="0"/>
                  </a:moveTo>
                  <a:lnTo>
                    <a:pt x="801215" y="0"/>
                  </a:lnTo>
                  <a:cubicBezTo>
                    <a:pt x="675661" y="87888"/>
                    <a:pt x="725611" y="54213"/>
                    <a:pt x="652625" y="102870"/>
                  </a:cubicBezTo>
                  <a:lnTo>
                    <a:pt x="618335" y="125730"/>
                  </a:lnTo>
                  <a:cubicBezTo>
                    <a:pt x="606905" y="133350"/>
                    <a:pt x="593759" y="138876"/>
                    <a:pt x="584045" y="148590"/>
                  </a:cubicBezTo>
                  <a:cubicBezTo>
                    <a:pt x="561185" y="171450"/>
                    <a:pt x="533398" y="190271"/>
                    <a:pt x="515465" y="217170"/>
                  </a:cubicBezTo>
                  <a:cubicBezTo>
                    <a:pt x="462125" y="297180"/>
                    <a:pt x="492605" y="270510"/>
                    <a:pt x="435455" y="308610"/>
                  </a:cubicBezTo>
                  <a:cubicBezTo>
                    <a:pt x="431645" y="320040"/>
                    <a:pt x="429413" y="332124"/>
                    <a:pt x="424025" y="342900"/>
                  </a:cubicBezTo>
                  <a:cubicBezTo>
                    <a:pt x="408112" y="374726"/>
                    <a:pt x="392154" y="386201"/>
                    <a:pt x="366875" y="411480"/>
                  </a:cubicBezTo>
                  <a:cubicBezTo>
                    <a:pt x="341135" y="488700"/>
                    <a:pt x="376833" y="404999"/>
                    <a:pt x="321155" y="468630"/>
                  </a:cubicBezTo>
                  <a:cubicBezTo>
                    <a:pt x="227810" y="575310"/>
                    <a:pt x="318298" y="508635"/>
                    <a:pt x="241145" y="560070"/>
                  </a:cubicBezTo>
                  <a:cubicBezTo>
                    <a:pt x="229689" y="594437"/>
                    <a:pt x="231474" y="599107"/>
                    <a:pt x="206855" y="628650"/>
                  </a:cubicBezTo>
                  <a:cubicBezTo>
                    <a:pt x="196507" y="641068"/>
                    <a:pt x="182489" y="650181"/>
                    <a:pt x="172565" y="662940"/>
                  </a:cubicBezTo>
                  <a:cubicBezTo>
                    <a:pt x="108371" y="745475"/>
                    <a:pt x="158080" y="721108"/>
                    <a:pt x="92555" y="742950"/>
                  </a:cubicBezTo>
                  <a:cubicBezTo>
                    <a:pt x="88745" y="731520"/>
                    <a:pt x="86513" y="719436"/>
                    <a:pt x="81125" y="708660"/>
                  </a:cubicBezTo>
                  <a:cubicBezTo>
                    <a:pt x="74982" y="696373"/>
                    <a:pt x="63844" y="686923"/>
                    <a:pt x="58265" y="674370"/>
                  </a:cubicBezTo>
                  <a:cubicBezTo>
                    <a:pt x="48478" y="652350"/>
                    <a:pt x="35405" y="605790"/>
                    <a:pt x="35405" y="605790"/>
                  </a:cubicBezTo>
                  <a:cubicBezTo>
                    <a:pt x="31595" y="575310"/>
                    <a:pt x="39779" y="540690"/>
                    <a:pt x="23975" y="514350"/>
                  </a:cubicBezTo>
                  <a:cubicBezTo>
                    <a:pt x="16907" y="502570"/>
                    <a:pt x="1712" y="534916"/>
                    <a:pt x="1115" y="548640"/>
                  </a:cubicBezTo>
                  <a:cubicBezTo>
                    <a:pt x="-2394" y="629355"/>
                    <a:pt x="1633" y="745023"/>
                    <a:pt x="23975" y="834390"/>
                  </a:cubicBezTo>
                  <a:cubicBezTo>
                    <a:pt x="26897" y="846079"/>
                    <a:pt x="29554" y="858148"/>
                    <a:pt x="35405" y="868680"/>
                  </a:cubicBezTo>
                  <a:cubicBezTo>
                    <a:pt x="48748" y="892697"/>
                    <a:pt x="61698" y="917833"/>
                    <a:pt x="81125" y="937260"/>
                  </a:cubicBezTo>
                  <a:cubicBezTo>
                    <a:pt x="102659" y="958794"/>
                    <a:pt x="125544" y="977196"/>
                    <a:pt x="138275" y="1005840"/>
                  </a:cubicBezTo>
                  <a:cubicBezTo>
                    <a:pt x="148062" y="1027860"/>
                    <a:pt x="147769" y="1054370"/>
                    <a:pt x="161135" y="1074420"/>
                  </a:cubicBezTo>
                  <a:cubicBezTo>
                    <a:pt x="168755" y="1085850"/>
                    <a:pt x="177852" y="1096423"/>
                    <a:pt x="183995" y="1108710"/>
                  </a:cubicBezTo>
                  <a:cubicBezTo>
                    <a:pt x="189383" y="1119486"/>
                    <a:pt x="189574" y="1132468"/>
                    <a:pt x="195425" y="1143000"/>
                  </a:cubicBezTo>
                  <a:lnTo>
                    <a:pt x="264005" y="1245870"/>
                  </a:lnTo>
                  <a:cubicBezTo>
                    <a:pt x="271625" y="1257300"/>
                    <a:pt x="282521" y="1267128"/>
                    <a:pt x="286865" y="1280160"/>
                  </a:cubicBezTo>
                  <a:cubicBezTo>
                    <a:pt x="294485" y="1303020"/>
                    <a:pt x="296359" y="1328690"/>
                    <a:pt x="309725" y="1348740"/>
                  </a:cubicBezTo>
                  <a:cubicBezTo>
                    <a:pt x="324965" y="1371600"/>
                    <a:pt x="336018" y="1397893"/>
                    <a:pt x="355445" y="1417320"/>
                  </a:cubicBezTo>
                  <a:cubicBezTo>
                    <a:pt x="366875" y="1428750"/>
                    <a:pt x="379811" y="1438851"/>
                    <a:pt x="389735" y="1451610"/>
                  </a:cubicBezTo>
                  <a:cubicBezTo>
                    <a:pt x="406603" y="1473297"/>
                    <a:pt x="420215" y="1497330"/>
                    <a:pt x="435455" y="1520190"/>
                  </a:cubicBezTo>
                  <a:lnTo>
                    <a:pt x="458315" y="1554480"/>
                  </a:lnTo>
                  <a:cubicBezTo>
                    <a:pt x="465935" y="1565910"/>
                    <a:pt x="467848" y="1585438"/>
                    <a:pt x="481175" y="1588770"/>
                  </a:cubicBezTo>
                  <a:cubicBezTo>
                    <a:pt x="495824" y="1592432"/>
                    <a:pt x="544787" y="1603431"/>
                    <a:pt x="561185" y="1611630"/>
                  </a:cubicBezTo>
                  <a:cubicBezTo>
                    <a:pt x="573472" y="1617773"/>
                    <a:pt x="584045" y="1626870"/>
                    <a:pt x="595475" y="1634490"/>
                  </a:cubicBezTo>
                  <a:cubicBezTo>
                    <a:pt x="625955" y="1630680"/>
                    <a:pt x="656880" y="1629496"/>
                    <a:pt x="686915" y="1623060"/>
                  </a:cubicBezTo>
                  <a:cubicBezTo>
                    <a:pt x="756653" y="1608116"/>
                    <a:pt x="763843" y="1594635"/>
                    <a:pt x="824075" y="1554480"/>
                  </a:cubicBezTo>
                  <a:lnTo>
                    <a:pt x="858365" y="1531620"/>
                  </a:lnTo>
                  <a:lnTo>
                    <a:pt x="892655" y="1508760"/>
                  </a:lnTo>
                  <a:cubicBezTo>
                    <a:pt x="921385" y="1422571"/>
                    <a:pt x="879289" y="1525468"/>
                    <a:pt x="938375" y="1451610"/>
                  </a:cubicBezTo>
                  <a:cubicBezTo>
                    <a:pt x="945901" y="1442202"/>
                    <a:pt x="943122" y="1427345"/>
                    <a:pt x="949805" y="1417320"/>
                  </a:cubicBezTo>
                  <a:cubicBezTo>
                    <a:pt x="958771" y="1403870"/>
                    <a:pt x="972665" y="1394460"/>
                    <a:pt x="984095" y="1383030"/>
                  </a:cubicBezTo>
                  <a:cubicBezTo>
                    <a:pt x="1019827" y="1240102"/>
                    <a:pt x="974160" y="1417803"/>
                    <a:pt x="1006955" y="1303020"/>
                  </a:cubicBezTo>
                  <a:cubicBezTo>
                    <a:pt x="1011271" y="1287915"/>
                    <a:pt x="1012197" y="1271739"/>
                    <a:pt x="1018385" y="1257300"/>
                  </a:cubicBezTo>
                  <a:cubicBezTo>
                    <a:pt x="1051909" y="1179078"/>
                    <a:pt x="1033410" y="1265781"/>
                    <a:pt x="1052675" y="1188720"/>
                  </a:cubicBezTo>
                  <a:cubicBezTo>
                    <a:pt x="1068470" y="1125541"/>
                    <a:pt x="1062632" y="1122528"/>
                    <a:pt x="1075535" y="1051560"/>
                  </a:cubicBezTo>
                  <a:cubicBezTo>
                    <a:pt x="1078345" y="1036104"/>
                    <a:pt x="1083155" y="1021080"/>
                    <a:pt x="1086965" y="1005840"/>
                  </a:cubicBezTo>
                  <a:cubicBezTo>
                    <a:pt x="1084254" y="962461"/>
                    <a:pt x="1079586" y="810034"/>
                    <a:pt x="1064105" y="742950"/>
                  </a:cubicBezTo>
                  <a:cubicBezTo>
                    <a:pt x="1058687" y="719471"/>
                    <a:pt x="1047089" y="697747"/>
                    <a:pt x="1041245" y="674370"/>
                  </a:cubicBezTo>
                  <a:cubicBezTo>
                    <a:pt x="1037583" y="659721"/>
                    <a:pt x="1026584" y="610758"/>
                    <a:pt x="1018385" y="594360"/>
                  </a:cubicBezTo>
                  <a:cubicBezTo>
                    <a:pt x="1012242" y="582073"/>
                    <a:pt x="1003145" y="571500"/>
                    <a:pt x="995525" y="560070"/>
                  </a:cubicBezTo>
                  <a:cubicBezTo>
                    <a:pt x="991715" y="529590"/>
                    <a:pt x="985709" y="499305"/>
                    <a:pt x="984095" y="468630"/>
                  </a:cubicBezTo>
                  <a:cubicBezTo>
                    <a:pt x="978084" y="354425"/>
                    <a:pt x="983019" y="239624"/>
                    <a:pt x="972665" y="125730"/>
                  </a:cubicBezTo>
                  <a:cubicBezTo>
                    <a:pt x="971421" y="112049"/>
                    <a:pt x="955948" y="103727"/>
                    <a:pt x="949805" y="91440"/>
                  </a:cubicBezTo>
                  <a:cubicBezTo>
                    <a:pt x="944417" y="80664"/>
                    <a:pt x="945901" y="66558"/>
                    <a:pt x="938375" y="57150"/>
                  </a:cubicBezTo>
                  <a:cubicBezTo>
                    <a:pt x="929793" y="46423"/>
                    <a:pt x="916638" y="39869"/>
                    <a:pt x="904085" y="34290"/>
                  </a:cubicBezTo>
                  <a:cubicBezTo>
                    <a:pt x="836062" y="4058"/>
                    <a:pt x="818360" y="5715"/>
                    <a:pt x="801215" y="0"/>
                  </a:cubicBezTo>
                  <a:close/>
                </a:path>
              </a:pathLst>
            </a:cu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pic>
        <p:nvPicPr>
          <p:cNvPr id="1028"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15000" y="1066800"/>
            <a:ext cx="2797091" cy="2761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1404663" y="5204398"/>
            <a:ext cx="865750" cy="369332"/>
          </a:xfrm>
          <a:prstGeom prst="rect">
            <a:avLst/>
          </a:prstGeom>
          <a:noFill/>
        </p:spPr>
        <p:txBody>
          <a:bodyPr wrap="none" rtlCol="0">
            <a:spAutoFit/>
          </a:bodyPr>
          <a:lstStyle/>
          <a:p>
            <a:r>
              <a:rPr lang="en-US" dirty="0" smtClean="0">
                <a:solidFill>
                  <a:prstClr val="black"/>
                </a:solidFill>
              </a:rPr>
              <a:t>Female</a:t>
            </a:r>
            <a:endParaRPr lang="en-US" dirty="0">
              <a:solidFill>
                <a:prstClr val="black"/>
              </a:solidFill>
            </a:endParaRPr>
          </a:p>
        </p:txBody>
      </p:sp>
      <p:sp>
        <p:nvSpPr>
          <p:cNvPr id="18" name="TextBox 17"/>
          <p:cNvSpPr txBox="1"/>
          <p:nvPr/>
        </p:nvSpPr>
        <p:spPr>
          <a:xfrm>
            <a:off x="5797506" y="3244334"/>
            <a:ext cx="660758" cy="369332"/>
          </a:xfrm>
          <a:prstGeom prst="rect">
            <a:avLst/>
          </a:prstGeom>
          <a:noFill/>
        </p:spPr>
        <p:txBody>
          <a:bodyPr wrap="none" rtlCol="0">
            <a:spAutoFit/>
          </a:bodyPr>
          <a:lstStyle/>
          <a:p>
            <a:r>
              <a:rPr lang="en-US" dirty="0" smtClean="0">
                <a:solidFill>
                  <a:prstClr val="black"/>
                </a:solidFill>
              </a:rPr>
              <a:t>Male</a:t>
            </a:r>
            <a:endParaRPr lang="en-US" dirty="0">
              <a:solidFill>
                <a:prstClr val="black"/>
              </a:solidFill>
            </a:endParaRPr>
          </a:p>
        </p:txBody>
      </p:sp>
      <p:sp>
        <p:nvSpPr>
          <p:cNvPr id="23" name="TextBox 22"/>
          <p:cNvSpPr txBox="1"/>
          <p:nvPr/>
        </p:nvSpPr>
        <p:spPr>
          <a:xfrm>
            <a:off x="5976832" y="6235886"/>
            <a:ext cx="660758" cy="369332"/>
          </a:xfrm>
          <a:prstGeom prst="rect">
            <a:avLst/>
          </a:prstGeom>
          <a:noFill/>
        </p:spPr>
        <p:txBody>
          <a:bodyPr wrap="none" rtlCol="0">
            <a:spAutoFit/>
          </a:bodyPr>
          <a:lstStyle/>
          <a:p>
            <a:r>
              <a:rPr lang="en-US" dirty="0" smtClean="0">
                <a:solidFill>
                  <a:prstClr val="black"/>
                </a:solidFill>
              </a:rPr>
              <a:t>Male</a:t>
            </a:r>
            <a:endParaRPr lang="en-US" dirty="0">
              <a:solidFill>
                <a:prstClr val="black"/>
              </a:solidFill>
            </a:endParaRPr>
          </a:p>
        </p:txBody>
      </p:sp>
      <p:sp>
        <p:nvSpPr>
          <p:cNvPr id="20" name="TextBox 19"/>
          <p:cNvSpPr txBox="1"/>
          <p:nvPr/>
        </p:nvSpPr>
        <p:spPr>
          <a:xfrm>
            <a:off x="51695" y="1295400"/>
            <a:ext cx="5053705" cy="1077218"/>
          </a:xfrm>
          <a:prstGeom prst="rect">
            <a:avLst/>
          </a:prstGeom>
          <a:noFill/>
        </p:spPr>
        <p:txBody>
          <a:bodyPr wrap="square" rtlCol="0">
            <a:spAutoFit/>
          </a:bodyPr>
          <a:lstStyle/>
          <a:p>
            <a:r>
              <a:rPr lang="en-US" sz="3200" dirty="0" smtClean="0">
                <a:solidFill>
                  <a:prstClr val="black"/>
                </a:solidFill>
              </a:rPr>
              <a:t>What differences do you see between the </a:t>
            </a:r>
            <a:r>
              <a:rPr lang="en-US" sz="3200" dirty="0">
                <a:solidFill>
                  <a:prstClr val="black"/>
                </a:solidFill>
              </a:rPr>
              <a:t>2</a:t>
            </a:r>
            <a:r>
              <a:rPr lang="en-US" sz="3200" dirty="0" smtClean="0">
                <a:solidFill>
                  <a:prstClr val="black"/>
                </a:solidFill>
              </a:rPr>
              <a:t> </a:t>
            </a:r>
            <a:r>
              <a:rPr lang="en-US" sz="3200" dirty="0" smtClean="0">
                <a:solidFill>
                  <a:prstClr val="black"/>
                </a:solidFill>
              </a:rPr>
              <a:t>males?</a:t>
            </a:r>
            <a:endParaRPr lang="en-US" sz="3200" dirty="0">
              <a:solidFill>
                <a:prstClr val="black"/>
              </a:solidFill>
            </a:endParaRPr>
          </a:p>
        </p:txBody>
      </p:sp>
      <p:sp>
        <p:nvSpPr>
          <p:cNvPr id="19" name="Title 1"/>
          <p:cNvSpPr txBox="1">
            <a:spLocks/>
          </p:cNvSpPr>
          <p:nvPr/>
        </p:nvSpPr>
        <p:spPr>
          <a:xfrm>
            <a:off x="457200" y="152400"/>
            <a:ext cx="82296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t>Sage Grouse</a:t>
            </a:r>
            <a:endParaRPr lang="en-US" dirty="0"/>
          </a:p>
        </p:txBody>
      </p:sp>
    </p:spTree>
    <p:extLst>
      <p:ext uri="{BB962C8B-B14F-4D97-AF65-F5344CB8AC3E}">
        <p14:creationId xmlns:p14="http://schemas.microsoft.com/office/powerpoint/2010/main" val="274824689"/>
      </p:ext>
    </p:extLst>
  </p:cSld>
  <p:clrMapOvr>
    <a:masterClrMapping/>
  </p:clrMapOvr>
  <mc:AlternateContent xmlns:mc="http://schemas.openxmlformats.org/markup-compatibility/2006" xmlns:p14="http://schemas.microsoft.com/office/powerpoint/2010/main">
    <mc:Choice Requires="p14">
      <p:transition spd="slow" p14:dur="2000"/>
    </mc:Choice>
    <mc:Fallback xmlns="" xmlns:mv="urn:schemas-microsoft-com:mac:vml">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hidden"/>
                                      </p:to>
                                    </p:set>
                                  </p:childTnLst>
                                </p:cTn>
                              </p:par>
                            </p:childTnLst>
                          </p:cTn>
                        </p:par>
                        <p:par>
                          <p:cTn id="11" fill="hold">
                            <p:stCondLst>
                              <p:cond delay="0"/>
                            </p:stCondLst>
                            <p:childTnLst>
                              <p:par>
                                <p:cTn id="12" presetID="32" presetClass="emph" presetSubtype="0" fill="hold" nodeType="afterEffect">
                                  <p:stCondLst>
                                    <p:cond delay="0"/>
                                  </p:stCondLst>
                                  <p:childTnLst>
                                    <p:animRot by="120000">
                                      <p:cBhvr>
                                        <p:cTn id="13" dur="100" fill="hold">
                                          <p:stCondLst>
                                            <p:cond delay="0"/>
                                          </p:stCondLst>
                                        </p:cTn>
                                        <p:tgtEl>
                                          <p:spTgt spid="3"/>
                                        </p:tgtEl>
                                        <p:attrNameLst>
                                          <p:attrName>r</p:attrName>
                                        </p:attrNameLst>
                                      </p:cBhvr>
                                    </p:animRot>
                                    <p:animRot by="-240000">
                                      <p:cBhvr>
                                        <p:cTn id="14" dur="200" fill="hold">
                                          <p:stCondLst>
                                            <p:cond delay="200"/>
                                          </p:stCondLst>
                                        </p:cTn>
                                        <p:tgtEl>
                                          <p:spTgt spid="3"/>
                                        </p:tgtEl>
                                        <p:attrNameLst>
                                          <p:attrName>r</p:attrName>
                                        </p:attrNameLst>
                                      </p:cBhvr>
                                    </p:animRot>
                                    <p:animRot by="240000">
                                      <p:cBhvr>
                                        <p:cTn id="15" dur="200" fill="hold">
                                          <p:stCondLst>
                                            <p:cond delay="400"/>
                                          </p:stCondLst>
                                        </p:cTn>
                                        <p:tgtEl>
                                          <p:spTgt spid="3"/>
                                        </p:tgtEl>
                                        <p:attrNameLst>
                                          <p:attrName>r</p:attrName>
                                        </p:attrNameLst>
                                      </p:cBhvr>
                                    </p:animRot>
                                    <p:animRot by="-240000">
                                      <p:cBhvr>
                                        <p:cTn id="16" dur="200" fill="hold">
                                          <p:stCondLst>
                                            <p:cond delay="600"/>
                                          </p:stCondLst>
                                        </p:cTn>
                                        <p:tgtEl>
                                          <p:spTgt spid="3"/>
                                        </p:tgtEl>
                                        <p:attrNameLst>
                                          <p:attrName>r</p:attrName>
                                        </p:attrNameLst>
                                      </p:cBhvr>
                                    </p:animRot>
                                    <p:animRot by="120000">
                                      <p:cBhvr>
                                        <p:cTn id="17" dur="200" fill="hold">
                                          <p:stCondLst>
                                            <p:cond delay="800"/>
                                          </p:stCondLst>
                                        </p:cTn>
                                        <p:tgtEl>
                                          <p:spTgt spid="3"/>
                                        </p:tgtEl>
                                        <p:attrNameLst>
                                          <p:attrName>r</p:attrName>
                                        </p:attrNameLst>
                                      </p:cBhvr>
                                    </p:animRot>
                                  </p:childTnLst>
                                </p:cTn>
                              </p:par>
                              <p:par>
                                <p:cTn id="18" presetID="32" presetClass="emph" presetSubtype="0" fill="hold" nodeType="withEffect">
                                  <p:stCondLst>
                                    <p:cond delay="0"/>
                                  </p:stCondLst>
                                  <p:childTnLst>
                                    <p:animRot by="120000">
                                      <p:cBhvr>
                                        <p:cTn id="19" dur="100" fill="hold">
                                          <p:stCondLst>
                                            <p:cond delay="0"/>
                                          </p:stCondLst>
                                        </p:cTn>
                                        <p:tgtEl>
                                          <p:spTgt spid="1028"/>
                                        </p:tgtEl>
                                        <p:attrNameLst>
                                          <p:attrName>r</p:attrName>
                                        </p:attrNameLst>
                                      </p:cBhvr>
                                    </p:animRot>
                                    <p:animRot by="-240000">
                                      <p:cBhvr>
                                        <p:cTn id="20" dur="200" fill="hold">
                                          <p:stCondLst>
                                            <p:cond delay="200"/>
                                          </p:stCondLst>
                                        </p:cTn>
                                        <p:tgtEl>
                                          <p:spTgt spid="1028"/>
                                        </p:tgtEl>
                                        <p:attrNameLst>
                                          <p:attrName>r</p:attrName>
                                        </p:attrNameLst>
                                      </p:cBhvr>
                                    </p:animRot>
                                    <p:animRot by="240000">
                                      <p:cBhvr>
                                        <p:cTn id="21" dur="200" fill="hold">
                                          <p:stCondLst>
                                            <p:cond delay="400"/>
                                          </p:stCondLst>
                                        </p:cTn>
                                        <p:tgtEl>
                                          <p:spTgt spid="1028"/>
                                        </p:tgtEl>
                                        <p:attrNameLst>
                                          <p:attrName>r</p:attrName>
                                        </p:attrNameLst>
                                      </p:cBhvr>
                                    </p:animRot>
                                    <p:animRot by="-240000">
                                      <p:cBhvr>
                                        <p:cTn id="22" dur="200" fill="hold">
                                          <p:stCondLst>
                                            <p:cond delay="600"/>
                                          </p:stCondLst>
                                        </p:cTn>
                                        <p:tgtEl>
                                          <p:spTgt spid="1028"/>
                                        </p:tgtEl>
                                        <p:attrNameLst>
                                          <p:attrName>r</p:attrName>
                                        </p:attrNameLst>
                                      </p:cBhvr>
                                    </p:animRot>
                                    <p:animRot by="120000">
                                      <p:cBhvr>
                                        <p:cTn id="23" dur="200" fill="hold">
                                          <p:stCondLst>
                                            <p:cond delay="800"/>
                                          </p:stCondLst>
                                        </p:cTn>
                                        <p:tgtEl>
                                          <p:spTgt spid="1028"/>
                                        </p:tgtEl>
                                        <p:attrNameLst>
                                          <p:attrName>r</p:attrName>
                                        </p:attrNameLst>
                                      </p:cBhvr>
                                    </p:animRot>
                                  </p:childTnLst>
                                </p:cTn>
                              </p:par>
                            </p:childTnLst>
                          </p:cTn>
                        </p:par>
                        <p:par>
                          <p:cTn id="24" fill="hold">
                            <p:stCondLst>
                              <p:cond delay="1000"/>
                            </p:stCondLst>
                            <p:childTnLst>
                              <p:par>
                                <p:cTn id="25" presetID="32" presetClass="emph" presetSubtype="0" fill="hold" nodeType="afterEffect">
                                  <p:stCondLst>
                                    <p:cond delay="0"/>
                                  </p:stCondLst>
                                  <p:childTnLst>
                                    <p:animRot by="120000">
                                      <p:cBhvr>
                                        <p:cTn id="26" dur="100" fill="hold">
                                          <p:stCondLst>
                                            <p:cond delay="0"/>
                                          </p:stCondLst>
                                        </p:cTn>
                                        <p:tgtEl>
                                          <p:spTgt spid="3"/>
                                        </p:tgtEl>
                                        <p:attrNameLst>
                                          <p:attrName>r</p:attrName>
                                        </p:attrNameLst>
                                      </p:cBhvr>
                                    </p:animRot>
                                    <p:animRot by="-240000">
                                      <p:cBhvr>
                                        <p:cTn id="27" dur="200" fill="hold">
                                          <p:stCondLst>
                                            <p:cond delay="200"/>
                                          </p:stCondLst>
                                        </p:cTn>
                                        <p:tgtEl>
                                          <p:spTgt spid="3"/>
                                        </p:tgtEl>
                                        <p:attrNameLst>
                                          <p:attrName>r</p:attrName>
                                        </p:attrNameLst>
                                      </p:cBhvr>
                                    </p:animRot>
                                    <p:animRot by="240000">
                                      <p:cBhvr>
                                        <p:cTn id="28" dur="200" fill="hold">
                                          <p:stCondLst>
                                            <p:cond delay="400"/>
                                          </p:stCondLst>
                                        </p:cTn>
                                        <p:tgtEl>
                                          <p:spTgt spid="3"/>
                                        </p:tgtEl>
                                        <p:attrNameLst>
                                          <p:attrName>r</p:attrName>
                                        </p:attrNameLst>
                                      </p:cBhvr>
                                    </p:animRot>
                                    <p:animRot by="-240000">
                                      <p:cBhvr>
                                        <p:cTn id="29" dur="200" fill="hold">
                                          <p:stCondLst>
                                            <p:cond delay="600"/>
                                          </p:stCondLst>
                                        </p:cTn>
                                        <p:tgtEl>
                                          <p:spTgt spid="3"/>
                                        </p:tgtEl>
                                        <p:attrNameLst>
                                          <p:attrName>r</p:attrName>
                                        </p:attrNameLst>
                                      </p:cBhvr>
                                    </p:animRot>
                                    <p:animRot by="120000">
                                      <p:cBhvr>
                                        <p:cTn id="30" dur="200" fill="hold">
                                          <p:stCondLst>
                                            <p:cond delay="800"/>
                                          </p:stCondLst>
                                        </p:cTn>
                                        <p:tgtEl>
                                          <p:spTgt spid="3"/>
                                        </p:tgtEl>
                                        <p:attrNameLst>
                                          <p:attrName>r</p:attrName>
                                        </p:attrNameLst>
                                      </p:cBhvr>
                                    </p:animRot>
                                  </p:childTnLst>
                                </p:cTn>
                              </p:par>
                            </p:childTnLst>
                          </p:cTn>
                        </p:par>
                        <p:par>
                          <p:cTn id="31" fill="hold">
                            <p:stCondLst>
                              <p:cond delay="2000"/>
                            </p:stCondLst>
                            <p:childTnLst>
                              <p:par>
                                <p:cTn id="32" presetID="32" presetClass="emph" presetSubtype="0" fill="hold" nodeType="afterEffect">
                                  <p:stCondLst>
                                    <p:cond delay="0"/>
                                  </p:stCondLst>
                                  <p:childTnLst>
                                    <p:animRot by="120000">
                                      <p:cBhvr>
                                        <p:cTn id="33" dur="100" fill="hold">
                                          <p:stCondLst>
                                            <p:cond delay="0"/>
                                          </p:stCondLst>
                                        </p:cTn>
                                        <p:tgtEl>
                                          <p:spTgt spid="3"/>
                                        </p:tgtEl>
                                        <p:attrNameLst>
                                          <p:attrName>r</p:attrName>
                                        </p:attrNameLst>
                                      </p:cBhvr>
                                    </p:animRot>
                                    <p:animRot by="-240000">
                                      <p:cBhvr>
                                        <p:cTn id="34" dur="200" fill="hold">
                                          <p:stCondLst>
                                            <p:cond delay="200"/>
                                          </p:stCondLst>
                                        </p:cTn>
                                        <p:tgtEl>
                                          <p:spTgt spid="3"/>
                                        </p:tgtEl>
                                        <p:attrNameLst>
                                          <p:attrName>r</p:attrName>
                                        </p:attrNameLst>
                                      </p:cBhvr>
                                    </p:animRot>
                                    <p:animRot by="240000">
                                      <p:cBhvr>
                                        <p:cTn id="35" dur="200" fill="hold">
                                          <p:stCondLst>
                                            <p:cond delay="400"/>
                                          </p:stCondLst>
                                        </p:cTn>
                                        <p:tgtEl>
                                          <p:spTgt spid="3"/>
                                        </p:tgtEl>
                                        <p:attrNameLst>
                                          <p:attrName>r</p:attrName>
                                        </p:attrNameLst>
                                      </p:cBhvr>
                                    </p:animRot>
                                    <p:animRot by="-240000">
                                      <p:cBhvr>
                                        <p:cTn id="36" dur="200" fill="hold">
                                          <p:stCondLst>
                                            <p:cond delay="600"/>
                                          </p:stCondLst>
                                        </p:cTn>
                                        <p:tgtEl>
                                          <p:spTgt spid="3"/>
                                        </p:tgtEl>
                                        <p:attrNameLst>
                                          <p:attrName>r</p:attrName>
                                        </p:attrNameLst>
                                      </p:cBhvr>
                                    </p:animRot>
                                    <p:animRot by="120000">
                                      <p:cBhvr>
                                        <p:cTn id="37" dur="200" fill="hold">
                                          <p:stCondLst>
                                            <p:cond delay="800"/>
                                          </p:stCondLst>
                                        </p:cTn>
                                        <p:tgtEl>
                                          <p:spTgt spid="3"/>
                                        </p:tgtEl>
                                        <p:attrNameLst>
                                          <p:attrName>r</p:attrName>
                                        </p:attrNameLst>
                                      </p:cBhvr>
                                    </p:animRot>
                                  </p:childTnLst>
                                </p:cTn>
                              </p:par>
                              <p:par>
                                <p:cTn id="38" presetID="32" presetClass="emph" presetSubtype="0" fill="hold" nodeType="withEffect">
                                  <p:stCondLst>
                                    <p:cond delay="0"/>
                                  </p:stCondLst>
                                  <p:childTnLst>
                                    <p:animRot by="120000">
                                      <p:cBhvr>
                                        <p:cTn id="39" dur="100" fill="hold">
                                          <p:stCondLst>
                                            <p:cond delay="0"/>
                                          </p:stCondLst>
                                        </p:cTn>
                                        <p:tgtEl>
                                          <p:spTgt spid="1028"/>
                                        </p:tgtEl>
                                        <p:attrNameLst>
                                          <p:attrName>r</p:attrName>
                                        </p:attrNameLst>
                                      </p:cBhvr>
                                    </p:animRot>
                                    <p:animRot by="-240000">
                                      <p:cBhvr>
                                        <p:cTn id="40" dur="200" fill="hold">
                                          <p:stCondLst>
                                            <p:cond delay="200"/>
                                          </p:stCondLst>
                                        </p:cTn>
                                        <p:tgtEl>
                                          <p:spTgt spid="1028"/>
                                        </p:tgtEl>
                                        <p:attrNameLst>
                                          <p:attrName>r</p:attrName>
                                        </p:attrNameLst>
                                      </p:cBhvr>
                                    </p:animRot>
                                    <p:animRot by="240000">
                                      <p:cBhvr>
                                        <p:cTn id="41" dur="200" fill="hold">
                                          <p:stCondLst>
                                            <p:cond delay="400"/>
                                          </p:stCondLst>
                                        </p:cTn>
                                        <p:tgtEl>
                                          <p:spTgt spid="1028"/>
                                        </p:tgtEl>
                                        <p:attrNameLst>
                                          <p:attrName>r</p:attrName>
                                        </p:attrNameLst>
                                      </p:cBhvr>
                                    </p:animRot>
                                    <p:animRot by="-240000">
                                      <p:cBhvr>
                                        <p:cTn id="42" dur="200" fill="hold">
                                          <p:stCondLst>
                                            <p:cond delay="600"/>
                                          </p:stCondLst>
                                        </p:cTn>
                                        <p:tgtEl>
                                          <p:spTgt spid="1028"/>
                                        </p:tgtEl>
                                        <p:attrNameLst>
                                          <p:attrName>r</p:attrName>
                                        </p:attrNameLst>
                                      </p:cBhvr>
                                    </p:animRot>
                                    <p:animRot by="120000">
                                      <p:cBhvr>
                                        <p:cTn id="43" dur="200" fill="hold">
                                          <p:stCondLst>
                                            <p:cond delay="800"/>
                                          </p:stCondLst>
                                        </p:cTn>
                                        <p:tgtEl>
                                          <p:spTgt spid="1028"/>
                                        </p:tgtEl>
                                        <p:attrNameLst>
                                          <p:attrName>r</p:attrName>
                                        </p:attrNameLst>
                                      </p:cBhvr>
                                    </p:animRot>
                                  </p:childTnLst>
                                </p:cTn>
                              </p:par>
                            </p:childTnLst>
                          </p:cTn>
                        </p:par>
                        <p:par>
                          <p:cTn id="44" fill="hold">
                            <p:stCondLst>
                              <p:cond delay="3000"/>
                            </p:stCondLst>
                            <p:childTnLst>
                              <p:par>
                                <p:cTn id="45" presetID="32" presetClass="emph" presetSubtype="0" fill="hold" nodeType="afterEffect">
                                  <p:stCondLst>
                                    <p:cond delay="0"/>
                                  </p:stCondLst>
                                  <p:childTnLst>
                                    <p:animRot by="120000">
                                      <p:cBhvr>
                                        <p:cTn id="46" dur="100" fill="hold">
                                          <p:stCondLst>
                                            <p:cond delay="0"/>
                                          </p:stCondLst>
                                        </p:cTn>
                                        <p:tgtEl>
                                          <p:spTgt spid="3"/>
                                        </p:tgtEl>
                                        <p:attrNameLst>
                                          <p:attrName>r</p:attrName>
                                        </p:attrNameLst>
                                      </p:cBhvr>
                                    </p:animRot>
                                    <p:animRot by="-240000">
                                      <p:cBhvr>
                                        <p:cTn id="47" dur="200" fill="hold">
                                          <p:stCondLst>
                                            <p:cond delay="200"/>
                                          </p:stCondLst>
                                        </p:cTn>
                                        <p:tgtEl>
                                          <p:spTgt spid="3"/>
                                        </p:tgtEl>
                                        <p:attrNameLst>
                                          <p:attrName>r</p:attrName>
                                        </p:attrNameLst>
                                      </p:cBhvr>
                                    </p:animRot>
                                    <p:animRot by="240000">
                                      <p:cBhvr>
                                        <p:cTn id="48" dur="200" fill="hold">
                                          <p:stCondLst>
                                            <p:cond delay="400"/>
                                          </p:stCondLst>
                                        </p:cTn>
                                        <p:tgtEl>
                                          <p:spTgt spid="3"/>
                                        </p:tgtEl>
                                        <p:attrNameLst>
                                          <p:attrName>r</p:attrName>
                                        </p:attrNameLst>
                                      </p:cBhvr>
                                    </p:animRot>
                                    <p:animRot by="-240000">
                                      <p:cBhvr>
                                        <p:cTn id="49" dur="200" fill="hold">
                                          <p:stCondLst>
                                            <p:cond delay="600"/>
                                          </p:stCondLst>
                                        </p:cTn>
                                        <p:tgtEl>
                                          <p:spTgt spid="3"/>
                                        </p:tgtEl>
                                        <p:attrNameLst>
                                          <p:attrName>r</p:attrName>
                                        </p:attrNameLst>
                                      </p:cBhvr>
                                    </p:animRot>
                                    <p:animRot by="120000">
                                      <p:cBhvr>
                                        <p:cTn id="50" dur="200" fill="hold">
                                          <p:stCondLst>
                                            <p:cond delay="800"/>
                                          </p:stCondLst>
                                        </p:cTn>
                                        <p:tgtEl>
                                          <p:spTgt spid="3"/>
                                        </p:tgtEl>
                                        <p:attrNameLst>
                                          <p:attrName>r</p:attrName>
                                        </p:attrNameLst>
                                      </p:cBhvr>
                                    </p:animRot>
                                  </p:childTnLst>
                                </p:cTn>
                              </p:par>
                            </p:childTnLst>
                          </p:cTn>
                        </p:par>
                        <p:par>
                          <p:cTn id="51" fill="hold">
                            <p:stCondLst>
                              <p:cond delay="4000"/>
                            </p:stCondLst>
                            <p:childTnLst>
                              <p:par>
                                <p:cTn id="52" presetID="63" presetClass="path" presetSubtype="0" accel="50000" decel="50000" fill="hold" nodeType="afterEffect">
                                  <p:stCondLst>
                                    <p:cond delay="0"/>
                                  </p:stCondLst>
                                  <p:childTnLst>
                                    <p:animMotion origin="layout" path="M 1.66667E-6 -3.33333E-6 L 0.34687 0.14514 " pathEditMode="relative" rAng="0" ptsTypes="AA">
                                      <p:cBhvr>
                                        <p:cTn id="53" dur="2000" fill="hold"/>
                                        <p:tgtEl>
                                          <p:spTgt spid="2"/>
                                        </p:tgtEl>
                                        <p:attrNameLst>
                                          <p:attrName>ppt_x</p:attrName>
                                          <p:attrName>ppt_y</p:attrName>
                                        </p:attrNameLst>
                                      </p:cBhvr>
                                      <p:rCtr x="17344" y="724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rmAutofit/>
          </a:bodyPr>
          <a:lstStyle/>
          <a:p>
            <a:r>
              <a:rPr lang="en-US" sz="2800" dirty="0" smtClean="0"/>
              <a:t>We could put these same ideas in the sentences.</a:t>
            </a:r>
            <a:endParaRPr lang="en-US" sz="2800" dirty="0"/>
          </a:p>
        </p:txBody>
      </p:sp>
      <p:sp>
        <p:nvSpPr>
          <p:cNvPr id="4" name="Slide Number Placeholder 3"/>
          <p:cNvSpPr>
            <a:spLocks noGrp="1"/>
          </p:cNvSpPr>
          <p:nvPr>
            <p:ph type="sldNum" sz="quarter" idx="12"/>
          </p:nvPr>
        </p:nvSpPr>
        <p:spPr/>
        <p:txBody>
          <a:bodyPr/>
          <a:lstStyle/>
          <a:p>
            <a:fld id="{252712C8-26FE-4CEC-B7C9-3ABEB00CBB4C}" type="slidenum">
              <a:rPr lang="en-US" smtClean="0"/>
              <a:pPr/>
              <a:t>6</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2723910199"/>
              </p:ext>
            </p:extLst>
          </p:nvPr>
        </p:nvGraphicFramePr>
        <p:xfrm>
          <a:off x="685800" y="3352800"/>
          <a:ext cx="8153400" cy="1355954"/>
        </p:xfrm>
        <a:graphic>
          <a:graphicData uri="http://schemas.openxmlformats.org/drawingml/2006/table">
            <a:tbl>
              <a:tblPr firstRow="1" bandRow="1">
                <a:tableStyleId>{5C22544A-7EE6-4342-B048-85BDC9FD1C3A}</a:tableStyleId>
              </a:tblPr>
              <a:tblGrid>
                <a:gridCol w="2955608"/>
                <a:gridCol w="5197792"/>
              </a:tblGrid>
              <a:tr h="1355954">
                <a:tc>
                  <a:txBody>
                    <a:bodyPr/>
                    <a:lstStyle/>
                    <a:p>
                      <a:r>
                        <a:rPr lang="en-US" dirty="0" smtClean="0">
                          <a:solidFill>
                            <a:schemeClr val="tx1"/>
                          </a:solidFill>
                        </a:rPr>
                        <a:t>Initial population</a:t>
                      </a:r>
                    </a:p>
                    <a:p>
                      <a:endParaRPr lang="en-US" dirty="0" smtClean="0">
                        <a:solidFill>
                          <a:schemeClr val="tx1"/>
                        </a:solidFill>
                      </a:endParaRPr>
                    </a:p>
                    <a:p>
                      <a:endParaRPr lang="en-US" dirty="0" smtClean="0">
                        <a:solidFill>
                          <a:schemeClr val="tx1"/>
                        </a:solidFill>
                      </a:endParaRPr>
                    </a:p>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smtClean="0">
                          <a:solidFill>
                            <a:schemeClr val="tx1"/>
                          </a:solidFill>
                        </a:rPr>
                        <a:t>1.  The initial population </a:t>
                      </a:r>
                      <a:r>
                        <a:rPr lang="en-US" dirty="0" smtClean="0">
                          <a:solidFill>
                            <a:srgbClr val="FF0000"/>
                          </a:solidFill>
                        </a:rPr>
                        <a:t>of </a:t>
                      </a:r>
                      <a:r>
                        <a:rPr lang="en-US" u="sng" dirty="0" smtClean="0">
                          <a:solidFill>
                            <a:srgbClr val="FF0000"/>
                          </a:solidFill>
                        </a:rPr>
                        <a:t>mountain sheep</a:t>
                      </a:r>
                      <a:r>
                        <a:rPr lang="en-US" u="none" dirty="0" smtClean="0">
                          <a:solidFill>
                            <a:schemeClr val="tx1"/>
                          </a:solidFill>
                        </a:rPr>
                        <a:t> </a:t>
                      </a:r>
                      <a:r>
                        <a:rPr lang="en-US" dirty="0" smtClean="0">
                          <a:solidFill>
                            <a:schemeClr val="tx1"/>
                          </a:solidFill>
                        </a:rPr>
                        <a:t>varies</a:t>
                      </a:r>
                      <a:r>
                        <a:rPr lang="en-US" baseline="0" dirty="0" smtClean="0">
                          <a:solidFill>
                            <a:schemeClr val="tx1"/>
                          </a:solidFill>
                        </a:rPr>
                        <a:t> in many traits, including </a:t>
                      </a:r>
                      <a:r>
                        <a:rPr lang="en-US" u="sng" baseline="0" dirty="0" smtClean="0">
                          <a:solidFill>
                            <a:srgbClr val="FF0000"/>
                          </a:solidFill>
                        </a:rPr>
                        <a:t>size of horn</a:t>
                      </a:r>
                      <a:r>
                        <a:rPr lang="en-US" baseline="0" dirty="0" smtClean="0">
                          <a:solidFill>
                            <a:schemeClr val="tx1"/>
                          </a:solidFill>
                        </a:rPr>
                        <a:t>.  Most individuals have one version of a specific  trait:  </a:t>
                      </a:r>
                      <a:r>
                        <a:rPr lang="en-US" u="sng" baseline="0" dirty="0" smtClean="0">
                          <a:solidFill>
                            <a:srgbClr val="FF0000"/>
                          </a:solidFill>
                        </a:rPr>
                        <a:t>bigger horns</a:t>
                      </a:r>
                      <a:r>
                        <a:rPr lang="en-US" baseline="0" dirty="0" smtClean="0">
                          <a:solidFill>
                            <a:schemeClr val="tx1"/>
                          </a:solidFill>
                        </a:rPr>
                        <a:t>. </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6" name="Isosceles Triangle 5"/>
          <p:cNvSpPr/>
          <p:nvPr/>
        </p:nvSpPr>
        <p:spPr>
          <a:xfrm>
            <a:off x="984031" y="3733800"/>
            <a:ext cx="381000" cy="4572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Isosceles Triangle 6"/>
          <p:cNvSpPr/>
          <p:nvPr/>
        </p:nvSpPr>
        <p:spPr>
          <a:xfrm>
            <a:off x="1517431" y="3836276"/>
            <a:ext cx="295603" cy="354724"/>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sosceles Triangle 7"/>
          <p:cNvSpPr/>
          <p:nvPr/>
        </p:nvSpPr>
        <p:spPr>
          <a:xfrm>
            <a:off x="2024010" y="3910170"/>
            <a:ext cx="484021" cy="610592"/>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p:cNvSpPr/>
          <p:nvPr/>
        </p:nvSpPr>
        <p:spPr>
          <a:xfrm>
            <a:off x="2694592" y="4013638"/>
            <a:ext cx="168172" cy="231884"/>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6721234" y="2466881"/>
            <a:ext cx="2209772" cy="369332"/>
          </a:xfrm>
          <a:prstGeom prst="rect">
            <a:avLst/>
          </a:prstGeom>
          <a:noFill/>
        </p:spPr>
        <p:txBody>
          <a:bodyPr wrap="none" rtlCol="0">
            <a:spAutoFit/>
          </a:bodyPr>
          <a:lstStyle/>
          <a:p>
            <a:r>
              <a:rPr lang="en-US" b="1" dirty="0" smtClean="0">
                <a:solidFill>
                  <a:srgbClr val="FF0000"/>
                </a:solidFill>
              </a:rPr>
              <a:t>including size of horn</a:t>
            </a:r>
            <a:endParaRPr lang="en-US" b="1" dirty="0">
              <a:solidFill>
                <a:srgbClr val="FF0000"/>
              </a:solidFill>
            </a:endParaRPr>
          </a:p>
        </p:txBody>
      </p:sp>
      <p:sp>
        <p:nvSpPr>
          <p:cNvPr id="15" name="TextBox 14"/>
          <p:cNvSpPr txBox="1"/>
          <p:nvPr/>
        </p:nvSpPr>
        <p:spPr>
          <a:xfrm>
            <a:off x="3951890" y="2580180"/>
            <a:ext cx="2036583" cy="369332"/>
          </a:xfrm>
          <a:prstGeom prst="rect">
            <a:avLst/>
          </a:prstGeom>
          <a:noFill/>
        </p:spPr>
        <p:txBody>
          <a:bodyPr wrap="none" rtlCol="0">
            <a:spAutoFit/>
          </a:bodyPr>
          <a:lstStyle/>
          <a:p>
            <a:r>
              <a:rPr lang="en-US" b="1" dirty="0" smtClean="0">
                <a:solidFill>
                  <a:srgbClr val="FF0000"/>
                </a:solidFill>
              </a:rPr>
              <a:t>of mountain sheep</a:t>
            </a:r>
            <a:endParaRPr lang="en-US" b="1" dirty="0">
              <a:solidFill>
                <a:srgbClr val="FF0000"/>
              </a:solidFill>
            </a:endParaRPr>
          </a:p>
        </p:txBody>
      </p:sp>
      <p:sp>
        <p:nvSpPr>
          <p:cNvPr id="17" name="TextBox 16"/>
          <p:cNvSpPr txBox="1"/>
          <p:nvPr/>
        </p:nvSpPr>
        <p:spPr>
          <a:xfrm>
            <a:off x="6172200" y="5105400"/>
            <a:ext cx="1375120" cy="369332"/>
          </a:xfrm>
          <a:prstGeom prst="rect">
            <a:avLst/>
          </a:prstGeom>
          <a:noFill/>
        </p:spPr>
        <p:txBody>
          <a:bodyPr wrap="none" rtlCol="0">
            <a:spAutoFit/>
          </a:bodyPr>
          <a:lstStyle/>
          <a:p>
            <a:r>
              <a:rPr lang="en-US" b="1" dirty="0" smtClean="0">
                <a:solidFill>
                  <a:srgbClr val="FF0000"/>
                </a:solidFill>
              </a:rPr>
              <a:t>bigger horns</a:t>
            </a:r>
            <a:endParaRPr lang="en-US" b="1" dirty="0">
              <a:solidFill>
                <a:srgbClr val="FF0000"/>
              </a:solidFill>
            </a:endParaRPr>
          </a:p>
        </p:txBody>
      </p:sp>
    </p:spTree>
    <p:extLst>
      <p:ext uri="{BB962C8B-B14F-4D97-AF65-F5344CB8AC3E}">
        <p14:creationId xmlns:p14="http://schemas.microsoft.com/office/powerpoint/2010/main" val="756360038"/>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flipH="1">
            <a:off x="3048000" y="4516067"/>
            <a:ext cx="2285999" cy="2341933"/>
            <a:chOff x="742950" y="2388870"/>
            <a:chExt cx="2850856" cy="2779120"/>
          </a:xfrm>
        </p:grpSpPr>
        <p:sp>
          <p:nvSpPr>
            <p:cNvPr id="5" name="Oval 4"/>
            <p:cNvSpPr/>
            <p:nvPr/>
          </p:nvSpPr>
          <p:spPr>
            <a:xfrm rot="8469349">
              <a:off x="1219200" y="2819400"/>
              <a:ext cx="1219200" cy="1981200"/>
            </a:xfrm>
            <a:prstGeom prst="ellipse">
              <a:avLst/>
            </a:prstGeom>
            <a:blipFill dpi="0" rotWithShape="1">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Freeform 5"/>
            <p:cNvSpPr/>
            <p:nvPr/>
          </p:nvSpPr>
          <p:spPr>
            <a:xfrm>
              <a:off x="742950" y="2388870"/>
              <a:ext cx="1005840" cy="902970"/>
            </a:xfrm>
            <a:custGeom>
              <a:avLst/>
              <a:gdLst>
                <a:gd name="connsiteX0" fmla="*/ 331470 w 1005840"/>
                <a:gd name="connsiteY0" fmla="*/ 902970 h 902970"/>
                <a:gd name="connsiteX1" fmla="*/ 331470 w 1005840"/>
                <a:gd name="connsiteY1" fmla="*/ 902970 h 902970"/>
                <a:gd name="connsiteX2" fmla="*/ 342900 w 1005840"/>
                <a:gd name="connsiteY2" fmla="*/ 800100 h 902970"/>
                <a:gd name="connsiteX3" fmla="*/ 354330 w 1005840"/>
                <a:gd name="connsiteY3" fmla="*/ 605790 h 902970"/>
                <a:gd name="connsiteX4" fmla="*/ 377190 w 1005840"/>
                <a:gd name="connsiteY4" fmla="*/ 537210 h 902970"/>
                <a:gd name="connsiteX5" fmla="*/ 388620 w 1005840"/>
                <a:gd name="connsiteY5" fmla="*/ 502920 h 902970"/>
                <a:gd name="connsiteX6" fmla="*/ 400050 w 1005840"/>
                <a:gd name="connsiteY6" fmla="*/ 468630 h 902970"/>
                <a:gd name="connsiteX7" fmla="*/ 388620 w 1005840"/>
                <a:gd name="connsiteY7" fmla="*/ 354330 h 902970"/>
                <a:gd name="connsiteX8" fmla="*/ 354330 w 1005840"/>
                <a:gd name="connsiteY8" fmla="*/ 331470 h 902970"/>
                <a:gd name="connsiteX9" fmla="*/ 285750 w 1005840"/>
                <a:gd name="connsiteY9" fmla="*/ 308610 h 902970"/>
                <a:gd name="connsiteX10" fmla="*/ 182880 w 1005840"/>
                <a:gd name="connsiteY10" fmla="*/ 274320 h 902970"/>
                <a:gd name="connsiteX11" fmla="*/ 148590 w 1005840"/>
                <a:gd name="connsiteY11" fmla="*/ 262890 h 902970"/>
                <a:gd name="connsiteX12" fmla="*/ 114300 w 1005840"/>
                <a:gd name="connsiteY12" fmla="*/ 251460 h 902970"/>
                <a:gd name="connsiteX13" fmla="*/ 0 w 1005840"/>
                <a:gd name="connsiteY13" fmla="*/ 240030 h 902970"/>
                <a:gd name="connsiteX14" fmla="*/ 34290 w 1005840"/>
                <a:gd name="connsiteY14" fmla="*/ 228600 h 902970"/>
                <a:gd name="connsiteX15" fmla="*/ 102870 w 1005840"/>
                <a:gd name="connsiteY15" fmla="*/ 182880 h 902970"/>
                <a:gd name="connsiteX16" fmla="*/ 137160 w 1005840"/>
                <a:gd name="connsiteY16" fmla="*/ 171450 h 902970"/>
                <a:gd name="connsiteX17" fmla="*/ 171450 w 1005840"/>
                <a:gd name="connsiteY17" fmla="*/ 148590 h 902970"/>
                <a:gd name="connsiteX18" fmla="*/ 240030 w 1005840"/>
                <a:gd name="connsiteY18" fmla="*/ 125730 h 902970"/>
                <a:gd name="connsiteX19" fmla="*/ 274320 w 1005840"/>
                <a:gd name="connsiteY19" fmla="*/ 102870 h 902970"/>
                <a:gd name="connsiteX20" fmla="*/ 342900 w 1005840"/>
                <a:gd name="connsiteY20" fmla="*/ 80010 h 902970"/>
                <a:gd name="connsiteX21" fmla="*/ 411480 w 1005840"/>
                <a:gd name="connsiteY21" fmla="*/ 45720 h 902970"/>
                <a:gd name="connsiteX22" fmla="*/ 445770 w 1005840"/>
                <a:gd name="connsiteY22" fmla="*/ 22860 h 902970"/>
                <a:gd name="connsiteX23" fmla="*/ 514350 w 1005840"/>
                <a:gd name="connsiteY23" fmla="*/ 0 h 902970"/>
                <a:gd name="connsiteX24" fmla="*/ 640080 w 1005840"/>
                <a:gd name="connsiteY24" fmla="*/ 11430 h 902970"/>
                <a:gd name="connsiteX25" fmla="*/ 708660 w 1005840"/>
                <a:gd name="connsiteY25" fmla="*/ 34290 h 902970"/>
                <a:gd name="connsiteX26" fmla="*/ 742950 w 1005840"/>
                <a:gd name="connsiteY26" fmla="*/ 45720 h 902970"/>
                <a:gd name="connsiteX27" fmla="*/ 811530 w 1005840"/>
                <a:gd name="connsiteY27" fmla="*/ 80010 h 902970"/>
                <a:gd name="connsiteX28" fmla="*/ 868680 w 1005840"/>
                <a:gd name="connsiteY28" fmla="*/ 182880 h 902970"/>
                <a:gd name="connsiteX29" fmla="*/ 891540 w 1005840"/>
                <a:gd name="connsiteY29" fmla="*/ 217170 h 902970"/>
                <a:gd name="connsiteX30" fmla="*/ 914400 w 1005840"/>
                <a:gd name="connsiteY30" fmla="*/ 285750 h 902970"/>
                <a:gd name="connsiteX31" fmla="*/ 925830 w 1005840"/>
                <a:gd name="connsiteY31" fmla="*/ 320040 h 902970"/>
                <a:gd name="connsiteX32" fmla="*/ 948690 w 1005840"/>
                <a:gd name="connsiteY32" fmla="*/ 537210 h 902970"/>
                <a:gd name="connsiteX33" fmla="*/ 971550 w 1005840"/>
                <a:gd name="connsiteY33" fmla="*/ 617220 h 902970"/>
                <a:gd name="connsiteX34" fmla="*/ 994410 w 1005840"/>
                <a:gd name="connsiteY34" fmla="*/ 651510 h 902970"/>
                <a:gd name="connsiteX35" fmla="*/ 1005840 w 1005840"/>
                <a:gd name="connsiteY35" fmla="*/ 674370 h 902970"/>
                <a:gd name="connsiteX36" fmla="*/ 331470 w 1005840"/>
                <a:gd name="connsiteY36" fmla="*/ 902970 h 902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05840" h="902970">
                  <a:moveTo>
                    <a:pt x="331470" y="902970"/>
                  </a:moveTo>
                  <a:lnTo>
                    <a:pt x="331470" y="902970"/>
                  </a:lnTo>
                  <a:cubicBezTo>
                    <a:pt x="335280" y="868680"/>
                    <a:pt x="340254" y="834499"/>
                    <a:pt x="342900" y="800100"/>
                  </a:cubicBezTo>
                  <a:cubicBezTo>
                    <a:pt x="347876" y="735409"/>
                    <a:pt x="345938" y="670127"/>
                    <a:pt x="354330" y="605790"/>
                  </a:cubicBezTo>
                  <a:cubicBezTo>
                    <a:pt x="357447" y="581896"/>
                    <a:pt x="369570" y="560070"/>
                    <a:pt x="377190" y="537210"/>
                  </a:cubicBezTo>
                  <a:lnTo>
                    <a:pt x="388620" y="502920"/>
                  </a:lnTo>
                  <a:lnTo>
                    <a:pt x="400050" y="468630"/>
                  </a:lnTo>
                  <a:cubicBezTo>
                    <a:pt x="396240" y="430530"/>
                    <a:pt x="400728" y="390655"/>
                    <a:pt x="388620" y="354330"/>
                  </a:cubicBezTo>
                  <a:cubicBezTo>
                    <a:pt x="384276" y="341298"/>
                    <a:pt x="366883" y="337049"/>
                    <a:pt x="354330" y="331470"/>
                  </a:cubicBezTo>
                  <a:cubicBezTo>
                    <a:pt x="332310" y="321683"/>
                    <a:pt x="308610" y="316230"/>
                    <a:pt x="285750" y="308610"/>
                  </a:cubicBezTo>
                  <a:lnTo>
                    <a:pt x="182880" y="274320"/>
                  </a:lnTo>
                  <a:lnTo>
                    <a:pt x="148590" y="262890"/>
                  </a:lnTo>
                  <a:cubicBezTo>
                    <a:pt x="137160" y="259080"/>
                    <a:pt x="126288" y="252659"/>
                    <a:pt x="114300" y="251460"/>
                  </a:cubicBezTo>
                  <a:lnTo>
                    <a:pt x="0" y="240030"/>
                  </a:lnTo>
                  <a:cubicBezTo>
                    <a:pt x="11430" y="236220"/>
                    <a:pt x="23758" y="234451"/>
                    <a:pt x="34290" y="228600"/>
                  </a:cubicBezTo>
                  <a:cubicBezTo>
                    <a:pt x="58307" y="215257"/>
                    <a:pt x="76806" y="191568"/>
                    <a:pt x="102870" y="182880"/>
                  </a:cubicBezTo>
                  <a:cubicBezTo>
                    <a:pt x="114300" y="179070"/>
                    <a:pt x="126384" y="176838"/>
                    <a:pt x="137160" y="171450"/>
                  </a:cubicBezTo>
                  <a:cubicBezTo>
                    <a:pt x="149447" y="165307"/>
                    <a:pt x="158897" y="154169"/>
                    <a:pt x="171450" y="148590"/>
                  </a:cubicBezTo>
                  <a:cubicBezTo>
                    <a:pt x="193470" y="138803"/>
                    <a:pt x="219980" y="139096"/>
                    <a:pt x="240030" y="125730"/>
                  </a:cubicBezTo>
                  <a:cubicBezTo>
                    <a:pt x="251460" y="118110"/>
                    <a:pt x="261767" y="108449"/>
                    <a:pt x="274320" y="102870"/>
                  </a:cubicBezTo>
                  <a:cubicBezTo>
                    <a:pt x="296340" y="93083"/>
                    <a:pt x="322850" y="93376"/>
                    <a:pt x="342900" y="80010"/>
                  </a:cubicBezTo>
                  <a:cubicBezTo>
                    <a:pt x="441170" y="14496"/>
                    <a:pt x="316836" y="93042"/>
                    <a:pt x="411480" y="45720"/>
                  </a:cubicBezTo>
                  <a:cubicBezTo>
                    <a:pt x="423767" y="39577"/>
                    <a:pt x="433217" y="28439"/>
                    <a:pt x="445770" y="22860"/>
                  </a:cubicBezTo>
                  <a:cubicBezTo>
                    <a:pt x="467790" y="13073"/>
                    <a:pt x="514350" y="0"/>
                    <a:pt x="514350" y="0"/>
                  </a:cubicBezTo>
                  <a:cubicBezTo>
                    <a:pt x="556260" y="3810"/>
                    <a:pt x="598638" y="4117"/>
                    <a:pt x="640080" y="11430"/>
                  </a:cubicBezTo>
                  <a:cubicBezTo>
                    <a:pt x="663810" y="15618"/>
                    <a:pt x="685800" y="26670"/>
                    <a:pt x="708660" y="34290"/>
                  </a:cubicBezTo>
                  <a:cubicBezTo>
                    <a:pt x="720090" y="38100"/>
                    <a:pt x="732925" y="39037"/>
                    <a:pt x="742950" y="45720"/>
                  </a:cubicBezTo>
                  <a:cubicBezTo>
                    <a:pt x="787265" y="75263"/>
                    <a:pt x="764208" y="64236"/>
                    <a:pt x="811530" y="80010"/>
                  </a:cubicBezTo>
                  <a:cubicBezTo>
                    <a:pt x="831648" y="140364"/>
                    <a:pt x="816277" y="104275"/>
                    <a:pt x="868680" y="182880"/>
                  </a:cubicBezTo>
                  <a:cubicBezTo>
                    <a:pt x="876300" y="194310"/>
                    <a:pt x="887196" y="204138"/>
                    <a:pt x="891540" y="217170"/>
                  </a:cubicBezTo>
                  <a:lnTo>
                    <a:pt x="914400" y="285750"/>
                  </a:lnTo>
                  <a:lnTo>
                    <a:pt x="925830" y="320040"/>
                  </a:lnTo>
                  <a:cubicBezTo>
                    <a:pt x="944246" y="614696"/>
                    <a:pt x="916715" y="425299"/>
                    <a:pt x="948690" y="537210"/>
                  </a:cubicBezTo>
                  <a:cubicBezTo>
                    <a:pt x="953573" y="554300"/>
                    <a:pt x="962415" y="598950"/>
                    <a:pt x="971550" y="617220"/>
                  </a:cubicBezTo>
                  <a:cubicBezTo>
                    <a:pt x="977693" y="629507"/>
                    <a:pt x="987342" y="639730"/>
                    <a:pt x="994410" y="651510"/>
                  </a:cubicBezTo>
                  <a:cubicBezTo>
                    <a:pt x="998793" y="658815"/>
                    <a:pt x="1002030" y="666750"/>
                    <a:pt x="1005840" y="674370"/>
                  </a:cubicBezTo>
                  <a:lnTo>
                    <a:pt x="331470" y="902970"/>
                  </a:lnTo>
                  <a:close/>
                </a:path>
              </a:pathLst>
            </a:cu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Isosceles Triangle 6"/>
            <p:cNvSpPr/>
            <p:nvPr/>
          </p:nvSpPr>
          <p:spPr>
            <a:xfrm rot="15616595">
              <a:off x="811629" y="2486586"/>
              <a:ext cx="145749" cy="240263"/>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Oval 7"/>
            <p:cNvSpPr/>
            <p:nvPr/>
          </p:nvSpPr>
          <p:spPr>
            <a:xfrm>
              <a:off x="1219200" y="2539364"/>
              <a:ext cx="76200" cy="5143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Freeform 8"/>
            <p:cNvSpPr/>
            <p:nvPr/>
          </p:nvSpPr>
          <p:spPr>
            <a:xfrm>
              <a:off x="2272089" y="3749040"/>
              <a:ext cx="1321717" cy="1331067"/>
            </a:xfrm>
            <a:custGeom>
              <a:avLst/>
              <a:gdLst>
                <a:gd name="connsiteX0" fmla="*/ 242511 w 1321717"/>
                <a:gd name="connsiteY0" fmla="*/ 0 h 1331067"/>
                <a:gd name="connsiteX1" fmla="*/ 242511 w 1321717"/>
                <a:gd name="connsiteY1" fmla="*/ 0 h 1331067"/>
                <a:gd name="connsiteX2" fmla="*/ 322521 w 1321717"/>
                <a:gd name="connsiteY2" fmla="*/ 240030 h 1331067"/>
                <a:gd name="connsiteX3" fmla="*/ 333951 w 1321717"/>
                <a:gd name="connsiteY3" fmla="*/ 274320 h 1331067"/>
                <a:gd name="connsiteX4" fmla="*/ 345381 w 1321717"/>
                <a:gd name="connsiteY4" fmla="*/ 308610 h 1331067"/>
                <a:gd name="connsiteX5" fmla="*/ 391101 w 1321717"/>
                <a:gd name="connsiteY5" fmla="*/ 377190 h 1331067"/>
                <a:gd name="connsiteX6" fmla="*/ 436821 w 1321717"/>
                <a:gd name="connsiteY6" fmla="*/ 445770 h 1331067"/>
                <a:gd name="connsiteX7" fmla="*/ 459681 w 1321717"/>
                <a:gd name="connsiteY7" fmla="*/ 480060 h 1331067"/>
                <a:gd name="connsiteX8" fmla="*/ 493971 w 1321717"/>
                <a:gd name="connsiteY8" fmla="*/ 491490 h 1331067"/>
                <a:gd name="connsiteX9" fmla="*/ 516831 w 1321717"/>
                <a:gd name="connsiteY9" fmla="*/ 525780 h 1331067"/>
                <a:gd name="connsiteX10" fmla="*/ 528261 w 1321717"/>
                <a:gd name="connsiteY10" fmla="*/ 560070 h 1331067"/>
                <a:gd name="connsiteX11" fmla="*/ 562551 w 1321717"/>
                <a:gd name="connsiteY11" fmla="*/ 582930 h 1331067"/>
                <a:gd name="connsiteX12" fmla="*/ 608271 w 1321717"/>
                <a:gd name="connsiteY12" fmla="*/ 640080 h 1331067"/>
                <a:gd name="connsiteX13" fmla="*/ 619701 w 1321717"/>
                <a:gd name="connsiteY13" fmla="*/ 674370 h 1331067"/>
                <a:gd name="connsiteX14" fmla="*/ 688281 w 1321717"/>
                <a:gd name="connsiteY14" fmla="*/ 708660 h 1331067"/>
                <a:gd name="connsiteX15" fmla="*/ 722571 w 1321717"/>
                <a:gd name="connsiteY15" fmla="*/ 742950 h 1331067"/>
                <a:gd name="connsiteX16" fmla="*/ 836871 w 1321717"/>
                <a:gd name="connsiteY16" fmla="*/ 811530 h 1331067"/>
                <a:gd name="connsiteX17" fmla="*/ 905451 w 1321717"/>
                <a:gd name="connsiteY17" fmla="*/ 891540 h 1331067"/>
                <a:gd name="connsiteX18" fmla="*/ 939741 w 1321717"/>
                <a:gd name="connsiteY18" fmla="*/ 902970 h 1331067"/>
                <a:gd name="connsiteX19" fmla="*/ 962601 w 1321717"/>
                <a:gd name="connsiteY19" fmla="*/ 937260 h 1331067"/>
                <a:gd name="connsiteX20" fmla="*/ 996891 w 1321717"/>
                <a:gd name="connsiteY20" fmla="*/ 960120 h 1331067"/>
                <a:gd name="connsiteX21" fmla="*/ 1042611 w 1321717"/>
                <a:gd name="connsiteY21" fmla="*/ 1017270 h 1331067"/>
                <a:gd name="connsiteX22" fmla="*/ 1054041 w 1321717"/>
                <a:gd name="connsiteY22" fmla="*/ 1051560 h 1331067"/>
                <a:gd name="connsiteX23" fmla="*/ 1156911 w 1321717"/>
                <a:gd name="connsiteY23" fmla="*/ 1143000 h 1331067"/>
                <a:gd name="connsiteX24" fmla="*/ 1236921 w 1321717"/>
                <a:gd name="connsiteY24" fmla="*/ 1223010 h 1331067"/>
                <a:gd name="connsiteX25" fmla="*/ 1271211 w 1321717"/>
                <a:gd name="connsiteY25" fmla="*/ 1245870 h 1331067"/>
                <a:gd name="connsiteX26" fmla="*/ 1282641 w 1321717"/>
                <a:gd name="connsiteY26" fmla="*/ 1280160 h 1331067"/>
                <a:gd name="connsiteX27" fmla="*/ 1111191 w 1321717"/>
                <a:gd name="connsiteY27" fmla="*/ 1303020 h 1331067"/>
                <a:gd name="connsiteX28" fmla="*/ 996891 w 1321717"/>
                <a:gd name="connsiteY28" fmla="*/ 1257300 h 1331067"/>
                <a:gd name="connsiteX29" fmla="*/ 962601 w 1321717"/>
                <a:gd name="connsiteY29" fmla="*/ 1245870 h 1331067"/>
                <a:gd name="connsiteX30" fmla="*/ 894021 w 1321717"/>
                <a:gd name="connsiteY30" fmla="*/ 1200150 h 1331067"/>
                <a:gd name="connsiteX31" fmla="*/ 871161 w 1321717"/>
                <a:gd name="connsiteY31" fmla="*/ 1165860 h 1331067"/>
                <a:gd name="connsiteX32" fmla="*/ 836871 w 1321717"/>
                <a:gd name="connsiteY32" fmla="*/ 1154430 h 1331067"/>
                <a:gd name="connsiteX33" fmla="*/ 768291 w 1321717"/>
                <a:gd name="connsiteY33" fmla="*/ 1108710 h 1331067"/>
                <a:gd name="connsiteX34" fmla="*/ 734001 w 1321717"/>
                <a:gd name="connsiteY34" fmla="*/ 1085850 h 1331067"/>
                <a:gd name="connsiteX35" fmla="*/ 665421 w 1321717"/>
                <a:gd name="connsiteY35" fmla="*/ 1051560 h 1331067"/>
                <a:gd name="connsiteX36" fmla="*/ 631131 w 1321717"/>
                <a:gd name="connsiteY36" fmla="*/ 1017270 h 1331067"/>
                <a:gd name="connsiteX37" fmla="*/ 562551 w 1321717"/>
                <a:gd name="connsiteY37" fmla="*/ 994410 h 1331067"/>
                <a:gd name="connsiteX38" fmla="*/ 493971 w 1321717"/>
                <a:gd name="connsiteY38" fmla="*/ 971550 h 1331067"/>
                <a:gd name="connsiteX39" fmla="*/ 459681 w 1321717"/>
                <a:gd name="connsiteY39" fmla="*/ 960120 h 1331067"/>
                <a:gd name="connsiteX40" fmla="*/ 425391 w 1321717"/>
                <a:gd name="connsiteY40" fmla="*/ 937260 h 1331067"/>
                <a:gd name="connsiteX41" fmla="*/ 368241 w 1321717"/>
                <a:gd name="connsiteY41" fmla="*/ 982980 h 1331067"/>
                <a:gd name="connsiteX42" fmla="*/ 299661 w 1321717"/>
                <a:gd name="connsiteY42" fmla="*/ 948690 h 1331067"/>
                <a:gd name="connsiteX43" fmla="*/ 265371 w 1321717"/>
                <a:gd name="connsiteY43" fmla="*/ 937260 h 1331067"/>
                <a:gd name="connsiteX44" fmla="*/ 231081 w 1321717"/>
                <a:gd name="connsiteY44" fmla="*/ 914400 h 1331067"/>
                <a:gd name="connsiteX45" fmla="*/ 196791 w 1321717"/>
                <a:gd name="connsiteY45" fmla="*/ 902970 h 1331067"/>
                <a:gd name="connsiteX46" fmla="*/ 162501 w 1321717"/>
                <a:gd name="connsiteY46" fmla="*/ 880110 h 1331067"/>
                <a:gd name="connsiteX47" fmla="*/ 25341 w 1321717"/>
                <a:gd name="connsiteY47" fmla="*/ 845820 h 1331067"/>
                <a:gd name="connsiteX48" fmla="*/ 13911 w 1321717"/>
                <a:gd name="connsiteY48" fmla="*/ 685800 h 1331067"/>
                <a:gd name="connsiteX49" fmla="*/ 59631 w 1321717"/>
                <a:gd name="connsiteY49" fmla="*/ 594360 h 1331067"/>
                <a:gd name="connsiteX50" fmla="*/ 71061 w 1321717"/>
                <a:gd name="connsiteY50" fmla="*/ 548640 h 1331067"/>
                <a:gd name="connsiteX51" fmla="*/ 93921 w 1321717"/>
                <a:gd name="connsiteY51" fmla="*/ 480060 h 1331067"/>
                <a:gd name="connsiteX52" fmla="*/ 128211 w 1321717"/>
                <a:gd name="connsiteY52" fmla="*/ 365760 h 1331067"/>
                <a:gd name="connsiteX53" fmla="*/ 139641 w 1321717"/>
                <a:gd name="connsiteY53" fmla="*/ 331470 h 1331067"/>
                <a:gd name="connsiteX54" fmla="*/ 151071 w 1321717"/>
                <a:gd name="connsiteY54" fmla="*/ 297180 h 1331067"/>
                <a:gd name="connsiteX55" fmla="*/ 173931 w 1321717"/>
                <a:gd name="connsiteY55" fmla="*/ 262890 h 1331067"/>
                <a:gd name="connsiteX56" fmla="*/ 196791 w 1321717"/>
                <a:gd name="connsiteY56" fmla="*/ 194310 h 1331067"/>
                <a:gd name="connsiteX57" fmla="*/ 219651 w 1321717"/>
                <a:gd name="connsiteY57" fmla="*/ 160020 h 1331067"/>
                <a:gd name="connsiteX58" fmla="*/ 231081 w 1321717"/>
                <a:gd name="connsiteY58" fmla="*/ 125730 h 1331067"/>
                <a:gd name="connsiteX59" fmla="*/ 253941 w 1321717"/>
                <a:gd name="connsiteY59" fmla="*/ 91440 h 1331067"/>
                <a:gd name="connsiteX60" fmla="*/ 276801 w 1321717"/>
                <a:gd name="connsiteY60" fmla="*/ 45720 h 1331067"/>
                <a:gd name="connsiteX61" fmla="*/ 219651 w 1321717"/>
                <a:gd name="connsiteY61" fmla="*/ 262890 h 1331067"/>
                <a:gd name="connsiteX62" fmla="*/ 196791 w 1321717"/>
                <a:gd name="connsiteY62" fmla="*/ 411480 h 1331067"/>
                <a:gd name="connsiteX63" fmla="*/ 265371 w 1321717"/>
                <a:gd name="connsiteY63" fmla="*/ 137160 h 1331067"/>
                <a:gd name="connsiteX64" fmla="*/ 13911 w 1321717"/>
                <a:gd name="connsiteY64" fmla="*/ 320040 h 1331067"/>
                <a:gd name="connsiteX65" fmla="*/ 48201 w 1321717"/>
                <a:gd name="connsiteY65" fmla="*/ 720090 h 1331067"/>
                <a:gd name="connsiteX66" fmla="*/ 253941 w 1321717"/>
                <a:gd name="connsiteY66" fmla="*/ 137160 h 1331067"/>
                <a:gd name="connsiteX67" fmla="*/ 368241 w 1321717"/>
                <a:gd name="connsiteY67" fmla="*/ 560070 h 1331067"/>
                <a:gd name="connsiteX68" fmla="*/ 231081 w 1321717"/>
                <a:gd name="connsiteY68" fmla="*/ 331470 h 1331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321717" h="1331067">
                  <a:moveTo>
                    <a:pt x="242511" y="0"/>
                  </a:moveTo>
                  <a:lnTo>
                    <a:pt x="242511" y="0"/>
                  </a:lnTo>
                  <a:lnTo>
                    <a:pt x="322521" y="240030"/>
                  </a:lnTo>
                  <a:lnTo>
                    <a:pt x="333951" y="274320"/>
                  </a:lnTo>
                  <a:cubicBezTo>
                    <a:pt x="337761" y="285750"/>
                    <a:pt x="338698" y="298585"/>
                    <a:pt x="345381" y="308610"/>
                  </a:cubicBezTo>
                  <a:lnTo>
                    <a:pt x="391101" y="377190"/>
                  </a:lnTo>
                  <a:lnTo>
                    <a:pt x="436821" y="445770"/>
                  </a:lnTo>
                  <a:cubicBezTo>
                    <a:pt x="444441" y="457200"/>
                    <a:pt x="446649" y="475716"/>
                    <a:pt x="459681" y="480060"/>
                  </a:cubicBezTo>
                  <a:lnTo>
                    <a:pt x="493971" y="491490"/>
                  </a:lnTo>
                  <a:cubicBezTo>
                    <a:pt x="501591" y="502920"/>
                    <a:pt x="510688" y="513493"/>
                    <a:pt x="516831" y="525780"/>
                  </a:cubicBezTo>
                  <a:cubicBezTo>
                    <a:pt x="522219" y="536556"/>
                    <a:pt x="520735" y="550662"/>
                    <a:pt x="528261" y="560070"/>
                  </a:cubicBezTo>
                  <a:cubicBezTo>
                    <a:pt x="536843" y="570797"/>
                    <a:pt x="551121" y="575310"/>
                    <a:pt x="562551" y="582930"/>
                  </a:cubicBezTo>
                  <a:cubicBezTo>
                    <a:pt x="591281" y="669119"/>
                    <a:pt x="549185" y="566222"/>
                    <a:pt x="608271" y="640080"/>
                  </a:cubicBezTo>
                  <a:cubicBezTo>
                    <a:pt x="615797" y="649488"/>
                    <a:pt x="612175" y="664962"/>
                    <a:pt x="619701" y="674370"/>
                  </a:cubicBezTo>
                  <a:cubicBezTo>
                    <a:pt x="635815" y="694513"/>
                    <a:pt x="665692" y="701130"/>
                    <a:pt x="688281" y="708660"/>
                  </a:cubicBezTo>
                  <a:cubicBezTo>
                    <a:pt x="699711" y="720090"/>
                    <a:pt x="709812" y="733026"/>
                    <a:pt x="722571" y="742950"/>
                  </a:cubicBezTo>
                  <a:cubicBezTo>
                    <a:pt x="772225" y="781570"/>
                    <a:pt x="787107" y="786648"/>
                    <a:pt x="836871" y="811530"/>
                  </a:cubicBezTo>
                  <a:cubicBezTo>
                    <a:pt x="852717" y="832657"/>
                    <a:pt x="881571" y="875620"/>
                    <a:pt x="905451" y="891540"/>
                  </a:cubicBezTo>
                  <a:cubicBezTo>
                    <a:pt x="915476" y="898223"/>
                    <a:pt x="928311" y="899160"/>
                    <a:pt x="939741" y="902970"/>
                  </a:cubicBezTo>
                  <a:cubicBezTo>
                    <a:pt x="947361" y="914400"/>
                    <a:pt x="952887" y="927546"/>
                    <a:pt x="962601" y="937260"/>
                  </a:cubicBezTo>
                  <a:cubicBezTo>
                    <a:pt x="972315" y="946974"/>
                    <a:pt x="988309" y="949393"/>
                    <a:pt x="996891" y="960120"/>
                  </a:cubicBezTo>
                  <a:cubicBezTo>
                    <a:pt x="1059987" y="1038990"/>
                    <a:pt x="944341" y="951756"/>
                    <a:pt x="1042611" y="1017270"/>
                  </a:cubicBezTo>
                  <a:cubicBezTo>
                    <a:pt x="1046421" y="1028700"/>
                    <a:pt x="1046644" y="1042050"/>
                    <a:pt x="1054041" y="1051560"/>
                  </a:cubicBezTo>
                  <a:cubicBezTo>
                    <a:pt x="1096199" y="1105763"/>
                    <a:pt x="1111076" y="1112444"/>
                    <a:pt x="1156911" y="1143000"/>
                  </a:cubicBezTo>
                  <a:cubicBezTo>
                    <a:pt x="1177029" y="1203354"/>
                    <a:pt x="1158316" y="1170607"/>
                    <a:pt x="1236921" y="1223010"/>
                  </a:cubicBezTo>
                  <a:lnTo>
                    <a:pt x="1271211" y="1245870"/>
                  </a:lnTo>
                  <a:cubicBezTo>
                    <a:pt x="1275021" y="1257300"/>
                    <a:pt x="1277253" y="1269384"/>
                    <a:pt x="1282641" y="1280160"/>
                  </a:cubicBezTo>
                  <a:cubicBezTo>
                    <a:pt x="1326333" y="1367543"/>
                    <a:pt x="1390809" y="1319468"/>
                    <a:pt x="1111191" y="1303020"/>
                  </a:cubicBezTo>
                  <a:cubicBezTo>
                    <a:pt x="955093" y="1250987"/>
                    <a:pt x="1114618" y="1307754"/>
                    <a:pt x="996891" y="1257300"/>
                  </a:cubicBezTo>
                  <a:cubicBezTo>
                    <a:pt x="985817" y="1252554"/>
                    <a:pt x="973133" y="1251721"/>
                    <a:pt x="962601" y="1245870"/>
                  </a:cubicBezTo>
                  <a:cubicBezTo>
                    <a:pt x="938584" y="1232527"/>
                    <a:pt x="894021" y="1200150"/>
                    <a:pt x="894021" y="1200150"/>
                  </a:cubicBezTo>
                  <a:cubicBezTo>
                    <a:pt x="886401" y="1188720"/>
                    <a:pt x="881888" y="1174442"/>
                    <a:pt x="871161" y="1165860"/>
                  </a:cubicBezTo>
                  <a:cubicBezTo>
                    <a:pt x="861753" y="1158334"/>
                    <a:pt x="847403" y="1160281"/>
                    <a:pt x="836871" y="1154430"/>
                  </a:cubicBezTo>
                  <a:cubicBezTo>
                    <a:pt x="812854" y="1141087"/>
                    <a:pt x="791151" y="1123950"/>
                    <a:pt x="768291" y="1108710"/>
                  </a:cubicBezTo>
                  <a:cubicBezTo>
                    <a:pt x="756861" y="1101090"/>
                    <a:pt x="747033" y="1090194"/>
                    <a:pt x="734001" y="1085850"/>
                  </a:cubicBezTo>
                  <a:cubicBezTo>
                    <a:pt x="699634" y="1074394"/>
                    <a:pt x="694964" y="1076179"/>
                    <a:pt x="665421" y="1051560"/>
                  </a:cubicBezTo>
                  <a:cubicBezTo>
                    <a:pt x="653003" y="1041212"/>
                    <a:pt x="645261" y="1025120"/>
                    <a:pt x="631131" y="1017270"/>
                  </a:cubicBezTo>
                  <a:cubicBezTo>
                    <a:pt x="610067" y="1005568"/>
                    <a:pt x="585411" y="1002030"/>
                    <a:pt x="562551" y="994410"/>
                  </a:cubicBezTo>
                  <a:lnTo>
                    <a:pt x="493971" y="971550"/>
                  </a:lnTo>
                  <a:cubicBezTo>
                    <a:pt x="482541" y="967740"/>
                    <a:pt x="469706" y="966803"/>
                    <a:pt x="459681" y="960120"/>
                  </a:cubicBezTo>
                  <a:lnTo>
                    <a:pt x="425391" y="937260"/>
                  </a:lnTo>
                  <a:cubicBezTo>
                    <a:pt x="407838" y="963590"/>
                    <a:pt x="405047" y="982980"/>
                    <a:pt x="368241" y="982980"/>
                  </a:cubicBezTo>
                  <a:cubicBezTo>
                    <a:pt x="339511" y="982980"/>
                    <a:pt x="322777" y="960248"/>
                    <a:pt x="299661" y="948690"/>
                  </a:cubicBezTo>
                  <a:cubicBezTo>
                    <a:pt x="288885" y="943302"/>
                    <a:pt x="276147" y="942648"/>
                    <a:pt x="265371" y="937260"/>
                  </a:cubicBezTo>
                  <a:cubicBezTo>
                    <a:pt x="253084" y="931117"/>
                    <a:pt x="243368" y="920543"/>
                    <a:pt x="231081" y="914400"/>
                  </a:cubicBezTo>
                  <a:cubicBezTo>
                    <a:pt x="220305" y="909012"/>
                    <a:pt x="207567" y="908358"/>
                    <a:pt x="196791" y="902970"/>
                  </a:cubicBezTo>
                  <a:cubicBezTo>
                    <a:pt x="184504" y="896827"/>
                    <a:pt x="175054" y="885689"/>
                    <a:pt x="162501" y="880110"/>
                  </a:cubicBezTo>
                  <a:cubicBezTo>
                    <a:pt x="108161" y="855959"/>
                    <a:pt x="82848" y="855405"/>
                    <a:pt x="25341" y="845820"/>
                  </a:cubicBezTo>
                  <a:cubicBezTo>
                    <a:pt x="1524" y="774370"/>
                    <a:pt x="-11671" y="767662"/>
                    <a:pt x="13911" y="685800"/>
                  </a:cubicBezTo>
                  <a:cubicBezTo>
                    <a:pt x="24076" y="653274"/>
                    <a:pt x="51366" y="627420"/>
                    <a:pt x="59631" y="594360"/>
                  </a:cubicBezTo>
                  <a:cubicBezTo>
                    <a:pt x="63441" y="579120"/>
                    <a:pt x="66547" y="563687"/>
                    <a:pt x="71061" y="548640"/>
                  </a:cubicBezTo>
                  <a:cubicBezTo>
                    <a:pt x="77985" y="525560"/>
                    <a:pt x="88077" y="503437"/>
                    <a:pt x="93921" y="480060"/>
                  </a:cubicBezTo>
                  <a:cubicBezTo>
                    <a:pt x="111195" y="410963"/>
                    <a:pt x="100383" y="449243"/>
                    <a:pt x="128211" y="365760"/>
                  </a:cubicBezTo>
                  <a:lnTo>
                    <a:pt x="139641" y="331470"/>
                  </a:lnTo>
                  <a:cubicBezTo>
                    <a:pt x="143451" y="320040"/>
                    <a:pt x="144388" y="307205"/>
                    <a:pt x="151071" y="297180"/>
                  </a:cubicBezTo>
                  <a:cubicBezTo>
                    <a:pt x="158691" y="285750"/>
                    <a:pt x="168352" y="275443"/>
                    <a:pt x="173931" y="262890"/>
                  </a:cubicBezTo>
                  <a:cubicBezTo>
                    <a:pt x="183718" y="240870"/>
                    <a:pt x="183425" y="214360"/>
                    <a:pt x="196791" y="194310"/>
                  </a:cubicBezTo>
                  <a:cubicBezTo>
                    <a:pt x="204411" y="182880"/>
                    <a:pt x="213508" y="172307"/>
                    <a:pt x="219651" y="160020"/>
                  </a:cubicBezTo>
                  <a:cubicBezTo>
                    <a:pt x="225039" y="149244"/>
                    <a:pt x="225693" y="136506"/>
                    <a:pt x="231081" y="125730"/>
                  </a:cubicBezTo>
                  <a:cubicBezTo>
                    <a:pt x="237224" y="113443"/>
                    <a:pt x="247798" y="103727"/>
                    <a:pt x="253941" y="91440"/>
                  </a:cubicBezTo>
                  <a:cubicBezTo>
                    <a:pt x="280209" y="38904"/>
                    <a:pt x="250978" y="71543"/>
                    <a:pt x="276801" y="45720"/>
                  </a:cubicBezTo>
                  <a:lnTo>
                    <a:pt x="219651" y="262890"/>
                  </a:lnTo>
                  <a:lnTo>
                    <a:pt x="196791" y="411480"/>
                  </a:lnTo>
                  <a:lnTo>
                    <a:pt x="265371" y="137160"/>
                  </a:lnTo>
                  <a:lnTo>
                    <a:pt x="13911" y="320040"/>
                  </a:lnTo>
                  <a:lnTo>
                    <a:pt x="48201" y="720090"/>
                  </a:lnTo>
                  <a:lnTo>
                    <a:pt x="253941" y="137160"/>
                  </a:lnTo>
                  <a:lnTo>
                    <a:pt x="368241" y="560070"/>
                  </a:lnTo>
                  <a:lnTo>
                    <a:pt x="231081" y="331470"/>
                  </a:lnTo>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Freeform 9"/>
            <p:cNvSpPr/>
            <p:nvPr/>
          </p:nvSpPr>
          <p:spPr>
            <a:xfrm>
              <a:off x="1623060" y="4572000"/>
              <a:ext cx="571500" cy="595990"/>
            </a:xfrm>
            <a:custGeom>
              <a:avLst/>
              <a:gdLst>
                <a:gd name="connsiteX0" fmla="*/ 217170 w 571500"/>
                <a:gd name="connsiteY0" fmla="*/ 0 h 595990"/>
                <a:gd name="connsiteX1" fmla="*/ 217170 w 571500"/>
                <a:gd name="connsiteY1" fmla="*/ 0 h 595990"/>
                <a:gd name="connsiteX2" fmla="*/ 240030 w 571500"/>
                <a:gd name="connsiteY2" fmla="*/ 102870 h 595990"/>
                <a:gd name="connsiteX3" fmla="*/ 251460 w 571500"/>
                <a:gd name="connsiteY3" fmla="*/ 137160 h 595990"/>
                <a:gd name="connsiteX4" fmla="*/ 217170 w 571500"/>
                <a:gd name="connsiteY4" fmla="*/ 297180 h 595990"/>
                <a:gd name="connsiteX5" fmla="*/ 194310 w 571500"/>
                <a:gd name="connsiteY5" fmla="*/ 331470 h 595990"/>
                <a:gd name="connsiteX6" fmla="*/ 182880 w 571500"/>
                <a:gd name="connsiteY6" fmla="*/ 365760 h 595990"/>
                <a:gd name="connsiteX7" fmla="*/ 68580 w 571500"/>
                <a:gd name="connsiteY7" fmla="*/ 480060 h 595990"/>
                <a:gd name="connsiteX8" fmla="*/ 0 w 571500"/>
                <a:gd name="connsiteY8" fmla="*/ 502920 h 595990"/>
                <a:gd name="connsiteX9" fmla="*/ 34290 w 571500"/>
                <a:gd name="connsiteY9" fmla="*/ 525780 h 595990"/>
                <a:gd name="connsiteX10" fmla="*/ 68580 w 571500"/>
                <a:gd name="connsiteY10" fmla="*/ 514350 h 595990"/>
                <a:gd name="connsiteX11" fmla="*/ 194310 w 571500"/>
                <a:gd name="connsiteY11" fmla="*/ 502920 h 595990"/>
                <a:gd name="connsiteX12" fmla="*/ 171450 w 571500"/>
                <a:gd name="connsiteY12" fmla="*/ 537210 h 595990"/>
                <a:gd name="connsiteX13" fmla="*/ 102870 w 571500"/>
                <a:gd name="connsiteY13" fmla="*/ 560070 h 595990"/>
                <a:gd name="connsiteX14" fmla="*/ 114300 w 571500"/>
                <a:gd name="connsiteY14" fmla="*/ 594360 h 595990"/>
                <a:gd name="connsiteX15" fmla="*/ 171450 w 571500"/>
                <a:gd name="connsiteY15" fmla="*/ 582930 h 595990"/>
                <a:gd name="connsiteX16" fmla="*/ 240030 w 571500"/>
                <a:gd name="connsiteY16" fmla="*/ 548640 h 595990"/>
                <a:gd name="connsiteX17" fmla="*/ 308610 w 571500"/>
                <a:gd name="connsiteY17" fmla="*/ 514350 h 595990"/>
                <a:gd name="connsiteX18" fmla="*/ 297180 w 571500"/>
                <a:gd name="connsiteY18" fmla="*/ 582930 h 595990"/>
                <a:gd name="connsiteX19" fmla="*/ 365760 w 571500"/>
                <a:gd name="connsiteY19" fmla="*/ 537210 h 595990"/>
                <a:gd name="connsiteX20" fmla="*/ 400050 w 571500"/>
                <a:gd name="connsiteY20" fmla="*/ 514350 h 595990"/>
                <a:gd name="connsiteX21" fmla="*/ 434340 w 571500"/>
                <a:gd name="connsiteY21" fmla="*/ 502920 h 595990"/>
                <a:gd name="connsiteX22" fmla="*/ 468630 w 571500"/>
                <a:gd name="connsiteY22" fmla="*/ 480060 h 595990"/>
                <a:gd name="connsiteX23" fmla="*/ 537210 w 571500"/>
                <a:gd name="connsiteY23" fmla="*/ 457200 h 595990"/>
                <a:gd name="connsiteX24" fmla="*/ 571500 w 571500"/>
                <a:gd name="connsiteY24" fmla="*/ 445770 h 595990"/>
                <a:gd name="connsiteX25" fmla="*/ 537210 w 571500"/>
                <a:gd name="connsiteY25" fmla="*/ 434340 h 595990"/>
                <a:gd name="connsiteX26" fmla="*/ 377190 w 571500"/>
                <a:gd name="connsiteY26" fmla="*/ 422910 h 595990"/>
                <a:gd name="connsiteX27" fmla="*/ 354330 w 571500"/>
                <a:gd name="connsiteY27" fmla="*/ 388620 h 595990"/>
                <a:gd name="connsiteX28" fmla="*/ 365760 w 571500"/>
                <a:gd name="connsiteY28" fmla="*/ 217170 h 595990"/>
                <a:gd name="connsiteX29" fmla="*/ 377190 w 571500"/>
                <a:gd name="connsiteY29" fmla="*/ 148590 h 595990"/>
                <a:gd name="connsiteX30" fmla="*/ 422910 w 571500"/>
                <a:gd name="connsiteY30" fmla="*/ 45720 h 595990"/>
                <a:gd name="connsiteX31" fmla="*/ 445770 w 571500"/>
                <a:gd name="connsiteY31" fmla="*/ 34290 h 595990"/>
                <a:gd name="connsiteX32" fmla="*/ 217170 w 571500"/>
                <a:gd name="connsiteY32" fmla="*/ 0 h 59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71500" h="595990">
                  <a:moveTo>
                    <a:pt x="217170" y="0"/>
                  </a:moveTo>
                  <a:lnTo>
                    <a:pt x="217170" y="0"/>
                  </a:lnTo>
                  <a:cubicBezTo>
                    <a:pt x="224790" y="34290"/>
                    <a:pt x="231511" y="68792"/>
                    <a:pt x="240030" y="102870"/>
                  </a:cubicBezTo>
                  <a:cubicBezTo>
                    <a:pt x="242952" y="114559"/>
                    <a:pt x="251460" y="125112"/>
                    <a:pt x="251460" y="137160"/>
                  </a:cubicBezTo>
                  <a:cubicBezTo>
                    <a:pt x="251460" y="168597"/>
                    <a:pt x="238433" y="265286"/>
                    <a:pt x="217170" y="297180"/>
                  </a:cubicBezTo>
                  <a:cubicBezTo>
                    <a:pt x="209550" y="308610"/>
                    <a:pt x="200453" y="319183"/>
                    <a:pt x="194310" y="331470"/>
                  </a:cubicBezTo>
                  <a:cubicBezTo>
                    <a:pt x="188922" y="342246"/>
                    <a:pt x="188731" y="355228"/>
                    <a:pt x="182880" y="365760"/>
                  </a:cubicBezTo>
                  <a:cubicBezTo>
                    <a:pt x="155171" y="415636"/>
                    <a:pt x="126769" y="460664"/>
                    <a:pt x="68580" y="480060"/>
                  </a:cubicBezTo>
                  <a:lnTo>
                    <a:pt x="0" y="502920"/>
                  </a:lnTo>
                  <a:cubicBezTo>
                    <a:pt x="11430" y="510540"/>
                    <a:pt x="20740" y="523522"/>
                    <a:pt x="34290" y="525780"/>
                  </a:cubicBezTo>
                  <a:cubicBezTo>
                    <a:pt x="46174" y="527761"/>
                    <a:pt x="56653" y="516054"/>
                    <a:pt x="68580" y="514350"/>
                  </a:cubicBezTo>
                  <a:cubicBezTo>
                    <a:pt x="110240" y="508399"/>
                    <a:pt x="152400" y="506730"/>
                    <a:pt x="194310" y="502920"/>
                  </a:cubicBezTo>
                  <a:cubicBezTo>
                    <a:pt x="186690" y="514350"/>
                    <a:pt x="183099" y="529929"/>
                    <a:pt x="171450" y="537210"/>
                  </a:cubicBezTo>
                  <a:cubicBezTo>
                    <a:pt x="151016" y="549981"/>
                    <a:pt x="102870" y="560070"/>
                    <a:pt x="102870" y="560070"/>
                  </a:cubicBezTo>
                  <a:cubicBezTo>
                    <a:pt x="106680" y="571500"/>
                    <a:pt x="102870" y="590550"/>
                    <a:pt x="114300" y="594360"/>
                  </a:cubicBezTo>
                  <a:cubicBezTo>
                    <a:pt x="132730" y="600503"/>
                    <a:pt x="152603" y="587642"/>
                    <a:pt x="171450" y="582930"/>
                  </a:cubicBezTo>
                  <a:cubicBezTo>
                    <a:pt x="228909" y="568565"/>
                    <a:pt x="184157" y="576576"/>
                    <a:pt x="240030" y="548640"/>
                  </a:cubicBezTo>
                  <a:cubicBezTo>
                    <a:pt x="334674" y="501318"/>
                    <a:pt x="210340" y="579864"/>
                    <a:pt x="308610" y="514350"/>
                  </a:cubicBezTo>
                  <a:cubicBezTo>
                    <a:pt x="304800" y="537210"/>
                    <a:pt x="277897" y="595785"/>
                    <a:pt x="297180" y="582930"/>
                  </a:cubicBezTo>
                  <a:lnTo>
                    <a:pt x="365760" y="537210"/>
                  </a:lnTo>
                  <a:cubicBezTo>
                    <a:pt x="377190" y="529590"/>
                    <a:pt x="387018" y="518694"/>
                    <a:pt x="400050" y="514350"/>
                  </a:cubicBezTo>
                  <a:cubicBezTo>
                    <a:pt x="411480" y="510540"/>
                    <a:pt x="423564" y="508308"/>
                    <a:pt x="434340" y="502920"/>
                  </a:cubicBezTo>
                  <a:cubicBezTo>
                    <a:pt x="446627" y="496777"/>
                    <a:pt x="456077" y="485639"/>
                    <a:pt x="468630" y="480060"/>
                  </a:cubicBezTo>
                  <a:cubicBezTo>
                    <a:pt x="490650" y="470273"/>
                    <a:pt x="514350" y="464820"/>
                    <a:pt x="537210" y="457200"/>
                  </a:cubicBezTo>
                  <a:lnTo>
                    <a:pt x="571500" y="445770"/>
                  </a:lnTo>
                  <a:cubicBezTo>
                    <a:pt x="560070" y="441960"/>
                    <a:pt x="549176" y="435748"/>
                    <a:pt x="537210" y="434340"/>
                  </a:cubicBezTo>
                  <a:cubicBezTo>
                    <a:pt x="484100" y="428092"/>
                    <a:pt x="429069" y="435880"/>
                    <a:pt x="377190" y="422910"/>
                  </a:cubicBezTo>
                  <a:cubicBezTo>
                    <a:pt x="363863" y="419578"/>
                    <a:pt x="361950" y="400050"/>
                    <a:pt x="354330" y="388620"/>
                  </a:cubicBezTo>
                  <a:cubicBezTo>
                    <a:pt x="358140" y="331470"/>
                    <a:pt x="360330" y="274189"/>
                    <a:pt x="365760" y="217170"/>
                  </a:cubicBezTo>
                  <a:cubicBezTo>
                    <a:pt x="367957" y="194099"/>
                    <a:pt x="371569" y="171073"/>
                    <a:pt x="377190" y="148590"/>
                  </a:cubicBezTo>
                  <a:cubicBezTo>
                    <a:pt x="384735" y="118409"/>
                    <a:pt x="397891" y="70739"/>
                    <a:pt x="422910" y="45720"/>
                  </a:cubicBezTo>
                  <a:cubicBezTo>
                    <a:pt x="428934" y="39696"/>
                    <a:pt x="438150" y="38100"/>
                    <a:pt x="445770" y="34290"/>
                  </a:cubicBezTo>
                  <a:lnTo>
                    <a:pt x="217170" y="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3" name="Group 10"/>
          <p:cNvGrpSpPr/>
          <p:nvPr/>
        </p:nvGrpSpPr>
        <p:grpSpPr>
          <a:xfrm>
            <a:off x="5950407" y="4116642"/>
            <a:ext cx="2794363" cy="2713319"/>
            <a:chOff x="1183594" y="1826949"/>
            <a:chExt cx="3388406" cy="3443909"/>
          </a:xfrm>
        </p:grpSpPr>
        <p:pic>
          <p:nvPicPr>
            <p:cNvPr id="12"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3594" y="2216030"/>
              <a:ext cx="3388406" cy="3054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10-Point Star 13"/>
            <p:cNvSpPr/>
            <p:nvPr/>
          </p:nvSpPr>
          <p:spPr>
            <a:xfrm rot="20272440">
              <a:off x="2185072" y="1826949"/>
              <a:ext cx="2180399" cy="2589812"/>
            </a:xfrm>
            <a:custGeom>
              <a:avLst/>
              <a:gdLst>
                <a:gd name="connsiteX0" fmla="*/ -1 w 1757450"/>
                <a:gd name="connsiteY0" fmla="*/ 705076 h 2040799"/>
                <a:gd name="connsiteX1" fmla="*/ 590852 w 1757450"/>
                <a:gd name="connsiteY1" fmla="*/ 789412 h 2040799"/>
                <a:gd name="connsiteX2" fmla="*/ 335640 w 1757450"/>
                <a:gd name="connsiteY2" fmla="*/ 194876 h 2040799"/>
                <a:gd name="connsiteX3" fmla="*/ 768767 w 1757450"/>
                <a:gd name="connsiteY3" fmla="*/ 646656 h 2040799"/>
                <a:gd name="connsiteX4" fmla="*/ 878725 w 1757450"/>
                <a:gd name="connsiteY4" fmla="*/ 0 h 2040799"/>
                <a:gd name="connsiteX5" fmla="*/ 988683 w 1757450"/>
                <a:gd name="connsiteY5" fmla="*/ 646656 h 2040799"/>
                <a:gd name="connsiteX6" fmla="*/ 1421810 w 1757450"/>
                <a:gd name="connsiteY6" fmla="*/ 194876 h 2040799"/>
                <a:gd name="connsiteX7" fmla="*/ 1166598 w 1757450"/>
                <a:gd name="connsiteY7" fmla="*/ 789412 h 2040799"/>
                <a:gd name="connsiteX8" fmla="*/ 1757451 w 1757450"/>
                <a:gd name="connsiteY8" fmla="*/ 705076 h 2040799"/>
                <a:gd name="connsiteX9" fmla="*/ 1234554 w 1757450"/>
                <a:gd name="connsiteY9" fmla="*/ 1020400 h 2040799"/>
                <a:gd name="connsiteX10" fmla="*/ 1757451 w 1757450"/>
                <a:gd name="connsiteY10" fmla="*/ 1335723 h 2040799"/>
                <a:gd name="connsiteX11" fmla="*/ 1166598 w 1757450"/>
                <a:gd name="connsiteY11" fmla="*/ 1251387 h 2040799"/>
                <a:gd name="connsiteX12" fmla="*/ 1421810 w 1757450"/>
                <a:gd name="connsiteY12" fmla="*/ 1845923 h 2040799"/>
                <a:gd name="connsiteX13" fmla="*/ 988683 w 1757450"/>
                <a:gd name="connsiteY13" fmla="*/ 1394143 h 2040799"/>
                <a:gd name="connsiteX14" fmla="*/ 878725 w 1757450"/>
                <a:gd name="connsiteY14" fmla="*/ 2040799 h 2040799"/>
                <a:gd name="connsiteX15" fmla="*/ 768767 w 1757450"/>
                <a:gd name="connsiteY15" fmla="*/ 1394143 h 2040799"/>
                <a:gd name="connsiteX16" fmla="*/ 335640 w 1757450"/>
                <a:gd name="connsiteY16" fmla="*/ 1845923 h 2040799"/>
                <a:gd name="connsiteX17" fmla="*/ 590852 w 1757450"/>
                <a:gd name="connsiteY17" fmla="*/ 1251387 h 2040799"/>
                <a:gd name="connsiteX18" fmla="*/ -1 w 1757450"/>
                <a:gd name="connsiteY18" fmla="*/ 1335723 h 2040799"/>
                <a:gd name="connsiteX19" fmla="*/ 522896 w 1757450"/>
                <a:gd name="connsiteY19" fmla="*/ 1020400 h 2040799"/>
                <a:gd name="connsiteX20" fmla="*/ -1 w 1757450"/>
                <a:gd name="connsiteY20" fmla="*/ 705076 h 2040799"/>
                <a:gd name="connsiteX0" fmla="*/ 0 w 1757452"/>
                <a:gd name="connsiteY0" fmla="*/ 705076 h 2040799"/>
                <a:gd name="connsiteX1" fmla="*/ 590853 w 1757452"/>
                <a:gd name="connsiteY1" fmla="*/ 789412 h 2040799"/>
                <a:gd name="connsiteX2" fmla="*/ 335641 w 1757452"/>
                <a:gd name="connsiteY2" fmla="*/ 194876 h 2040799"/>
                <a:gd name="connsiteX3" fmla="*/ 768768 w 1757452"/>
                <a:gd name="connsiteY3" fmla="*/ 646656 h 2040799"/>
                <a:gd name="connsiteX4" fmla="*/ 878726 w 1757452"/>
                <a:gd name="connsiteY4" fmla="*/ 0 h 2040799"/>
                <a:gd name="connsiteX5" fmla="*/ 988684 w 1757452"/>
                <a:gd name="connsiteY5" fmla="*/ 646656 h 2040799"/>
                <a:gd name="connsiteX6" fmla="*/ 1421811 w 1757452"/>
                <a:gd name="connsiteY6" fmla="*/ 194876 h 2040799"/>
                <a:gd name="connsiteX7" fmla="*/ 1166599 w 1757452"/>
                <a:gd name="connsiteY7" fmla="*/ 789412 h 2040799"/>
                <a:gd name="connsiteX8" fmla="*/ 1757452 w 1757452"/>
                <a:gd name="connsiteY8" fmla="*/ 705076 h 2040799"/>
                <a:gd name="connsiteX9" fmla="*/ 1234555 w 1757452"/>
                <a:gd name="connsiteY9" fmla="*/ 102040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88684 w 1757452"/>
                <a:gd name="connsiteY13" fmla="*/ 1394143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590853 w 1757452"/>
                <a:gd name="connsiteY1" fmla="*/ 789412 h 2040799"/>
                <a:gd name="connsiteX2" fmla="*/ 335641 w 1757452"/>
                <a:gd name="connsiteY2" fmla="*/ 194876 h 2040799"/>
                <a:gd name="connsiteX3" fmla="*/ 768768 w 1757452"/>
                <a:gd name="connsiteY3" fmla="*/ 646656 h 2040799"/>
                <a:gd name="connsiteX4" fmla="*/ 878726 w 1757452"/>
                <a:gd name="connsiteY4" fmla="*/ 0 h 2040799"/>
                <a:gd name="connsiteX5" fmla="*/ 988684 w 1757452"/>
                <a:gd name="connsiteY5" fmla="*/ 646656 h 2040799"/>
                <a:gd name="connsiteX6" fmla="*/ 1421811 w 1757452"/>
                <a:gd name="connsiteY6" fmla="*/ 194876 h 2040799"/>
                <a:gd name="connsiteX7" fmla="*/ 1166599 w 1757452"/>
                <a:gd name="connsiteY7" fmla="*/ 789412 h 2040799"/>
                <a:gd name="connsiteX8" fmla="*/ 1757452 w 1757452"/>
                <a:gd name="connsiteY8" fmla="*/ 705076 h 2040799"/>
                <a:gd name="connsiteX9" fmla="*/ 1234555 w 1757452"/>
                <a:gd name="connsiteY9" fmla="*/ 102040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768768 w 1757452"/>
                <a:gd name="connsiteY3" fmla="*/ 646656 h 2040799"/>
                <a:gd name="connsiteX4" fmla="*/ 878726 w 1757452"/>
                <a:gd name="connsiteY4" fmla="*/ 0 h 2040799"/>
                <a:gd name="connsiteX5" fmla="*/ 988684 w 1757452"/>
                <a:gd name="connsiteY5" fmla="*/ 646656 h 2040799"/>
                <a:gd name="connsiteX6" fmla="*/ 1421811 w 1757452"/>
                <a:gd name="connsiteY6" fmla="*/ 194876 h 2040799"/>
                <a:gd name="connsiteX7" fmla="*/ 1166599 w 1757452"/>
                <a:gd name="connsiteY7" fmla="*/ 789412 h 2040799"/>
                <a:gd name="connsiteX8" fmla="*/ 1757452 w 1757452"/>
                <a:gd name="connsiteY8" fmla="*/ 705076 h 2040799"/>
                <a:gd name="connsiteX9" fmla="*/ 1234555 w 1757452"/>
                <a:gd name="connsiteY9" fmla="*/ 102040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988684 w 1757452"/>
                <a:gd name="connsiteY5" fmla="*/ 646656 h 2040799"/>
                <a:gd name="connsiteX6" fmla="*/ 1421811 w 1757452"/>
                <a:gd name="connsiteY6" fmla="*/ 194876 h 2040799"/>
                <a:gd name="connsiteX7" fmla="*/ 1166599 w 1757452"/>
                <a:gd name="connsiteY7" fmla="*/ 789412 h 2040799"/>
                <a:gd name="connsiteX8" fmla="*/ 1757452 w 1757452"/>
                <a:gd name="connsiteY8" fmla="*/ 705076 h 2040799"/>
                <a:gd name="connsiteX9" fmla="*/ 1234555 w 1757452"/>
                <a:gd name="connsiteY9" fmla="*/ 102040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1166599 w 1757452"/>
                <a:gd name="connsiteY7" fmla="*/ 789412 h 2040799"/>
                <a:gd name="connsiteX8" fmla="*/ 1757452 w 1757452"/>
                <a:gd name="connsiteY8" fmla="*/ 705076 h 2040799"/>
                <a:gd name="connsiteX9" fmla="*/ 1234555 w 1757452"/>
                <a:gd name="connsiteY9" fmla="*/ 102040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883626 w 1757452"/>
                <a:gd name="connsiteY7" fmla="*/ 908793 h 2040799"/>
                <a:gd name="connsiteX8" fmla="*/ 1757452 w 1757452"/>
                <a:gd name="connsiteY8" fmla="*/ 705076 h 2040799"/>
                <a:gd name="connsiteX9" fmla="*/ 1234555 w 1757452"/>
                <a:gd name="connsiteY9" fmla="*/ 102040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883626 w 1757452"/>
                <a:gd name="connsiteY7" fmla="*/ 908793 h 2040799"/>
                <a:gd name="connsiteX8" fmla="*/ 1757452 w 1757452"/>
                <a:gd name="connsiteY8" fmla="*/ 705076 h 2040799"/>
                <a:gd name="connsiteX9" fmla="*/ 1234555 w 1757452"/>
                <a:gd name="connsiteY9" fmla="*/ 102040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869081 w 1757452"/>
                <a:gd name="connsiteY7" fmla="*/ 853525 h 2040799"/>
                <a:gd name="connsiteX8" fmla="*/ 1757452 w 1757452"/>
                <a:gd name="connsiteY8" fmla="*/ 705076 h 2040799"/>
                <a:gd name="connsiteX9" fmla="*/ 1234555 w 1757452"/>
                <a:gd name="connsiteY9" fmla="*/ 102040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869081 w 1757452"/>
                <a:gd name="connsiteY7" fmla="*/ 853525 h 2040799"/>
                <a:gd name="connsiteX8" fmla="*/ 1757452 w 1757452"/>
                <a:gd name="connsiteY8" fmla="*/ 705076 h 2040799"/>
                <a:gd name="connsiteX9" fmla="*/ 1017787 w 1757452"/>
                <a:gd name="connsiteY9" fmla="*/ 1067990 h 2040799"/>
                <a:gd name="connsiteX10" fmla="*/ 1757452 w 1757452"/>
                <a:gd name="connsiteY10" fmla="*/ 1335723 h 2040799"/>
                <a:gd name="connsiteX11" fmla="*/ 1148333 w 1757452"/>
                <a:gd name="connsiteY11" fmla="*/ 1478395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869081 w 1757452"/>
                <a:gd name="connsiteY7" fmla="*/ 853525 h 2040799"/>
                <a:gd name="connsiteX8" fmla="*/ 1757452 w 1757452"/>
                <a:gd name="connsiteY8" fmla="*/ 705076 h 2040799"/>
                <a:gd name="connsiteX9" fmla="*/ 1017787 w 1757452"/>
                <a:gd name="connsiteY9" fmla="*/ 1067990 h 2040799"/>
                <a:gd name="connsiteX10" fmla="*/ 1757452 w 1757452"/>
                <a:gd name="connsiteY10" fmla="*/ 1335723 h 2040799"/>
                <a:gd name="connsiteX11" fmla="*/ 1005100 w 1757452"/>
                <a:gd name="connsiteY11" fmla="*/ 1284433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869081 w 1757452"/>
                <a:gd name="connsiteY7" fmla="*/ 853525 h 2040799"/>
                <a:gd name="connsiteX8" fmla="*/ 1757452 w 1757452"/>
                <a:gd name="connsiteY8" fmla="*/ 705076 h 2040799"/>
                <a:gd name="connsiteX9" fmla="*/ 1017787 w 1757452"/>
                <a:gd name="connsiteY9" fmla="*/ 1067990 h 2040799"/>
                <a:gd name="connsiteX10" fmla="*/ 1757452 w 1757452"/>
                <a:gd name="connsiteY10" fmla="*/ 1335723 h 2040799"/>
                <a:gd name="connsiteX11" fmla="*/ 1076542 w 1757452"/>
                <a:gd name="connsiteY11" fmla="*/ 1412190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869081 w 1757452"/>
                <a:gd name="connsiteY7" fmla="*/ 853525 h 2040799"/>
                <a:gd name="connsiteX8" fmla="*/ 1757452 w 1757452"/>
                <a:gd name="connsiteY8" fmla="*/ 705076 h 2040799"/>
                <a:gd name="connsiteX9" fmla="*/ 1017787 w 1757452"/>
                <a:gd name="connsiteY9" fmla="*/ 1067990 h 2040799"/>
                <a:gd name="connsiteX10" fmla="*/ 1757452 w 1757452"/>
                <a:gd name="connsiteY10" fmla="*/ 1335723 h 2040799"/>
                <a:gd name="connsiteX11" fmla="*/ 1076542 w 1757452"/>
                <a:gd name="connsiteY11" fmla="*/ 1412190 h 2040799"/>
                <a:gd name="connsiteX12" fmla="*/ 1421811 w 1757452"/>
                <a:gd name="connsiteY12" fmla="*/ 1845923 h 2040799"/>
                <a:gd name="connsiteX13" fmla="*/ 900256 w 1757452"/>
                <a:gd name="connsiteY13" fmla="*/ 1641978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040799"/>
                <a:gd name="connsiteX1" fmla="*/ 342320 w 1757452"/>
                <a:gd name="connsiteY1" fmla="*/ 824087 h 2040799"/>
                <a:gd name="connsiteX2" fmla="*/ 335641 w 1757452"/>
                <a:gd name="connsiteY2" fmla="*/ 194876 h 2040799"/>
                <a:gd name="connsiteX3" fmla="*/ 545717 w 1757452"/>
                <a:gd name="connsiteY3" fmla="*/ 679352 h 2040799"/>
                <a:gd name="connsiteX4" fmla="*/ 878726 w 1757452"/>
                <a:gd name="connsiteY4" fmla="*/ 0 h 2040799"/>
                <a:gd name="connsiteX5" fmla="*/ 759001 w 1757452"/>
                <a:gd name="connsiteY5" fmla="*/ 726011 h 2040799"/>
                <a:gd name="connsiteX6" fmla="*/ 1421811 w 1757452"/>
                <a:gd name="connsiteY6" fmla="*/ 194876 h 2040799"/>
                <a:gd name="connsiteX7" fmla="*/ 869081 w 1757452"/>
                <a:gd name="connsiteY7" fmla="*/ 853525 h 2040799"/>
                <a:gd name="connsiteX8" fmla="*/ 1757452 w 1757452"/>
                <a:gd name="connsiteY8" fmla="*/ 705076 h 2040799"/>
                <a:gd name="connsiteX9" fmla="*/ 1017787 w 1757452"/>
                <a:gd name="connsiteY9" fmla="*/ 1067990 h 2040799"/>
                <a:gd name="connsiteX10" fmla="*/ 1757452 w 1757452"/>
                <a:gd name="connsiteY10" fmla="*/ 1335723 h 2040799"/>
                <a:gd name="connsiteX11" fmla="*/ 1076542 w 1757452"/>
                <a:gd name="connsiteY11" fmla="*/ 1412190 h 2040799"/>
                <a:gd name="connsiteX12" fmla="*/ 1421811 w 1757452"/>
                <a:gd name="connsiteY12" fmla="*/ 1845923 h 2040799"/>
                <a:gd name="connsiteX13" fmla="*/ 926670 w 1757452"/>
                <a:gd name="connsiteY13" fmla="*/ 1850136 h 2040799"/>
                <a:gd name="connsiteX14" fmla="*/ 878726 w 1757452"/>
                <a:gd name="connsiteY14" fmla="*/ 2040799 h 2040799"/>
                <a:gd name="connsiteX15" fmla="*/ 768768 w 1757452"/>
                <a:gd name="connsiteY15" fmla="*/ 1394143 h 2040799"/>
                <a:gd name="connsiteX16" fmla="*/ 335641 w 1757452"/>
                <a:gd name="connsiteY16" fmla="*/ 1845923 h 2040799"/>
                <a:gd name="connsiteX17" fmla="*/ 590853 w 1757452"/>
                <a:gd name="connsiteY17" fmla="*/ 1251387 h 2040799"/>
                <a:gd name="connsiteX18" fmla="*/ 0 w 1757452"/>
                <a:gd name="connsiteY18" fmla="*/ 1335723 h 2040799"/>
                <a:gd name="connsiteX19" fmla="*/ 522897 w 1757452"/>
                <a:gd name="connsiteY19" fmla="*/ 1020400 h 2040799"/>
                <a:gd name="connsiteX20" fmla="*/ 0 w 1757452"/>
                <a:gd name="connsiteY20" fmla="*/ 705076 h 2040799"/>
                <a:gd name="connsiteX0" fmla="*/ 0 w 1757452"/>
                <a:gd name="connsiteY0" fmla="*/ 705076 h 2151450"/>
                <a:gd name="connsiteX1" fmla="*/ 342320 w 1757452"/>
                <a:gd name="connsiteY1" fmla="*/ 824087 h 2151450"/>
                <a:gd name="connsiteX2" fmla="*/ 335641 w 1757452"/>
                <a:gd name="connsiteY2" fmla="*/ 194876 h 2151450"/>
                <a:gd name="connsiteX3" fmla="*/ 545717 w 1757452"/>
                <a:gd name="connsiteY3" fmla="*/ 679352 h 2151450"/>
                <a:gd name="connsiteX4" fmla="*/ 878726 w 1757452"/>
                <a:gd name="connsiteY4" fmla="*/ 0 h 2151450"/>
                <a:gd name="connsiteX5" fmla="*/ 759001 w 1757452"/>
                <a:gd name="connsiteY5" fmla="*/ 726011 h 2151450"/>
                <a:gd name="connsiteX6" fmla="*/ 1421811 w 1757452"/>
                <a:gd name="connsiteY6" fmla="*/ 194876 h 2151450"/>
                <a:gd name="connsiteX7" fmla="*/ 869081 w 1757452"/>
                <a:gd name="connsiteY7" fmla="*/ 853525 h 2151450"/>
                <a:gd name="connsiteX8" fmla="*/ 1757452 w 1757452"/>
                <a:gd name="connsiteY8" fmla="*/ 705076 h 2151450"/>
                <a:gd name="connsiteX9" fmla="*/ 1017787 w 1757452"/>
                <a:gd name="connsiteY9" fmla="*/ 1067990 h 2151450"/>
                <a:gd name="connsiteX10" fmla="*/ 1757452 w 1757452"/>
                <a:gd name="connsiteY10" fmla="*/ 1335723 h 2151450"/>
                <a:gd name="connsiteX11" fmla="*/ 1076542 w 1757452"/>
                <a:gd name="connsiteY11" fmla="*/ 1412190 h 2151450"/>
                <a:gd name="connsiteX12" fmla="*/ 1421811 w 1757452"/>
                <a:gd name="connsiteY12" fmla="*/ 1845923 h 2151450"/>
                <a:gd name="connsiteX13" fmla="*/ 926670 w 1757452"/>
                <a:gd name="connsiteY13" fmla="*/ 1850136 h 2151450"/>
                <a:gd name="connsiteX14" fmla="*/ 1302606 w 1757452"/>
                <a:gd name="connsiteY14" fmla="*/ 2151450 h 2151450"/>
                <a:gd name="connsiteX15" fmla="*/ 768768 w 1757452"/>
                <a:gd name="connsiteY15" fmla="*/ 1394143 h 2151450"/>
                <a:gd name="connsiteX16" fmla="*/ 335641 w 1757452"/>
                <a:gd name="connsiteY16" fmla="*/ 1845923 h 2151450"/>
                <a:gd name="connsiteX17" fmla="*/ 590853 w 1757452"/>
                <a:gd name="connsiteY17" fmla="*/ 1251387 h 2151450"/>
                <a:gd name="connsiteX18" fmla="*/ 0 w 1757452"/>
                <a:gd name="connsiteY18" fmla="*/ 1335723 h 2151450"/>
                <a:gd name="connsiteX19" fmla="*/ 522897 w 1757452"/>
                <a:gd name="connsiteY19" fmla="*/ 1020400 h 2151450"/>
                <a:gd name="connsiteX20" fmla="*/ 0 w 1757452"/>
                <a:gd name="connsiteY20" fmla="*/ 705076 h 2151450"/>
                <a:gd name="connsiteX0" fmla="*/ 0 w 1757452"/>
                <a:gd name="connsiteY0" fmla="*/ 705076 h 2151450"/>
                <a:gd name="connsiteX1" fmla="*/ 342320 w 1757452"/>
                <a:gd name="connsiteY1" fmla="*/ 824087 h 2151450"/>
                <a:gd name="connsiteX2" fmla="*/ 335641 w 1757452"/>
                <a:gd name="connsiteY2" fmla="*/ 194876 h 2151450"/>
                <a:gd name="connsiteX3" fmla="*/ 545717 w 1757452"/>
                <a:gd name="connsiteY3" fmla="*/ 679352 h 2151450"/>
                <a:gd name="connsiteX4" fmla="*/ 878726 w 1757452"/>
                <a:gd name="connsiteY4" fmla="*/ 0 h 2151450"/>
                <a:gd name="connsiteX5" fmla="*/ 759001 w 1757452"/>
                <a:gd name="connsiteY5" fmla="*/ 726011 h 2151450"/>
                <a:gd name="connsiteX6" fmla="*/ 1421811 w 1757452"/>
                <a:gd name="connsiteY6" fmla="*/ 194876 h 2151450"/>
                <a:gd name="connsiteX7" fmla="*/ 869081 w 1757452"/>
                <a:gd name="connsiteY7" fmla="*/ 853525 h 2151450"/>
                <a:gd name="connsiteX8" fmla="*/ 1757452 w 1757452"/>
                <a:gd name="connsiteY8" fmla="*/ 705076 h 2151450"/>
                <a:gd name="connsiteX9" fmla="*/ 1017787 w 1757452"/>
                <a:gd name="connsiteY9" fmla="*/ 1067990 h 2151450"/>
                <a:gd name="connsiteX10" fmla="*/ 1757452 w 1757452"/>
                <a:gd name="connsiteY10" fmla="*/ 1335723 h 2151450"/>
                <a:gd name="connsiteX11" fmla="*/ 1076542 w 1757452"/>
                <a:gd name="connsiteY11" fmla="*/ 1412190 h 2151450"/>
                <a:gd name="connsiteX12" fmla="*/ 1421811 w 1757452"/>
                <a:gd name="connsiteY12" fmla="*/ 1845923 h 2151450"/>
                <a:gd name="connsiteX13" fmla="*/ 926670 w 1757452"/>
                <a:gd name="connsiteY13" fmla="*/ 1850136 h 2151450"/>
                <a:gd name="connsiteX14" fmla="*/ 1302606 w 1757452"/>
                <a:gd name="connsiteY14" fmla="*/ 2151450 h 2151450"/>
                <a:gd name="connsiteX15" fmla="*/ 768768 w 1757452"/>
                <a:gd name="connsiteY15" fmla="*/ 1394143 h 2151450"/>
                <a:gd name="connsiteX16" fmla="*/ 335641 w 1757452"/>
                <a:gd name="connsiteY16" fmla="*/ 1845923 h 2151450"/>
                <a:gd name="connsiteX17" fmla="*/ 590853 w 1757452"/>
                <a:gd name="connsiteY17" fmla="*/ 1251387 h 2151450"/>
                <a:gd name="connsiteX18" fmla="*/ 0 w 1757452"/>
                <a:gd name="connsiteY18" fmla="*/ 1335723 h 2151450"/>
                <a:gd name="connsiteX19" fmla="*/ 522897 w 1757452"/>
                <a:gd name="connsiteY19" fmla="*/ 1020400 h 2151450"/>
                <a:gd name="connsiteX20" fmla="*/ 0 w 1757452"/>
                <a:gd name="connsiteY20" fmla="*/ 705076 h 2151450"/>
                <a:gd name="connsiteX0" fmla="*/ 0 w 1757452"/>
                <a:gd name="connsiteY0" fmla="*/ 705076 h 2151450"/>
                <a:gd name="connsiteX1" fmla="*/ 342320 w 1757452"/>
                <a:gd name="connsiteY1" fmla="*/ 824087 h 2151450"/>
                <a:gd name="connsiteX2" fmla="*/ 335641 w 1757452"/>
                <a:gd name="connsiteY2" fmla="*/ 194876 h 2151450"/>
                <a:gd name="connsiteX3" fmla="*/ 545717 w 1757452"/>
                <a:gd name="connsiteY3" fmla="*/ 679352 h 2151450"/>
                <a:gd name="connsiteX4" fmla="*/ 878726 w 1757452"/>
                <a:gd name="connsiteY4" fmla="*/ 0 h 2151450"/>
                <a:gd name="connsiteX5" fmla="*/ 759001 w 1757452"/>
                <a:gd name="connsiteY5" fmla="*/ 726011 h 2151450"/>
                <a:gd name="connsiteX6" fmla="*/ 1421811 w 1757452"/>
                <a:gd name="connsiteY6" fmla="*/ 194876 h 2151450"/>
                <a:gd name="connsiteX7" fmla="*/ 869081 w 1757452"/>
                <a:gd name="connsiteY7" fmla="*/ 853525 h 2151450"/>
                <a:gd name="connsiteX8" fmla="*/ 1757452 w 1757452"/>
                <a:gd name="connsiteY8" fmla="*/ 705076 h 2151450"/>
                <a:gd name="connsiteX9" fmla="*/ 1017787 w 1757452"/>
                <a:gd name="connsiteY9" fmla="*/ 1067990 h 2151450"/>
                <a:gd name="connsiteX10" fmla="*/ 1757452 w 1757452"/>
                <a:gd name="connsiteY10" fmla="*/ 1335723 h 2151450"/>
                <a:gd name="connsiteX11" fmla="*/ 1076542 w 1757452"/>
                <a:gd name="connsiteY11" fmla="*/ 1412190 h 2151450"/>
                <a:gd name="connsiteX12" fmla="*/ 1421811 w 1757452"/>
                <a:gd name="connsiteY12" fmla="*/ 1845923 h 2151450"/>
                <a:gd name="connsiteX13" fmla="*/ 737362 w 1757452"/>
                <a:gd name="connsiteY13" fmla="*/ 1921229 h 2151450"/>
                <a:gd name="connsiteX14" fmla="*/ 1302606 w 1757452"/>
                <a:gd name="connsiteY14" fmla="*/ 2151450 h 2151450"/>
                <a:gd name="connsiteX15" fmla="*/ 768768 w 1757452"/>
                <a:gd name="connsiteY15" fmla="*/ 1394143 h 2151450"/>
                <a:gd name="connsiteX16" fmla="*/ 335641 w 1757452"/>
                <a:gd name="connsiteY16" fmla="*/ 1845923 h 2151450"/>
                <a:gd name="connsiteX17" fmla="*/ 590853 w 1757452"/>
                <a:gd name="connsiteY17" fmla="*/ 1251387 h 2151450"/>
                <a:gd name="connsiteX18" fmla="*/ 0 w 1757452"/>
                <a:gd name="connsiteY18" fmla="*/ 1335723 h 2151450"/>
                <a:gd name="connsiteX19" fmla="*/ 522897 w 1757452"/>
                <a:gd name="connsiteY19" fmla="*/ 1020400 h 2151450"/>
                <a:gd name="connsiteX20" fmla="*/ 0 w 1757452"/>
                <a:gd name="connsiteY20" fmla="*/ 705076 h 2151450"/>
                <a:gd name="connsiteX0" fmla="*/ 0 w 1757452"/>
                <a:gd name="connsiteY0" fmla="*/ 705076 h 2151450"/>
                <a:gd name="connsiteX1" fmla="*/ 342320 w 1757452"/>
                <a:gd name="connsiteY1" fmla="*/ 824087 h 2151450"/>
                <a:gd name="connsiteX2" fmla="*/ 335641 w 1757452"/>
                <a:gd name="connsiteY2" fmla="*/ 194876 h 2151450"/>
                <a:gd name="connsiteX3" fmla="*/ 545717 w 1757452"/>
                <a:gd name="connsiteY3" fmla="*/ 679352 h 2151450"/>
                <a:gd name="connsiteX4" fmla="*/ 878726 w 1757452"/>
                <a:gd name="connsiteY4" fmla="*/ 0 h 2151450"/>
                <a:gd name="connsiteX5" fmla="*/ 759001 w 1757452"/>
                <a:gd name="connsiteY5" fmla="*/ 726011 h 2151450"/>
                <a:gd name="connsiteX6" fmla="*/ 1421811 w 1757452"/>
                <a:gd name="connsiteY6" fmla="*/ 194876 h 2151450"/>
                <a:gd name="connsiteX7" fmla="*/ 869081 w 1757452"/>
                <a:gd name="connsiteY7" fmla="*/ 853525 h 2151450"/>
                <a:gd name="connsiteX8" fmla="*/ 1757452 w 1757452"/>
                <a:gd name="connsiteY8" fmla="*/ 705076 h 2151450"/>
                <a:gd name="connsiteX9" fmla="*/ 1017787 w 1757452"/>
                <a:gd name="connsiteY9" fmla="*/ 1067990 h 2151450"/>
                <a:gd name="connsiteX10" fmla="*/ 1757452 w 1757452"/>
                <a:gd name="connsiteY10" fmla="*/ 1335723 h 2151450"/>
                <a:gd name="connsiteX11" fmla="*/ 1076542 w 1757452"/>
                <a:gd name="connsiteY11" fmla="*/ 1412190 h 2151450"/>
                <a:gd name="connsiteX12" fmla="*/ 1576096 w 1757452"/>
                <a:gd name="connsiteY12" fmla="*/ 1587849 h 2151450"/>
                <a:gd name="connsiteX13" fmla="*/ 737362 w 1757452"/>
                <a:gd name="connsiteY13" fmla="*/ 1921229 h 2151450"/>
                <a:gd name="connsiteX14" fmla="*/ 1302606 w 1757452"/>
                <a:gd name="connsiteY14" fmla="*/ 2151450 h 2151450"/>
                <a:gd name="connsiteX15" fmla="*/ 768768 w 1757452"/>
                <a:gd name="connsiteY15" fmla="*/ 1394143 h 2151450"/>
                <a:gd name="connsiteX16" fmla="*/ 335641 w 1757452"/>
                <a:gd name="connsiteY16" fmla="*/ 1845923 h 2151450"/>
                <a:gd name="connsiteX17" fmla="*/ 590853 w 1757452"/>
                <a:gd name="connsiteY17" fmla="*/ 1251387 h 2151450"/>
                <a:gd name="connsiteX18" fmla="*/ 0 w 1757452"/>
                <a:gd name="connsiteY18" fmla="*/ 1335723 h 2151450"/>
                <a:gd name="connsiteX19" fmla="*/ 522897 w 1757452"/>
                <a:gd name="connsiteY19" fmla="*/ 1020400 h 2151450"/>
                <a:gd name="connsiteX20" fmla="*/ 0 w 1757452"/>
                <a:gd name="connsiteY20" fmla="*/ 705076 h 2151450"/>
                <a:gd name="connsiteX0" fmla="*/ 0 w 1757452"/>
                <a:gd name="connsiteY0" fmla="*/ 705076 h 1956556"/>
                <a:gd name="connsiteX1" fmla="*/ 342320 w 1757452"/>
                <a:gd name="connsiteY1" fmla="*/ 824087 h 1956556"/>
                <a:gd name="connsiteX2" fmla="*/ 335641 w 1757452"/>
                <a:gd name="connsiteY2" fmla="*/ 194876 h 1956556"/>
                <a:gd name="connsiteX3" fmla="*/ 545717 w 1757452"/>
                <a:gd name="connsiteY3" fmla="*/ 679352 h 1956556"/>
                <a:gd name="connsiteX4" fmla="*/ 878726 w 1757452"/>
                <a:gd name="connsiteY4" fmla="*/ 0 h 1956556"/>
                <a:gd name="connsiteX5" fmla="*/ 759001 w 1757452"/>
                <a:gd name="connsiteY5" fmla="*/ 726011 h 1956556"/>
                <a:gd name="connsiteX6" fmla="*/ 1421811 w 1757452"/>
                <a:gd name="connsiteY6" fmla="*/ 194876 h 1956556"/>
                <a:gd name="connsiteX7" fmla="*/ 869081 w 1757452"/>
                <a:gd name="connsiteY7" fmla="*/ 853525 h 1956556"/>
                <a:gd name="connsiteX8" fmla="*/ 1757452 w 1757452"/>
                <a:gd name="connsiteY8" fmla="*/ 705076 h 1956556"/>
                <a:gd name="connsiteX9" fmla="*/ 1017787 w 1757452"/>
                <a:gd name="connsiteY9" fmla="*/ 1067990 h 1956556"/>
                <a:gd name="connsiteX10" fmla="*/ 1757452 w 1757452"/>
                <a:gd name="connsiteY10" fmla="*/ 1335723 h 1956556"/>
                <a:gd name="connsiteX11" fmla="*/ 1076542 w 1757452"/>
                <a:gd name="connsiteY11" fmla="*/ 1412190 h 1956556"/>
                <a:gd name="connsiteX12" fmla="*/ 1576096 w 1757452"/>
                <a:gd name="connsiteY12" fmla="*/ 1587849 h 1956556"/>
                <a:gd name="connsiteX13" fmla="*/ 737362 w 1757452"/>
                <a:gd name="connsiteY13" fmla="*/ 1921229 h 1956556"/>
                <a:gd name="connsiteX14" fmla="*/ 1369508 w 1757452"/>
                <a:gd name="connsiteY14" fmla="*/ 1956556 h 1956556"/>
                <a:gd name="connsiteX15" fmla="*/ 768768 w 1757452"/>
                <a:gd name="connsiteY15" fmla="*/ 1394143 h 1956556"/>
                <a:gd name="connsiteX16" fmla="*/ 335641 w 1757452"/>
                <a:gd name="connsiteY16" fmla="*/ 1845923 h 1956556"/>
                <a:gd name="connsiteX17" fmla="*/ 590853 w 1757452"/>
                <a:gd name="connsiteY17" fmla="*/ 1251387 h 1956556"/>
                <a:gd name="connsiteX18" fmla="*/ 0 w 1757452"/>
                <a:gd name="connsiteY18" fmla="*/ 1335723 h 1956556"/>
                <a:gd name="connsiteX19" fmla="*/ 522897 w 1757452"/>
                <a:gd name="connsiteY19" fmla="*/ 1020400 h 1956556"/>
                <a:gd name="connsiteX20" fmla="*/ 0 w 1757452"/>
                <a:gd name="connsiteY20" fmla="*/ 705076 h 1956556"/>
                <a:gd name="connsiteX0" fmla="*/ 0 w 1757452"/>
                <a:gd name="connsiteY0" fmla="*/ 705076 h 1956556"/>
                <a:gd name="connsiteX1" fmla="*/ 342320 w 1757452"/>
                <a:gd name="connsiteY1" fmla="*/ 824087 h 1956556"/>
                <a:gd name="connsiteX2" fmla="*/ 335641 w 1757452"/>
                <a:gd name="connsiteY2" fmla="*/ 194876 h 1956556"/>
                <a:gd name="connsiteX3" fmla="*/ 545717 w 1757452"/>
                <a:gd name="connsiteY3" fmla="*/ 679352 h 1956556"/>
                <a:gd name="connsiteX4" fmla="*/ 878726 w 1757452"/>
                <a:gd name="connsiteY4" fmla="*/ 0 h 1956556"/>
                <a:gd name="connsiteX5" fmla="*/ 759001 w 1757452"/>
                <a:gd name="connsiteY5" fmla="*/ 726011 h 1956556"/>
                <a:gd name="connsiteX6" fmla="*/ 1421811 w 1757452"/>
                <a:gd name="connsiteY6" fmla="*/ 194876 h 1956556"/>
                <a:gd name="connsiteX7" fmla="*/ 869081 w 1757452"/>
                <a:gd name="connsiteY7" fmla="*/ 853525 h 1956556"/>
                <a:gd name="connsiteX8" fmla="*/ 1757452 w 1757452"/>
                <a:gd name="connsiteY8" fmla="*/ 705076 h 1956556"/>
                <a:gd name="connsiteX9" fmla="*/ 1017787 w 1757452"/>
                <a:gd name="connsiteY9" fmla="*/ 1067990 h 1956556"/>
                <a:gd name="connsiteX10" fmla="*/ 1757452 w 1757452"/>
                <a:gd name="connsiteY10" fmla="*/ 1335723 h 1956556"/>
                <a:gd name="connsiteX11" fmla="*/ 1076542 w 1757452"/>
                <a:gd name="connsiteY11" fmla="*/ 1412190 h 1956556"/>
                <a:gd name="connsiteX12" fmla="*/ 1576096 w 1757452"/>
                <a:gd name="connsiteY12" fmla="*/ 1587849 h 1956556"/>
                <a:gd name="connsiteX13" fmla="*/ 573884 w 1757452"/>
                <a:gd name="connsiteY13" fmla="*/ 1928793 h 1956556"/>
                <a:gd name="connsiteX14" fmla="*/ 1369508 w 1757452"/>
                <a:gd name="connsiteY14" fmla="*/ 1956556 h 1956556"/>
                <a:gd name="connsiteX15" fmla="*/ 768768 w 1757452"/>
                <a:gd name="connsiteY15" fmla="*/ 1394143 h 1956556"/>
                <a:gd name="connsiteX16" fmla="*/ 335641 w 1757452"/>
                <a:gd name="connsiteY16" fmla="*/ 1845923 h 1956556"/>
                <a:gd name="connsiteX17" fmla="*/ 590853 w 1757452"/>
                <a:gd name="connsiteY17" fmla="*/ 1251387 h 1956556"/>
                <a:gd name="connsiteX18" fmla="*/ 0 w 1757452"/>
                <a:gd name="connsiteY18" fmla="*/ 1335723 h 1956556"/>
                <a:gd name="connsiteX19" fmla="*/ 522897 w 1757452"/>
                <a:gd name="connsiteY19" fmla="*/ 1020400 h 1956556"/>
                <a:gd name="connsiteX20" fmla="*/ 0 w 1757452"/>
                <a:gd name="connsiteY20" fmla="*/ 705076 h 1956556"/>
                <a:gd name="connsiteX0" fmla="*/ 0 w 1757452"/>
                <a:gd name="connsiteY0" fmla="*/ 705076 h 1989989"/>
                <a:gd name="connsiteX1" fmla="*/ 342320 w 1757452"/>
                <a:gd name="connsiteY1" fmla="*/ 824087 h 1989989"/>
                <a:gd name="connsiteX2" fmla="*/ 335641 w 1757452"/>
                <a:gd name="connsiteY2" fmla="*/ 194876 h 1989989"/>
                <a:gd name="connsiteX3" fmla="*/ 545717 w 1757452"/>
                <a:gd name="connsiteY3" fmla="*/ 679352 h 1989989"/>
                <a:gd name="connsiteX4" fmla="*/ 878726 w 1757452"/>
                <a:gd name="connsiteY4" fmla="*/ 0 h 1989989"/>
                <a:gd name="connsiteX5" fmla="*/ 759001 w 1757452"/>
                <a:gd name="connsiteY5" fmla="*/ 726011 h 1989989"/>
                <a:gd name="connsiteX6" fmla="*/ 1421811 w 1757452"/>
                <a:gd name="connsiteY6" fmla="*/ 194876 h 1989989"/>
                <a:gd name="connsiteX7" fmla="*/ 869081 w 1757452"/>
                <a:gd name="connsiteY7" fmla="*/ 853525 h 1989989"/>
                <a:gd name="connsiteX8" fmla="*/ 1757452 w 1757452"/>
                <a:gd name="connsiteY8" fmla="*/ 705076 h 1989989"/>
                <a:gd name="connsiteX9" fmla="*/ 1017787 w 1757452"/>
                <a:gd name="connsiteY9" fmla="*/ 1067990 h 1989989"/>
                <a:gd name="connsiteX10" fmla="*/ 1757452 w 1757452"/>
                <a:gd name="connsiteY10" fmla="*/ 1335723 h 1989989"/>
                <a:gd name="connsiteX11" fmla="*/ 1076542 w 1757452"/>
                <a:gd name="connsiteY11" fmla="*/ 1412190 h 1989989"/>
                <a:gd name="connsiteX12" fmla="*/ 1576096 w 1757452"/>
                <a:gd name="connsiteY12" fmla="*/ 1587849 h 1989989"/>
                <a:gd name="connsiteX13" fmla="*/ 1634803 w 1757452"/>
                <a:gd name="connsiteY13" fmla="*/ 1989989 h 1989989"/>
                <a:gd name="connsiteX14" fmla="*/ 1369508 w 1757452"/>
                <a:gd name="connsiteY14" fmla="*/ 1956556 h 1989989"/>
                <a:gd name="connsiteX15" fmla="*/ 768768 w 1757452"/>
                <a:gd name="connsiteY15" fmla="*/ 1394143 h 1989989"/>
                <a:gd name="connsiteX16" fmla="*/ 335641 w 1757452"/>
                <a:gd name="connsiteY16" fmla="*/ 1845923 h 1989989"/>
                <a:gd name="connsiteX17" fmla="*/ 590853 w 1757452"/>
                <a:gd name="connsiteY17" fmla="*/ 1251387 h 1989989"/>
                <a:gd name="connsiteX18" fmla="*/ 0 w 1757452"/>
                <a:gd name="connsiteY18" fmla="*/ 1335723 h 1989989"/>
                <a:gd name="connsiteX19" fmla="*/ 522897 w 1757452"/>
                <a:gd name="connsiteY19" fmla="*/ 1020400 h 1989989"/>
                <a:gd name="connsiteX20" fmla="*/ 0 w 1757452"/>
                <a:gd name="connsiteY20" fmla="*/ 705076 h 1989989"/>
                <a:gd name="connsiteX0" fmla="*/ 0 w 1757452"/>
                <a:gd name="connsiteY0" fmla="*/ 705076 h 1989989"/>
                <a:gd name="connsiteX1" fmla="*/ 342320 w 1757452"/>
                <a:gd name="connsiteY1" fmla="*/ 824087 h 1989989"/>
                <a:gd name="connsiteX2" fmla="*/ 335641 w 1757452"/>
                <a:gd name="connsiteY2" fmla="*/ 194876 h 1989989"/>
                <a:gd name="connsiteX3" fmla="*/ 545717 w 1757452"/>
                <a:gd name="connsiteY3" fmla="*/ 679352 h 1989989"/>
                <a:gd name="connsiteX4" fmla="*/ 878726 w 1757452"/>
                <a:gd name="connsiteY4" fmla="*/ 0 h 1989989"/>
                <a:gd name="connsiteX5" fmla="*/ 759001 w 1757452"/>
                <a:gd name="connsiteY5" fmla="*/ 726011 h 1989989"/>
                <a:gd name="connsiteX6" fmla="*/ 1421811 w 1757452"/>
                <a:gd name="connsiteY6" fmla="*/ 194876 h 1989989"/>
                <a:gd name="connsiteX7" fmla="*/ 869081 w 1757452"/>
                <a:gd name="connsiteY7" fmla="*/ 853525 h 1989989"/>
                <a:gd name="connsiteX8" fmla="*/ 1757452 w 1757452"/>
                <a:gd name="connsiteY8" fmla="*/ 705076 h 1989989"/>
                <a:gd name="connsiteX9" fmla="*/ 1017787 w 1757452"/>
                <a:gd name="connsiteY9" fmla="*/ 1067990 h 1989989"/>
                <a:gd name="connsiteX10" fmla="*/ 1757452 w 1757452"/>
                <a:gd name="connsiteY10" fmla="*/ 1335723 h 1989989"/>
                <a:gd name="connsiteX11" fmla="*/ 1076542 w 1757452"/>
                <a:gd name="connsiteY11" fmla="*/ 1412190 h 1989989"/>
                <a:gd name="connsiteX12" fmla="*/ 1576096 w 1757452"/>
                <a:gd name="connsiteY12" fmla="*/ 1587849 h 1989989"/>
                <a:gd name="connsiteX13" fmla="*/ 1634803 w 1757452"/>
                <a:gd name="connsiteY13" fmla="*/ 1989989 h 1989989"/>
                <a:gd name="connsiteX14" fmla="*/ 1369508 w 1757452"/>
                <a:gd name="connsiteY14" fmla="*/ 1956556 h 1989989"/>
                <a:gd name="connsiteX15" fmla="*/ 822459 w 1757452"/>
                <a:gd name="connsiteY15" fmla="*/ 1874757 h 1989989"/>
                <a:gd name="connsiteX16" fmla="*/ 768768 w 1757452"/>
                <a:gd name="connsiteY16" fmla="*/ 1394143 h 1989989"/>
                <a:gd name="connsiteX17" fmla="*/ 335641 w 1757452"/>
                <a:gd name="connsiteY17" fmla="*/ 1845923 h 1989989"/>
                <a:gd name="connsiteX18" fmla="*/ 590853 w 1757452"/>
                <a:gd name="connsiteY18" fmla="*/ 1251387 h 1989989"/>
                <a:gd name="connsiteX19" fmla="*/ 0 w 1757452"/>
                <a:gd name="connsiteY19" fmla="*/ 1335723 h 1989989"/>
                <a:gd name="connsiteX20" fmla="*/ 522897 w 1757452"/>
                <a:gd name="connsiteY20" fmla="*/ 1020400 h 1989989"/>
                <a:gd name="connsiteX21" fmla="*/ 0 w 1757452"/>
                <a:gd name="connsiteY21" fmla="*/ 705076 h 1989989"/>
                <a:gd name="connsiteX0" fmla="*/ 0 w 1757452"/>
                <a:gd name="connsiteY0" fmla="*/ 705076 h 2099536"/>
                <a:gd name="connsiteX1" fmla="*/ 342320 w 1757452"/>
                <a:gd name="connsiteY1" fmla="*/ 824087 h 2099536"/>
                <a:gd name="connsiteX2" fmla="*/ 335641 w 1757452"/>
                <a:gd name="connsiteY2" fmla="*/ 194876 h 2099536"/>
                <a:gd name="connsiteX3" fmla="*/ 545717 w 1757452"/>
                <a:gd name="connsiteY3" fmla="*/ 679352 h 2099536"/>
                <a:gd name="connsiteX4" fmla="*/ 878726 w 1757452"/>
                <a:gd name="connsiteY4" fmla="*/ 0 h 2099536"/>
                <a:gd name="connsiteX5" fmla="*/ 759001 w 1757452"/>
                <a:gd name="connsiteY5" fmla="*/ 726011 h 2099536"/>
                <a:gd name="connsiteX6" fmla="*/ 1421811 w 1757452"/>
                <a:gd name="connsiteY6" fmla="*/ 194876 h 2099536"/>
                <a:gd name="connsiteX7" fmla="*/ 869081 w 1757452"/>
                <a:gd name="connsiteY7" fmla="*/ 853525 h 2099536"/>
                <a:gd name="connsiteX8" fmla="*/ 1757452 w 1757452"/>
                <a:gd name="connsiteY8" fmla="*/ 705076 h 2099536"/>
                <a:gd name="connsiteX9" fmla="*/ 1017787 w 1757452"/>
                <a:gd name="connsiteY9" fmla="*/ 1067990 h 2099536"/>
                <a:gd name="connsiteX10" fmla="*/ 1757452 w 1757452"/>
                <a:gd name="connsiteY10" fmla="*/ 1335723 h 2099536"/>
                <a:gd name="connsiteX11" fmla="*/ 1076542 w 1757452"/>
                <a:gd name="connsiteY11" fmla="*/ 1412190 h 2099536"/>
                <a:gd name="connsiteX12" fmla="*/ 1576096 w 1757452"/>
                <a:gd name="connsiteY12" fmla="*/ 1587849 h 2099536"/>
                <a:gd name="connsiteX13" fmla="*/ 1634803 w 1757452"/>
                <a:gd name="connsiteY13" fmla="*/ 1989989 h 2099536"/>
                <a:gd name="connsiteX14" fmla="*/ 1369508 w 1757452"/>
                <a:gd name="connsiteY14" fmla="*/ 1956556 h 2099536"/>
                <a:gd name="connsiteX15" fmla="*/ 530527 w 1757452"/>
                <a:gd name="connsiteY15" fmla="*/ 2076866 h 2099536"/>
                <a:gd name="connsiteX16" fmla="*/ 768768 w 1757452"/>
                <a:gd name="connsiteY16" fmla="*/ 1394143 h 2099536"/>
                <a:gd name="connsiteX17" fmla="*/ 335641 w 1757452"/>
                <a:gd name="connsiteY17" fmla="*/ 1845923 h 2099536"/>
                <a:gd name="connsiteX18" fmla="*/ 590853 w 1757452"/>
                <a:gd name="connsiteY18" fmla="*/ 1251387 h 2099536"/>
                <a:gd name="connsiteX19" fmla="*/ 0 w 1757452"/>
                <a:gd name="connsiteY19" fmla="*/ 1335723 h 2099536"/>
                <a:gd name="connsiteX20" fmla="*/ 522897 w 1757452"/>
                <a:gd name="connsiteY20" fmla="*/ 1020400 h 2099536"/>
                <a:gd name="connsiteX21" fmla="*/ 0 w 1757452"/>
                <a:gd name="connsiteY21" fmla="*/ 705076 h 2099536"/>
                <a:gd name="connsiteX0" fmla="*/ 0 w 1757452"/>
                <a:gd name="connsiteY0" fmla="*/ 705076 h 2105041"/>
                <a:gd name="connsiteX1" fmla="*/ 342320 w 1757452"/>
                <a:gd name="connsiteY1" fmla="*/ 824087 h 2105041"/>
                <a:gd name="connsiteX2" fmla="*/ 335641 w 1757452"/>
                <a:gd name="connsiteY2" fmla="*/ 194876 h 2105041"/>
                <a:gd name="connsiteX3" fmla="*/ 545717 w 1757452"/>
                <a:gd name="connsiteY3" fmla="*/ 679352 h 2105041"/>
                <a:gd name="connsiteX4" fmla="*/ 878726 w 1757452"/>
                <a:gd name="connsiteY4" fmla="*/ 0 h 2105041"/>
                <a:gd name="connsiteX5" fmla="*/ 759001 w 1757452"/>
                <a:gd name="connsiteY5" fmla="*/ 726011 h 2105041"/>
                <a:gd name="connsiteX6" fmla="*/ 1421811 w 1757452"/>
                <a:gd name="connsiteY6" fmla="*/ 194876 h 2105041"/>
                <a:gd name="connsiteX7" fmla="*/ 869081 w 1757452"/>
                <a:gd name="connsiteY7" fmla="*/ 853525 h 2105041"/>
                <a:gd name="connsiteX8" fmla="*/ 1757452 w 1757452"/>
                <a:gd name="connsiteY8" fmla="*/ 705076 h 2105041"/>
                <a:gd name="connsiteX9" fmla="*/ 1017787 w 1757452"/>
                <a:gd name="connsiteY9" fmla="*/ 1067990 h 2105041"/>
                <a:gd name="connsiteX10" fmla="*/ 1757452 w 1757452"/>
                <a:gd name="connsiteY10" fmla="*/ 1335723 h 2105041"/>
                <a:gd name="connsiteX11" fmla="*/ 1076542 w 1757452"/>
                <a:gd name="connsiteY11" fmla="*/ 1412190 h 2105041"/>
                <a:gd name="connsiteX12" fmla="*/ 1576096 w 1757452"/>
                <a:gd name="connsiteY12" fmla="*/ 1587849 h 2105041"/>
                <a:gd name="connsiteX13" fmla="*/ 1634803 w 1757452"/>
                <a:gd name="connsiteY13" fmla="*/ 1989989 h 2105041"/>
                <a:gd name="connsiteX14" fmla="*/ 902230 w 1757452"/>
                <a:gd name="connsiteY14" fmla="*/ 2013340 h 2105041"/>
                <a:gd name="connsiteX15" fmla="*/ 530527 w 1757452"/>
                <a:gd name="connsiteY15" fmla="*/ 2076866 h 2105041"/>
                <a:gd name="connsiteX16" fmla="*/ 768768 w 1757452"/>
                <a:gd name="connsiteY16" fmla="*/ 1394143 h 2105041"/>
                <a:gd name="connsiteX17" fmla="*/ 335641 w 1757452"/>
                <a:gd name="connsiteY17" fmla="*/ 1845923 h 2105041"/>
                <a:gd name="connsiteX18" fmla="*/ 590853 w 1757452"/>
                <a:gd name="connsiteY18" fmla="*/ 1251387 h 2105041"/>
                <a:gd name="connsiteX19" fmla="*/ 0 w 1757452"/>
                <a:gd name="connsiteY19" fmla="*/ 1335723 h 2105041"/>
                <a:gd name="connsiteX20" fmla="*/ 522897 w 1757452"/>
                <a:gd name="connsiteY20" fmla="*/ 1020400 h 2105041"/>
                <a:gd name="connsiteX21" fmla="*/ 0 w 1757452"/>
                <a:gd name="connsiteY21" fmla="*/ 705076 h 2105041"/>
                <a:gd name="connsiteX0" fmla="*/ 0 w 1757452"/>
                <a:gd name="connsiteY0" fmla="*/ 705076 h 2105041"/>
                <a:gd name="connsiteX1" fmla="*/ 342320 w 1757452"/>
                <a:gd name="connsiteY1" fmla="*/ 824087 h 2105041"/>
                <a:gd name="connsiteX2" fmla="*/ 335641 w 1757452"/>
                <a:gd name="connsiteY2" fmla="*/ 194876 h 2105041"/>
                <a:gd name="connsiteX3" fmla="*/ 545717 w 1757452"/>
                <a:gd name="connsiteY3" fmla="*/ 679352 h 2105041"/>
                <a:gd name="connsiteX4" fmla="*/ 878726 w 1757452"/>
                <a:gd name="connsiteY4" fmla="*/ 0 h 2105041"/>
                <a:gd name="connsiteX5" fmla="*/ 759001 w 1757452"/>
                <a:gd name="connsiteY5" fmla="*/ 726011 h 2105041"/>
                <a:gd name="connsiteX6" fmla="*/ 1421811 w 1757452"/>
                <a:gd name="connsiteY6" fmla="*/ 194876 h 2105041"/>
                <a:gd name="connsiteX7" fmla="*/ 869081 w 1757452"/>
                <a:gd name="connsiteY7" fmla="*/ 853525 h 2105041"/>
                <a:gd name="connsiteX8" fmla="*/ 1757452 w 1757452"/>
                <a:gd name="connsiteY8" fmla="*/ 705076 h 2105041"/>
                <a:gd name="connsiteX9" fmla="*/ 1017787 w 1757452"/>
                <a:gd name="connsiteY9" fmla="*/ 1067990 h 2105041"/>
                <a:gd name="connsiteX10" fmla="*/ 1757452 w 1757452"/>
                <a:gd name="connsiteY10" fmla="*/ 1335723 h 2105041"/>
                <a:gd name="connsiteX11" fmla="*/ 1076542 w 1757452"/>
                <a:gd name="connsiteY11" fmla="*/ 1412190 h 2105041"/>
                <a:gd name="connsiteX12" fmla="*/ 1576096 w 1757452"/>
                <a:gd name="connsiteY12" fmla="*/ 1587849 h 2105041"/>
                <a:gd name="connsiteX13" fmla="*/ 1043839 w 1757452"/>
                <a:gd name="connsiteY13" fmla="*/ 1774388 h 2105041"/>
                <a:gd name="connsiteX14" fmla="*/ 902230 w 1757452"/>
                <a:gd name="connsiteY14" fmla="*/ 2013340 h 2105041"/>
                <a:gd name="connsiteX15" fmla="*/ 530527 w 1757452"/>
                <a:gd name="connsiteY15" fmla="*/ 2076866 h 2105041"/>
                <a:gd name="connsiteX16" fmla="*/ 768768 w 1757452"/>
                <a:gd name="connsiteY16" fmla="*/ 1394143 h 2105041"/>
                <a:gd name="connsiteX17" fmla="*/ 335641 w 1757452"/>
                <a:gd name="connsiteY17" fmla="*/ 1845923 h 2105041"/>
                <a:gd name="connsiteX18" fmla="*/ 590853 w 1757452"/>
                <a:gd name="connsiteY18" fmla="*/ 1251387 h 2105041"/>
                <a:gd name="connsiteX19" fmla="*/ 0 w 1757452"/>
                <a:gd name="connsiteY19" fmla="*/ 1335723 h 2105041"/>
                <a:gd name="connsiteX20" fmla="*/ 522897 w 1757452"/>
                <a:gd name="connsiteY20" fmla="*/ 1020400 h 2105041"/>
                <a:gd name="connsiteX21" fmla="*/ 0 w 1757452"/>
                <a:gd name="connsiteY21" fmla="*/ 705076 h 2105041"/>
                <a:gd name="connsiteX0" fmla="*/ 0 w 1757452"/>
                <a:gd name="connsiteY0" fmla="*/ 705076 h 2105041"/>
                <a:gd name="connsiteX1" fmla="*/ 342320 w 1757452"/>
                <a:gd name="connsiteY1" fmla="*/ 824087 h 2105041"/>
                <a:gd name="connsiteX2" fmla="*/ 335641 w 1757452"/>
                <a:gd name="connsiteY2" fmla="*/ 194876 h 2105041"/>
                <a:gd name="connsiteX3" fmla="*/ 545717 w 1757452"/>
                <a:gd name="connsiteY3" fmla="*/ 679352 h 2105041"/>
                <a:gd name="connsiteX4" fmla="*/ 878726 w 1757452"/>
                <a:gd name="connsiteY4" fmla="*/ 0 h 2105041"/>
                <a:gd name="connsiteX5" fmla="*/ 759001 w 1757452"/>
                <a:gd name="connsiteY5" fmla="*/ 726011 h 2105041"/>
                <a:gd name="connsiteX6" fmla="*/ 1421811 w 1757452"/>
                <a:gd name="connsiteY6" fmla="*/ 194876 h 2105041"/>
                <a:gd name="connsiteX7" fmla="*/ 869081 w 1757452"/>
                <a:gd name="connsiteY7" fmla="*/ 853525 h 2105041"/>
                <a:gd name="connsiteX8" fmla="*/ 1757452 w 1757452"/>
                <a:gd name="connsiteY8" fmla="*/ 705076 h 2105041"/>
                <a:gd name="connsiteX9" fmla="*/ 1017787 w 1757452"/>
                <a:gd name="connsiteY9" fmla="*/ 1067990 h 2105041"/>
                <a:gd name="connsiteX10" fmla="*/ 1757452 w 1757452"/>
                <a:gd name="connsiteY10" fmla="*/ 1335723 h 2105041"/>
                <a:gd name="connsiteX11" fmla="*/ 1076542 w 1757452"/>
                <a:gd name="connsiteY11" fmla="*/ 1412190 h 2105041"/>
                <a:gd name="connsiteX12" fmla="*/ 1576096 w 1757452"/>
                <a:gd name="connsiteY12" fmla="*/ 1587849 h 2105041"/>
                <a:gd name="connsiteX13" fmla="*/ 1043839 w 1757452"/>
                <a:gd name="connsiteY13" fmla="*/ 1774388 h 2105041"/>
                <a:gd name="connsiteX14" fmla="*/ 902230 w 1757452"/>
                <a:gd name="connsiteY14" fmla="*/ 2013340 h 2105041"/>
                <a:gd name="connsiteX15" fmla="*/ 530527 w 1757452"/>
                <a:gd name="connsiteY15" fmla="*/ 2076866 h 2105041"/>
                <a:gd name="connsiteX16" fmla="*/ 768768 w 1757452"/>
                <a:gd name="connsiteY16" fmla="*/ 1394143 h 2105041"/>
                <a:gd name="connsiteX17" fmla="*/ 335641 w 1757452"/>
                <a:gd name="connsiteY17" fmla="*/ 1845923 h 2105041"/>
                <a:gd name="connsiteX18" fmla="*/ 590853 w 1757452"/>
                <a:gd name="connsiteY18" fmla="*/ 1251387 h 2105041"/>
                <a:gd name="connsiteX19" fmla="*/ 0 w 1757452"/>
                <a:gd name="connsiteY19" fmla="*/ 1335723 h 2105041"/>
                <a:gd name="connsiteX20" fmla="*/ 522897 w 1757452"/>
                <a:gd name="connsiteY20" fmla="*/ 1020400 h 2105041"/>
                <a:gd name="connsiteX21" fmla="*/ 0 w 1757452"/>
                <a:gd name="connsiteY21" fmla="*/ 705076 h 2105041"/>
                <a:gd name="connsiteX0" fmla="*/ 0 w 1757452"/>
                <a:gd name="connsiteY0" fmla="*/ 705076 h 2124858"/>
                <a:gd name="connsiteX1" fmla="*/ 342320 w 1757452"/>
                <a:gd name="connsiteY1" fmla="*/ 824087 h 2124858"/>
                <a:gd name="connsiteX2" fmla="*/ 335641 w 1757452"/>
                <a:gd name="connsiteY2" fmla="*/ 194876 h 2124858"/>
                <a:gd name="connsiteX3" fmla="*/ 545717 w 1757452"/>
                <a:gd name="connsiteY3" fmla="*/ 679352 h 2124858"/>
                <a:gd name="connsiteX4" fmla="*/ 878726 w 1757452"/>
                <a:gd name="connsiteY4" fmla="*/ 0 h 2124858"/>
                <a:gd name="connsiteX5" fmla="*/ 759001 w 1757452"/>
                <a:gd name="connsiteY5" fmla="*/ 726011 h 2124858"/>
                <a:gd name="connsiteX6" fmla="*/ 1421811 w 1757452"/>
                <a:gd name="connsiteY6" fmla="*/ 194876 h 2124858"/>
                <a:gd name="connsiteX7" fmla="*/ 869081 w 1757452"/>
                <a:gd name="connsiteY7" fmla="*/ 853525 h 2124858"/>
                <a:gd name="connsiteX8" fmla="*/ 1757452 w 1757452"/>
                <a:gd name="connsiteY8" fmla="*/ 705076 h 2124858"/>
                <a:gd name="connsiteX9" fmla="*/ 1017787 w 1757452"/>
                <a:gd name="connsiteY9" fmla="*/ 1067990 h 2124858"/>
                <a:gd name="connsiteX10" fmla="*/ 1757452 w 1757452"/>
                <a:gd name="connsiteY10" fmla="*/ 1335723 h 2124858"/>
                <a:gd name="connsiteX11" fmla="*/ 1076542 w 1757452"/>
                <a:gd name="connsiteY11" fmla="*/ 1412190 h 2124858"/>
                <a:gd name="connsiteX12" fmla="*/ 1576096 w 1757452"/>
                <a:gd name="connsiteY12" fmla="*/ 1587849 h 2124858"/>
                <a:gd name="connsiteX13" fmla="*/ 1043839 w 1757452"/>
                <a:gd name="connsiteY13" fmla="*/ 1774388 h 2124858"/>
                <a:gd name="connsiteX14" fmla="*/ 1118234 w 1757452"/>
                <a:gd name="connsiteY14" fmla="*/ 2118401 h 2124858"/>
                <a:gd name="connsiteX15" fmla="*/ 902230 w 1757452"/>
                <a:gd name="connsiteY15" fmla="*/ 2013340 h 2124858"/>
                <a:gd name="connsiteX16" fmla="*/ 530527 w 1757452"/>
                <a:gd name="connsiteY16" fmla="*/ 2076866 h 2124858"/>
                <a:gd name="connsiteX17" fmla="*/ 768768 w 1757452"/>
                <a:gd name="connsiteY17" fmla="*/ 1394143 h 2124858"/>
                <a:gd name="connsiteX18" fmla="*/ 335641 w 1757452"/>
                <a:gd name="connsiteY18" fmla="*/ 1845923 h 2124858"/>
                <a:gd name="connsiteX19" fmla="*/ 590853 w 1757452"/>
                <a:gd name="connsiteY19" fmla="*/ 1251387 h 2124858"/>
                <a:gd name="connsiteX20" fmla="*/ 0 w 1757452"/>
                <a:gd name="connsiteY20" fmla="*/ 1335723 h 2124858"/>
                <a:gd name="connsiteX21" fmla="*/ 522897 w 1757452"/>
                <a:gd name="connsiteY21" fmla="*/ 1020400 h 2124858"/>
                <a:gd name="connsiteX22" fmla="*/ 0 w 1757452"/>
                <a:gd name="connsiteY22" fmla="*/ 705076 h 2124858"/>
                <a:gd name="connsiteX0" fmla="*/ 0 w 1757452"/>
                <a:gd name="connsiteY0" fmla="*/ 705076 h 2105041"/>
                <a:gd name="connsiteX1" fmla="*/ 342320 w 1757452"/>
                <a:gd name="connsiteY1" fmla="*/ 824087 h 2105041"/>
                <a:gd name="connsiteX2" fmla="*/ 335641 w 1757452"/>
                <a:gd name="connsiteY2" fmla="*/ 194876 h 2105041"/>
                <a:gd name="connsiteX3" fmla="*/ 545717 w 1757452"/>
                <a:gd name="connsiteY3" fmla="*/ 679352 h 2105041"/>
                <a:gd name="connsiteX4" fmla="*/ 878726 w 1757452"/>
                <a:gd name="connsiteY4" fmla="*/ 0 h 2105041"/>
                <a:gd name="connsiteX5" fmla="*/ 759001 w 1757452"/>
                <a:gd name="connsiteY5" fmla="*/ 726011 h 2105041"/>
                <a:gd name="connsiteX6" fmla="*/ 1421811 w 1757452"/>
                <a:gd name="connsiteY6" fmla="*/ 194876 h 2105041"/>
                <a:gd name="connsiteX7" fmla="*/ 869081 w 1757452"/>
                <a:gd name="connsiteY7" fmla="*/ 853525 h 2105041"/>
                <a:gd name="connsiteX8" fmla="*/ 1757452 w 1757452"/>
                <a:gd name="connsiteY8" fmla="*/ 705076 h 2105041"/>
                <a:gd name="connsiteX9" fmla="*/ 1017787 w 1757452"/>
                <a:gd name="connsiteY9" fmla="*/ 1067990 h 2105041"/>
                <a:gd name="connsiteX10" fmla="*/ 1757452 w 1757452"/>
                <a:gd name="connsiteY10" fmla="*/ 1335723 h 2105041"/>
                <a:gd name="connsiteX11" fmla="*/ 1076542 w 1757452"/>
                <a:gd name="connsiteY11" fmla="*/ 1412190 h 2105041"/>
                <a:gd name="connsiteX12" fmla="*/ 1576096 w 1757452"/>
                <a:gd name="connsiteY12" fmla="*/ 1587849 h 2105041"/>
                <a:gd name="connsiteX13" fmla="*/ 1043839 w 1757452"/>
                <a:gd name="connsiteY13" fmla="*/ 1774388 h 2105041"/>
                <a:gd name="connsiteX14" fmla="*/ 1598428 w 1757452"/>
                <a:gd name="connsiteY14" fmla="*/ 2029852 h 2105041"/>
                <a:gd name="connsiteX15" fmla="*/ 902230 w 1757452"/>
                <a:gd name="connsiteY15" fmla="*/ 2013340 h 2105041"/>
                <a:gd name="connsiteX16" fmla="*/ 530527 w 1757452"/>
                <a:gd name="connsiteY16" fmla="*/ 2076866 h 2105041"/>
                <a:gd name="connsiteX17" fmla="*/ 768768 w 1757452"/>
                <a:gd name="connsiteY17" fmla="*/ 1394143 h 2105041"/>
                <a:gd name="connsiteX18" fmla="*/ 335641 w 1757452"/>
                <a:gd name="connsiteY18" fmla="*/ 1845923 h 2105041"/>
                <a:gd name="connsiteX19" fmla="*/ 590853 w 1757452"/>
                <a:gd name="connsiteY19" fmla="*/ 1251387 h 2105041"/>
                <a:gd name="connsiteX20" fmla="*/ 0 w 1757452"/>
                <a:gd name="connsiteY20" fmla="*/ 1335723 h 2105041"/>
                <a:gd name="connsiteX21" fmla="*/ 522897 w 1757452"/>
                <a:gd name="connsiteY21" fmla="*/ 1020400 h 2105041"/>
                <a:gd name="connsiteX22" fmla="*/ 0 w 1757452"/>
                <a:gd name="connsiteY22" fmla="*/ 705076 h 2105041"/>
                <a:gd name="connsiteX0" fmla="*/ 0 w 1832890"/>
                <a:gd name="connsiteY0" fmla="*/ 705076 h 2105041"/>
                <a:gd name="connsiteX1" fmla="*/ 342320 w 1832890"/>
                <a:gd name="connsiteY1" fmla="*/ 824087 h 2105041"/>
                <a:gd name="connsiteX2" fmla="*/ 335641 w 1832890"/>
                <a:gd name="connsiteY2" fmla="*/ 194876 h 2105041"/>
                <a:gd name="connsiteX3" fmla="*/ 545717 w 1832890"/>
                <a:gd name="connsiteY3" fmla="*/ 679352 h 2105041"/>
                <a:gd name="connsiteX4" fmla="*/ 878726 w 1832890"/>
                <a:gd name="connsiteY4" fmla="*/ 0 h 2105041"/>
                <a:gd name="connsiteX5" fmla="*/ 759001 w 1832890"/>
                <a:gd name="connsiteY5" fmla="*/ 726011 h 2105041"/>
                <a:gd name="connsiteX6" fmla="*/ 1421811 w 1832890"/>
                <a:gd name="connsiteY6" fmla="*/ 194876 h 2105041"/>
                <a:gd name="connsiteX7" fmla="*/ 869081 w 1832890"/>
                <a:gd name="connsiteY7" fmla="*/ 853525 h 2105041"/>
                <a:gd name="connsiteX8" fmla="*/ 1757452 w 1832890"/>
                <a:gd name="connsiteY8" fmla="*/ 705076 h 2105041"/>
                <a:gd name="connsiteX9" fmla="*/ 1017787 w 1832890"/>
                <a:gd name="connsiteY9" fmla="*/ 1067990 h 2105041"/>
                <a:gd name="connsiteX10" fmla="*/ 1757452 w 1832890"/>
                <a:gd name="connsiteY10" fmla="*/ 1335723 h 2105041"/>
                <a:gd name="connsiteX11" fmla="*/ 1076542 w 1832890"/>
                <a:gd name="connsiteY11" fmla="*/ 1412190 h 2105041"/>
                <a:gd name="connsiteX12" fmla="*/ 1832890 w 1832890"/>
                <a:gd name="connsiteY12" fmla="*/ 1593549 h 2105041"/>
                <a:gd name="connsiteX13" fmla="*/ 1043839 w 1832890"/>
                <a:gd name="connsiteY13" fmla="*/ 1774388 h 2105041"/>
                <a:gd name="connsiteX14" fmla="*/ 1598428 w 1832890"/>
                <a:gd name="connsiteY14" fmla="*/ 2029852 h 2105041"/>
                <a:gd name="connsiteX15" fmla="*/ 902230 w 1832890"/>
                <a:gd name="connsiteY15" fmla="*/ 2013340 h 2105041"/>
                <a:gd name="connsiteX16" fmla="*/ 530527 w 1832890"/>
                <a:gd name="connsiteY16" fmla="*/ 2076866 h 2105041"/>
                <a:gd name="connsiteX17" fmla="*/ 768768 w 1832890"/>
                <a:gd name="connsiteY17" fmla="*/ 1394143 h 2105041"/>
                <a:gd name="connsiteX18" fmla="*/ 335641 w 1832890"/>
                <a:gd name="connsiteY18" fmla="*/ 1845923 h 2105041"/>
                <a:gd name="connsiteX19" fmla="*/ 590853 w 1832890"/>
                <a:gd name="connsiteY19" fmla="*/ 1251387 h 2105041"/>
                <a:gd name="connsiteX20" fmla="*/ 0 w 1832890"/>
                <a:gd name="connsiteY20" fmla="*/ 1335723 h 2105041"/>
                <a:gd name="connsiteX21" fmla="*/ 522897 w 1832890"/>
                <a:gd name="connsiteY21" fmla="*/ 1020400 h 2105041"/>
                <a:gd name="connsiteX22" fmla="*/ 0 w 1832890"/>
                <a:gd name="connsiteY22" fmla="*/ 705076 h 2105041"/>
                <a:gd name="connsiteX0" fmla="*/ 0 w 1832890"/>
                <a:gd name="connsiteY0" fmla="*/ 705076 h 2105041"/>
                <a:gd name="connsiteX1" fmla="*/ 342320 w 1832890"/>
                <a:gd name="connsiteY1" fmla="*/ 824087 h 2105041"/>
                <a:gd name="connsiteX2" fmla="*/ 335641 w 1832890"/>
                <a:gd name="connsiteY2" fmla="*/ 194876 h 2105041"/>
                <a:gd name="connsiteX3" fmla="*/ 545717 w 1832890"/>
                <a:gd name="connsiteY3" fmla="*/ 679352 h 2105041"/>
                <a:gd name="connsiteX4" fmla="*/ 878726 w 1832890"/>
                <a:gd name="connsiteY4" fmla="*/ 0 h 2105041"/>
                <a:gd name="connsiteX5" fmla="*/ 759001 w 1832890"/>
                <a:gd name="connsiteY5" fmla="*/ 726011 h 2105041"/>
                <a:gd name="connsiteX6" fmla="*/ 1421811 w 1832890"/>
                <a:gd name="connsiteY6" fmla="*/ 194876 h 2105041"/>
                <a:gd name="connsiteX7" fmla="*/ 869081 w 1832890"/>
                <a:gd name="connsiteY7" fmla="*/ 853525 h 2105041"/>
                <a:gd name="connsiteX8" fmla="*/ 1757452 w 1832890"/>
                <a:gd name="connsiteY8" fmla="*/ 705076 h 2105041"/>
                <a:gd name="connsiteX9" fmla="*/ 1017787 w 1832890"/>
                <a:gd name="connsiteY9" fmla="*/ 1067990 h 2105041"/>
                <a:gd name="connsiteX10" fmla="*/ 1757452 w 1832890"/>
                <a:gd name="connsiteY10" fmla="*/ 1335723 h 2105041"/>
                <a:gd name="connsiteX11" fmla="*/ 1076542 w 1832890"/>
                <a:gd name="connsiteY11" fmla="*/ 1412190 h 2105041"/>
                <a:gd name="connsiteX12" fmla="*/ 1832890 w 1832890"/>
                <a:gd name="connsiteY12" fmla="*/ 1593549 h 2105041"/>
                <a:gd name="connsiteX13" fmla="*/ 1043839 w 1832890"/>
                <a:gd name="connsiteY13" fmla="*/ 1774388 h 2105041"/>
                <a:gd name="connsiteX14" fmla="*/ 1598428 w 1832890"/>
                <a:gd name="connsiteY14" fmla="*/ 2029852 h 2105041"/>
                <a:gd name="connsiteX15" fmla="*/ 902230 w 1832890"/>
                <a:gd name="connsiteY15" fmla="*/ 2013340 h 2105041"/>
                <a:gd name="connsiteX16" fmla="*/ 530527 w 1832890"/>
                <a:gd name="connsiteY16" fmla="*/ 2076866 h 2105041"/>
                <a:gd name="connsiteX17" fmla="*/ 768768 w 1832890"/>
                <a:gd name="connsiteY17" fmla="*/ 1394143 h 2105041"/>
                <a:gd name="connsiteX18" fmla="*/ 335641 w 1832890"/>
                <a:gd name="connsiteY18" fmla="*/ 1845923 h 2105041"/>
                <a:gd name="connsiteX19" fmla="*/ 590853 w 1832890"/>
                <a:gd name="connsiteY19" fmla="*/ 1251387 h 2105041"/>
                <a:gd name="connsiteX20" fmla="*/ 0 w 1832890"/>
                <a:gd name="connsiteY20" fmla="*/ 1335723 h 2105041"/>
                <a:gd name="connsiteX21" fmla="*/ 522897 w 1832890"/>
                <a:gd name="connsiteY21" fmla="*/ 1020400 h 2105041"/>
                <a:gd name="connsiteX22" fmla="*/ 0 w 1832890"/>
                <a:gd name="connsiteY22" fmla="*/ 705076 h 2105041"/>
                <a:gd name="connsiteX0" fmla="*/ 0 w 1832890"/>
                <a:gd name="connsiteY0" fmla="*/ 705076 h 2105041"/>
                <a:gd name="connsiteX1" fmla="*/ 342320 w 1832890"/>
                <a:gd name="connsiteY1" fmla="*/ 824087 h 2105041"/>
                <a:gd name="connsiteX2" fmla="*/ 335641 w 1832890"/>
                <a:gd name="connsiteY2" fmla="*/ 194876 h 2105041"/>
                <a:gd name="connsiteX3" fmla="*/ 545717 w 1832890"/>
                <a:gd name="connsiteY3" fmla="*/ 679352 h 2105041"/>
                <a:gd name="connsiteX4" fmla="*/ 878726 w 1832890"/>
                <a:gd name="connsiteY4" fmla="*/ 0 h 2105041"/>
                <a:gd name="connsiteX5" fmla="*/ 759001 w 1832890"/>
                <a:gd name="connsiteY5" fmla="*/ 726011 h 2105041"/>
                <a:gd name="connsiteX6" fmla="*/ 1421811 w 1832890"/>
                <a:gd name="connsiteY6" fmla="*/ 194876 h 2105041"/>
                <a:gd name="connsiteX7" fmla="*/ 869081 w 1832890"/>
                <a:gd name="connsiteY7" fmla="*/ 853525 h 2105041"/>
                <a:gd name="connsiteX8" fmla="*/ 1757452 w 1832890"/>
                <a:gd name="connsiteY8" fmla="*/ 705076 h 2105041"/>
                <a:gd name="connsiteX9" fmla="*/ 1017787 w 1832890"/>
                <a:gd name="connsiteY9" fmla="*/ 1067990 h 2105041"/>
                <a:gd name="connsiteX10" fmla="*/ 1776067 w 1832890"/>
                <a:gd name="connsiteY10" fmla="*/ 1047164 h 2105041"/>
                <a:gd name="connsiteX11" fmla="*/ 1076542 w 1832890"/>
                <a:gd name="connsiteY11" fmla="*/ 1412190 h 2105041"/>
                <a:gd name="connsiteX12" fmla="*/ 1832890 w 1832890"/>
                <a:gd name="connsiteY12" fmla="*/ 1593549 h 2105041"/>
                <a:gd name="connsiteX13" fmla="*/ 1043839 w 1832890"/>
                <a:gd name="connsiteY13" fmla="*/ 1774388 h 2105041"/>
                <a:gd name="connsiteX14" fmla="*/ 1598428 w 1832890"/>
                <a:gd name="connsiteY14" fmla="*/ 2029852 h 2105041"/>
                <a:gd name="connsiteX15" fmla="*/ 902230 w 1832890"/>
                <a:gd name="connsiteY15" fmla="*/ 2013340 h 2105041"/>
                <a:gd name="connsiteX16" fmla="*/ 530527 w 1832890"/>
                <a:gd name="connsiteY16" fmla="*/ 2076866 h 2105041"/>
                <a:gd name="connsiteX17" fmla="*/ 768768 w 1832890"/>
                <a:gd name="connsiteY17" fmla="*/ 1394143 h 2105041"/>
                <a:gd name="connsiteX18" fmla="*/ 335641 w 1832890"/>
                <a:gd name="connsiteY18" fmla="*/ 1845923 h 2105041"/>
                <a:gd name="connsiteX19" fmla="*/ 590853 w 1832890"/>
                <a:gd name="connsiteY19" fmla="*/ 1251387 h 2105041"/>
                <a:gd name="connsiteX20" fmla="*/ 0 w 1832890"/>
                <a:gd name="connsiteY20" fmla="*/ 1335723 h 2105041"/>
                <a:gd name="connsiteX21" fmla="*/ 522897 w 1832890"/>
                <a:gd name="connsiteY21" fmla="*/ 1020400 h 2105041"/>
                <a:gd name="connsiteX22" fmla="*/ 0 w 1832890"/>
                <a:gd name="connsiteY22" fmla="*/ 705076 h 2105041"/>
                <a:gd name="connsiteX0" fmla="*/ 0 w 1832890"/>
                <a:gd name="connsiteY0" fmla="*/ 705076 h 2105041"/>
                <a:gd name="connsiteX1" fmla="*/ 342320 w 1832890"/>
                <a:gd name="connsiteY1" fmla="*/ 824087 h 2105041"/>
                <a:gd name="connsiteX2" fmla="*/ 335641 w 1832890"/>
                <a:gd name="connsiteY2" fmla="*/ 194876 h 2105041"/>
                <a:gd name="connsiteX3" fmla="*/ 545717 w 1832890"/>
                <a:gd name="connsiteY3" fmla="*/ 679352 h 2105041"/>
                <a:gd name="connsiteX4" fmla="*/ 878726 w 1832890"/>
                <a:gd name="connsiteY4" fmla="*/ 0 h 2105041"/>
                <a:gd name="connsiteX5" fmla="*/ 759001 w 1832890"/>
                <a:gd name="connsiteY5" fmla="*/ 726011 h 2105041"/>
                <a:gd name="connsiteX6" fmla="*/ 1421811 w 1832890"/>
                <a:gd name="connsiteY6" fmla="*/ 194876 h 2105041"/>
                <a:gd name="connsiteX7" fmla="*/ 869081 w 1832890"/>
                <a:gd name="connsiteY7" fmla="*/ 853525 h 2105041"/>
                <a:gd name="connsiteX8" fmla="*/ 1757452 w 1832890"/>
                <a:gd name="connsiteY8" fmla="*/ 705076 h 2105041"/>
                <a:gd name="connsiteX9" fmla="*/ 1017787 w 1832890"/>
                <a:gd name="connsiteY9" fmla="*/ 1067990 h 2105041"/>
                <a:gd name="connsiteX10" fmla="*/ 1776067 w 1832890"/>
                <a:gd name="connsiteY10" fmla="*/ 1047164 h 2105041"/>
                <a:gd name="connsiteX11" fmla="*/ 1087827 w 1832890"/>
                <a:gd name="connsiteY11" fmla="*/ 1293392 h 2105041"/>
                <a:gd name="connsiteX12" fmla="*/ 1832890 w 1832890"/>
                <a:gd name="connsiteY12" fmla="*/ 1593549 h 2105041"/>
                <a:gd name="connsiteX13" fmla="*/ 1043839 w 1832890"/>
                <a:gd name="connsiteY13" fmla="*/ 1774388 h 2105041"/>
                <a:gd name="connsiteX14" fmla="*/ 1598428 w 1832890"/>
                <a:gd name="connsiteY14" fmla="*/ 2029852 h 2105041"/>
                <a:gd name="connsiteX15" fmla="*/ 902230 w 1832890"/>
                <a:gd name="connsiteY15" fmla="*/ 2013340 h 2105041"/>
                <a:gd name="connsiteX16" fmla="*/ 530527 w 1832890"/>
                <a:gd name="connsiteY16" fmla="*/ 2076866 h 2105041"/>
                <a:gd name="connsiteX17" fmla="*/ 768768 w 1832890"/>
                <a:gd name="connsiteY17" fmla="*/ 1394143 h 2105041"/>
                <a:gd name="connsiteX18" fmla="*/ 335641 w 1832890"/>
                <a:gd name="connsiteY18" fmla="*/ 1845923 h 2105041"/>
                <a:gd name="connsiteX19" fmla="*/ 590853 w 1832890"/>
                <a:gd name="connsiteY19" fmla="*/ 1251387 h 2105041"/>
                <a:gd name="connsiteX20" fmla="*/ 0 w 1832890"/>
                <a:gd name="connsiteY20" fmla="*/ 1335723 h 2105041"/>
                <a:gd name="connsiteX21" fmla="*/ 522897 w 1832890"/>
                <a:gd name="connsiteY21" fmla="*/ 1020400 h 2105041"/>
                <a:gd name="connsiteX22" fmla="*/ 0 w 1832890"/>
                <a:gd name="connsiteY22" fmla="*/ 705076 h 2105041"/>
                <a:gd name="connsiteX0" fmla="*/ 0 w 1832890"/>
                <a:gd name="connsiteY0" fmla="*/ 705076 h 2105041"/>
                <a:gd name="connsiteX1" fmla="*/ 342320 w 1832890"/>
                <a:gd name="connsiteY1" fmla="*/ 824087 h 2105041"/>
                <a:gd name="connsiteX2" fmla="*/ 335641 w 1832890"/>
                <a:gd name="connsiteY2" fmla="*/ 194876 h 2105041"/>
                <a:gd name="connsiteX3" fmla="*/ 545717 w 1832890"/>
                <a:gd name="connsiteY3" fmla="*/ 679352 h 2105041"/>
                <a:gd name="connsiteX4" fmla="*/ 878726 w 1832890"/>
                <a:gd name="connsiteY4" fmla="*/ 0 h 2105041"/>
                <a:gd name="connsiteX5" fmla="*/ 759001 w 1832890"/>
                <a:gd name="connsiteY5" fmla="*/ 726011 h 2105041"/>
                <a:gd name="connsiteX6" fmla="*/ 1421811 w 1832890"/>
                <a:gd name="connsiteY6" fmla="*/ 194876 h 2105041"/>
                <a:gd name="connsiteX7" fmla="*/ 869081 w 1832890"/>
                <a:gd name="connsiteY7" fmla="*/ 853525 h 2105041"/>
                <a:gd name="connsiteX8" fmla="*/ 1757452 w 1832890"/>
                <a:gd name="connsiteY8" fmla="*/ 705076 h 2105041"/>
                <a:gd name="connsiteX9" fmla="*/ 1017787 w 1832890"/>
                <a:gd name="connsiteY9" fmla="*/ 1067990 h 2105041"/>
                <a:gd name="connsiteX10" fmla="*/ 1776067 w 1832890"/>
                <a:gd name="connsiteY10" fmla="*/ 1047164 h 2105041"/>
                <a:gd name="connsiteX11" fmla="*/ 1087827 w 1832890"/>
                <a:gd name="connsiteY11" fmla="*/ 1293392 h 2105041"/>
                <a:gd name="connsiteX12" fmla="*/ 1832890 w 1832890"/>
                <a:gd name="connsiteY12" fmla="*/ 1593549 h 2105041"/>
                <a:gd name="connsiteX13" fmla="*/ 1089217 w 1832890"/>
                <a:gd name="connsiteY13" fmla="*/ 1632436 h 2105041"/>
                <a:gd name="connsiteX14" fmla="*/ 1598428 w 1832890"/>
                <a:gd name="connsiteY14" fmla="*/ 2029852 h 2105041"/>
                <a:gd name="connsiteX15" fmla="*/ 902230 w 1832890"/>
                <a:gd name="connsiteY15" fmla="*/ 2013340 h 2105041"/>
                <a:gd name="connsiteX16" fmla="*/ 530527 w 1832890"/>
                <a:gd name="connsiteY16" fmla="*/ 2076866 h 2105041"/>
                <a:gd name="connsiteX17" fmla="*/ 768768 w 1832890"/>
                <a:gd name="connsiteY17" fmla="*/ 1394143 h 2105041"/>
                <a:gd name="connsiteX18" fmla="*/ 335641 w 1832890"/>
                <a:gd name="connsiteY18" fmla="*/ 1845923 h 2105041"/>
                <a:gd name="connsiteX19" fmla="*/ 590853 w 1832890"/>
                <a:gd name="connsiteY19" fmla="*/ 1251387 h 2105041"/>
                <a:gd name="connsiteX20" fmla="*/ 0 w 1832890"/>
                <a:gd name="connsiteY20" fmla="*/ 1335723 h 2105041"/>
                <a:gd name="connsiteX21" fmla="*/ 522897 w 1832890"/>
                <a:gd name="connsiteY21" fmla="*/ 1020400 h 2105041"/>
                <a:gd name="connsiteX22" fmla="*/ 0 w 1832890"/>
                <a:gd name="connsiteY22" fmla="*/ 705076 h 2105041"/>
                <a:gd name="connsiteX0" fmla="*/ 0 w 1832890"/>
                <a:gd name="connsiteY0" fmla="*/ 705076 h 2098124"/>
                <a:gd name="connsiteX1" fmla="*/ 342320 w 1832890"/>
                <a:gd name="connsiteY1" fmla="*/ 824087 h 2098124"/>
                <a:gd name="connsiteX2" fmla="*/ 335641 w 1832890"/>
                <a:gd name="connsiteY2" fmla="*/ 194876 h 2098124"/>
                <a:gd name="connsiteX3" fmla="*/ 545717 w 1832890"/>
                <a:gd name="connsiteY3" fmla="*/ 679352 h 2098124"/>
                <a:gd name="connsiteX4" fmla="*/ 878726 w 1832890"/>
                <a:gd name="connsiteY4" fmla="*/ 0 h 2098124"/>
                <a:gd name="connsiteX5" fmla="*/ 759001 w 1832890"/>
                <a:gd name="connsiteY5" fmla="*/ 726011 h 2098124"/>
                <a:gd name="connsiteX6" fmla="*/ 1421811 w 1832890"/>
                <a:gd name="connsiteY6" fmla="*/ 194876 h 2098124"/>
                <a:gd name="connsiteX7" fmla="*/ 869081 w 1832890"/>
                <a:gd name="connsiteY7" fmla="*/ 853525 h 2098124"/>
                <a:gd name="connsiteX8" fmla="*/ 1757452 w 1832890"/>
                <a:gd name="connsiteY8" fmla="*/ 705076 h 2098124"/>
                <a:gd name="connsiteX9" fmla="*/ 1017787 w 1832890"/>
                <a:gd name="connsiteY9" fmla="*/ 1067990 h 2098124"/>
                <a:gd name="connsiteX10" fmla="*/ 1776067 w 1832890"/>
                <a:gd name="connsiteY10" fmla="*/ 1047164 h 2098124"/>
                <a:gd name="connsiteX11" fmla="*/ 1087827 w 1832890"/>
                <a:gd name="connsiteY11" fmla="*/ 1293392 h 2098124"/>
                <a:gd name="connsiteX12" fmla="*/ 1832890 w 1832890"/>
                <a:gd name="connsiteY12" fmla="*/ 1593549 h 2098124"/>
                <a:gd name="connsiteX13" fmla="*/ 1089217 w 1832890"/>
                <a:gd name="connsiteY13" fmla="*/ 1632436 h 2098124"/>
                <a:gd name="connsiteX14" fmla="*/ 1598428 w 1832890"/>
                <a:gd name="connsiteY14" fmla="*/ 2029852 h 2098124"/>
                <a:gd name="connsiteX15" fmla="*/ 957847 w 1832890"/>
                <a:gd name="connsiteY15" fmla="*/ 1937244 h 2098124"/>
                <a:gd name="connsiteX16" fmla="*/ 530527 w 1832890"/>
                <a:gd name="connsiteY16" fmla="*/ 2076866 h 2098124"/>
                <a:gd name="connsiteX17" fmla="*/ 768768 w 1832890"/>
                <a:gd name="connsiteY17" fmla="*/ 1394143 h 2098124"/>
                <a:gd name="connsiteX18" fmla="*/ 335641 w 1832890"/>
                <a:gd name="connsiteY18" fmla="*/ 1845923 h 2098124"/>
                <a:gd name="connsiteX19" fmla="*/ 590853 w 1832890"/>
                <a:gd name="connsiteY19" fmla="*/ 1251387 h 2098124"/>
                <a:gd name="connsiteX20" fmla="*/ 0 w 1832890"/>
                <a:gd name="connsiteY20" fmla="*/ 1335723 h 2098124"/>
                <a:gd name="connsiteX21" fmla="*/ 522897 w 1832890"/>
                <a:gd name="connsiteY21" fmla="*/ 1020400 h 2098124"/>
                <a:gd name="connsiteX22" fmla="*/ 0 w 1832890"/>
                <a:gd name="connsiteY22" fmla="*/ 705076 h 2098124"/>
                <a:gd name="connsiteX0" fmla="*/ 0 w 1832890"/>
                <a:gd name="connsiteY0" fmla="*/ 705076 h 2106424"/>
                <a:gd name="connsiteX1" fmla="*/ 342320 w 1832890"/>
                <a:gd name="connsiteY1" fmla="*/ 824087 h 2106424"/>
                <a:gd name="connsiteX2" fmla="*/ 335641 w 1832890"/>
                <a:gd name="connsiteY2" fmla="*/ 194876 h 2106424"/>
                <a:gd name="connsiteX3" fmla="*/ 545717 w 1832890"/>
                <a:gd name="connsiteY3" fmla="*/ 679352 h 2106424"/>
                <a:gd name="connsiteX4" fmla="*/ 878726 w 1832890"/>
                <a:gd name="connsiteY4" fmla="*/ 0 h 2106424"/>
                <a:gd name="connsiteX5" fmla="*/ 759001 w 1832890"/>
                <a:gd name="connsiteY5" fmla="*/ 726011 h 2106424"/>
                <a:gd name="connsiteX6" fmla="*/ 1421811 w 1832890"/>
                <a:gd name="connsiteY6" fmla="*/ 194876 h 2106424"/>
                <a:gd name="connsiteX7" fmla="*/ 869081 w 1832890"/>
                <a:gd name="connsiteY7" fmla="*/ 853525 h 2106424"/>
                <a:gd name="connsiteX8" fmla="*/ 1757452 w 1832890"/>
                <a:gd name="connsiteY8" fmla="*/ 705076 h 2106424"/>
                <a:gd name="connsiteX9" fmla="*/ 1017787 w 1832890"/>
                <a:gd name="connsiteY9" fmla="*/ 1067990 h 2106424"/>
                <a:gd name="connsiteX10" fmla="*/ 1776067 w 1832890"/>
                <a:gd name="connsiteY10" fmla="*/ 1047164 h 2106424"/>
                <a:gd name="connsiteX11" fmla="*/ 1087827 w 1832890"/>
                <a:gd name="connsiteY11" fmla="*/ 1293392 h 2106424"/>
                <a:gd name="connsiteX12" fmla="*/ 1832890 w 1832890"/>
                <a:gd name="connsiteY12" fmla="*/ 1593549 h 2106424"/>
                <a:gd name="connsiteX13" fmla="*/ 1089217 w 1832890"/>
                <a:gd name="connsiteY13" fmla="*/ 1632436 h 2106424"/>
                <a:gd name="connsiteX14" fmla="*/ 1598428 w 1832890"/>
                <a:gd name="connsiteY14" fmla="*/ 2029852 h 2106424"/>
                <a:gd name="connsiteX15" fmla="*/ 959478 w 1832890"/>
                <a:gd name="connsiteY15" fmla="*/ 2024277 h 2106424"/>
                <a:gd name="connsiteX16" fmla="*/ 530527 w 1832890"/>
                <a:gd name="connsiteY16" fmla="*/ 2076866 h 2106424"/>
                <a:gd name="connsiteX17" fmla="*/ 768768 w 1832890"/>
                <a:gd name="connsiteY17" fmla="*/ 1394143 h 2106424"/>
                <a:gd name="connsiteX18" fmla="*/ 335641 w 1832890"/>
                <a:gd name="connsiteY18" fmla="*/ 1845923 h 2106424"/>
                <a:gd name="connsiteX19" fmla="*/ 590853 w 1832890"/>
                <a:gd name="connsiteY19" fmla="*/ 1251387 h 2106424"/>
                <a:gd name="connsiteX20" fmla="*/ 0 w 1832890"/>
                <a:gd name="connsiteY20" fmla="*/ 1335723 h 2106424"/>
                <a:gd name="connsiteX21" fmla="*/ 522897 w 1832890"/>
                <a:gd name="connsiteY21" fmla="*/ 1020400 h 2106424"/>
                <a:gd name="connsiteX22" fmla="*/ 0 w 1832890"/>
                <a:gd name="connsiteY22" fmla="*/ 705076 h 2106424"/>
                <a:gd name="connsiteX0" fmla="*/ 0 w 1832890"/>
                <a:gd name="connsiteY0" fmla="*/ 705076 h 2106424"/>
                <a:gd name="connsiteX1" fmla="*/ 342320 w 1832890"/>
                <a:gd name="connsiteY1" fmla="*/ 824087 h 2106424"/>
                <a:gd name="connsiteX2" fmla="*/ 335641 w 1832890"/>
                <a:gd name="connsiteY2" fmla="*/ 194876 h 2106424"/>
                <a:gd name="connsiteX3" fmla="*/ 452749 w 1832890"/>
                <a:gd name="connsiteY3" fmla="*/ 604536 h 2106424"/>
                <a:gd name="connsiteX4" fmla="*/ 878726 w 1832890"/>
                <a:gd name="connsiteY4" fmla="*/ 0 h 2106424"/>
                <a:gd name="connsiteX5" fmla="*/ 759001 w 1832890"/>
                <a:gd name="connsiteY5" fmla="*/ 726011 h 2106424"/>
                <a:gd name="connsiteX6" fmla="*/ 1421811 w 1832890"/>
                <a:gd name="connsiteY6" fmla="*/ 194876 h 2106424"/>
                <a:gd name="connsiteX7" fmla="*/ 869081 w 1832890"/>
                <a:gd name="connsiteY7" fmla="*/ 853525 h 2106424"/>
                <a:gd name="connsiteX8" fmla="*/ 1757452 w 1832890"/>
                <a:gd name="connsiteY8" fmla="*/ 705076 h 2106424"/>
                <a:gd name="connsiteX9" fmla="*/ 1017787 w 1832890"/>
                <a:gd name="connsiteY9" fmla="*/ 1067990 h 2106424"/>
                <a:gd name="connsiteX10" fmla="*/ 1776067 w 1832890"/>
                <a:gd name="connsiteY10" fmla="*/ 1047164 h 2106424"/>
                <a:gd name="connsiteX11" fmla="*/ 1087827 w 1832890"/>
                <a:gd name="connsiteY11" fmla="*/ 1293392 h 2106424"/>
                <a:gd name="connsiteX12" fmla="*/ 1832890 w 1832890"/>
                <a:gd name="connsiteY12" fmla="*/ 1593549 h 2106424"/>
                <a:gd name="connsiteX13" fmla="*/ 1089217 w 1832890"/>
                <a:gd name="connsiteY13" fmla="*/ 1632436 h 2106424"/>
                <a:gd name="connsiteX14" fmla="*/ 1598428 w 1832890"/>
                <a:gd name="connsiteY14" fmla="*/ 2029852 h 2106424"/>
                <a:gd name="connsiteX15" fmla="*/ 959478 w 1832890"/>
                <a:gd name="connsiteY15" fmla="*/ 2024277 h 2106424"/>
                <a:gd name="connsiteX16" fmla="*/ 530527 w 1832890"/>
                <a:gd name="connsiteY16" fmla="*/ 2076866 h 2106424"/>
                <a:gd name="connsiteX17" fmla="*/ 768768 w 1832890"/>
                <a:gd name="connsiteY17" fmla="*/ 1394143 h 2106424"/>
                <a:gd name="connsiteX18" fmla="*/ 335641 w 1832890"/>
                <a:gd name="connsiteY18" fmla="*/ 1845923 h 2106424"/>
                <a:gd name="connsiteX19" fmla="*/ 590853 w 1832890"/>
                <a:gd name="connsiteY19" fmla="*/ 1251387 h 2106424"/>
                <a:gd name="connsiteX20" fmla="*/ 0 w 1832890"/>
                <a:gd name="connsiteY20" fmla="*/ 1335723 h 2106424"/>
                <a:gd name="connsiteX21" fmla="*/ 522897 w 1832890"/>
                <a:gd name="connsiteY21" fmla="*/ 1020400 h 2106424"/>
                <a:gd name="connsiteX22" fmla="*/ 0 w 1832890"/>
                <a:gd name="connsiteY22" fmla="*/ 705076 h 2106424"/>
                <a:gd name="connsiteX0" fmla="*/ 0 w 1832890"/>
                <a:gd name="connsiteY0" fmla="*/ 705076 h 2106424"/>
                <a:gd name="connsiteX1" fmla="*/ 342320 w 1832890"/>
                <a:gd name="connsiteY1" fmla="*/ 824087 h 2106424"/>
                <a:gd name="connsiteX2" fmla="*/ 335641 w 1832890"/>
                <a:gd name="connsiteY2" fmla="*/ 194876 h 2106424"/>
                <a:gd name="connsiteX3" fmla="*/ 452749 w 1832890"/>
                <a:gd name="connsiteY3" fmla="*/ 604536 h 2106424"/>
                <a:gd name="connsiteX4" fmla="*/ 878726 w 1832890"/>
                <a:gd name="connsiteY4" fmla="*/ 0 h 2106424"/>
                <a:gd name="connsiteX5" fmla="*/ 576674 w 1832890"/>
                <a:gd name="connsiteY5" fmla="*/ 688895 h 2106424"/>
                <a:gd name="connsiteX6" fmla="*/ 1421811 w 1832890"/>
                <a:gd name="connsiteY6" fmla="*/ 194876 h 2106424"/>
                <a:gd name="connsiteX7" fmla="*/ 869081 w 1832890"/>
                <a:gd name="connsiteY7" fmla="*/ 853525 h 2106424"/>
                <a:gd name="connsiteX8" fmla="*/ 1757452 w 1832890"/>
                <a:gd name="connsiteY8" fmla="*/ 705076 h 2106424"/>
                <a:gd name="connsiteX9" fmla="*/ 1017787 w 1832890"/>
                <a:gd name="connsiteY9" fmla="*/ 1067990 h 2106424"/>
                <a:gd name="connsiteX10" fmla="*/ 1776067 w 1832890"/>
                <a:gd name="connsiteY10" fmla="*/ 1047164 h 2106424"/>
                <a:gd name="connsiteX11" fmla="*/ 1087827 w 1832890"/>
                <a:gd name="connsiteY11" fmla="*/ 1293392 h 2106424"/>
                <a:gd name="connsiteX12" fmla="*/ 1832890 w 1832890"/>
                <a:gd name="connsiteY12" fmla="*/ 1593549 h 2106424"/>
                <a:gd name="connsiteX13" fmla="*/ 1089217 w 1832890"/>
                <a:gd name="connsiteY13" fmla="*/ 1632436 h 2106424"/>
                <a:gd name="connsiteX14" fmla="*/ 1598428 w 1832890"/>
                <a:gd name="connsiteY14" fmla="*/ 2029852 h 2106424"/>
                <a:gd name="connsiteX15" fmla="*/ 959478 w 1832890"/>
                <a:gd name="connsiteY15" fmla="*/ 2024277 h 2106424"/>
                <a:gd name="connsiteX16" fmla="*/ 530527 w 1832890"/>
                <a:gd name="connsiteY16" fmla="*/ 2076866 h 2106424"/>
                <a:gd name="connsiteX17" fmla="*/ 768768 w 1832890"/>
                <a:gd name="connsiteY17" fmla="*/ 1394143 h 2106424"/>
                <a:gd name="connsiteX18" fmla="*/ 335641 w 1832890"/>
                <a:gd name="connsiteY18" fmla="*/ 1845923 h 2106424"/>
                <a:gd name="connsiteX19" fmla="*/ 590853 w 1832890"/>
                <a:gd name="connsiteY19" fmla="*/ 1251387 h 2106424"/>
                <a:gd name="connsiteX20" fmla="*/ 0 w 1832890"/>
                <a:gd name="connsiteY20" fmla="*/ 1335723 h 2106424"/>
                <a:gd name="connsiteX21" fmla="*/ 522897 w 1832890"/>
                <a:gd name="connsiteY21" fmla="*/ 1020400 h 2106424"/>
                <a:gd name="connsiteX22" fmla="*/ 0 w 1832890"/>
                <a:gd name="connsiteY22" fmla="*/ 705076 h 2106424"/>
                <a:gd name="connsiteX0" fmla="*/ 0 w 1832890"/>
                <a:gd name="connsiteY0" fmla="*/ 705076 h 2106424"/>
                <a:gd name="connsiteX1" fmla="*/ 342320 w 1832890"/>
                <a:gd name="connsiteY1" fmla="*/ 824087 h 2106424"/>
                <a:gd name="connsiteX2" fmla="*/ 335641 w 1832890"/>
                <a:gd name="connsiteY2" fmla="*/ 194876 h 2106424"/>
                <a:gd name="connsiteX3" fmla="*/ 452749 w 1832890"/>
                <a:gd name="connsiteY3" fmla="*/ 604536 h 2106424"/>
                <a:gd name="connsiteX4" fmla="*/ 878726 w 1832890"/>
                <a:gd name="connsiteY4" fmla="*/ 0 h 2106424"/>
                <a:gd name="connsiteX5" fmla="*/ 697450 w 1832890"/>
                <a:gd name="connsiteY5" fmla="*/ 725662 h 2106424"/>
                <a:gd name="connsiteX6" fmla="*/ 1421811 w 1832890"/>
                <a:gd name="connsiteY6" fmla="*/ 194876 h 2106424"/>
                <a:gd name="connsiteX7" fmla="*/ 869081 w 1832890"/>
                <a:gd name="connsiteY7" fmla="*/ 853525 h 2106424"/>
                <a:gd name="connsiteX8" fmla="*/ 1757452 w 1832890"/>
                <a:gd name="connsiteY8" fmla="*/ 705076 h 2106424"/>
                <a:gd name="connsiteX9" fmla="*/ 1017787 w 1832890"/>
                <a:gd name="connsiteY9" fmla="*/ 1067990 h 2106424"/>
                <a:gd name="connsiteX10" fmla="*/ 1776067 w 1832890"/>
                <a:gd name="connsiteY10" fmla="*/ 1047164 h 2106424"/>
                <a:gd name="connsiteX11" fmla="*/ 1087827 w 1832890"/>
                <a:gd name="connsiteY11" fmla="*/ 1293392 h 2106424"/>
                <a:gd name="connsiteX12" fmla="*/ 1832890 w 1832890"/>
                <a:gd name="connsiteY12" fmla="*/ 1593549 h 2106424"/>
                <a:gd name="connsiteX13" fmla="*/ 1089217 w 1832890"/>
                <a:gd name="connsiteY13" fmla="*/ 1632436 h 2106424"/>
                <a:gd name="connsiteX14" fmla="*/ 1598428 w 1832890"/>
                <a:gd name="connsiteY14" fmla="*/ 2029852 h 2106424"/>
                <a:gd name="connsiteX15" fmla="*/ 959478 w 1832890"/>
                <a:gd name="connsiteY15" fmla="*/ 2024277 h 2106424"/>
                <a:gd name="connsiteX16" fmla="*/ 530527 w 1832890"/>
                <a:gd name="connsiteY16" fmla="*/ 2076866 h 2106424"/>
                <a:gd name="connsiteX17" fmla="*/ 768768 w 1832890"/>
                <a:gd name="connsiteY17" fmla="*/ 1394143 h 2106424"/>
                <a:gd name="connsiteX18" fmla="*/ 335641 w 1832890"/>
                <a:gd name="connsiteY18" fmla="*/ 1845923 h 2106424"/>
                <a:gd name="connsiteX19" fmla="*/ 590853 w 1832890"/>
                <a:gd name="connsiteY19" fmla="*/ 1251387 h 2106424"/>
                <a:gd name="connsiteX20" fmla="*/ 0 w 1832890"/>
                <a:gd name="connsiteY20" fmla="*/ 1335723 h 2106424"/>
                <a:gd name="connsiteX21" fmla="*/ 522897 w 1832890"/>
                <a:gd name="connsiteY21" fmla="*/ 1020400 h 2106424"/>
                <a:gd name="connsiteX22" fmla="*/ 0 w 1832890"/>
                <a:gd name="connsiteY22" fmla="*/ 705076 h 2106424"/>
                <a:gd name="connsiteX0" fmla="*/ 0 w 1832890"/>
                <a:gd name="connsiteY0" fmla="*/ 705076 h 2106424"/>
                <a:gd name="connsiteX1" fmla="*/ 342320 w 1832890"/>
                <a:gd name="connsiteY1" fmla="*/ 824087 h 2106424"/>
                <a:gd name="connsiteX2" fmla="*/ 335641 w 1832890"/>
                <a:gd name="connsiteY2" fmla="*/ 194876 h 2106424"/>
                <a:gd name="connsiteX3" fmla="*/ 452749 w 1832890"/>
                <a:gd name="connsiteY3" fmla="*/ 604536 h 2106424"/>
                <a:gd name="connsiteX4" fmla="*/ 878726 w 1832890"/>
                <a:gd name="connsiteY4" fmla="*/ 0 h 2106424"/>
                <a:gd name="connsiteX5" fmla="*/ 697450 w 1832890"/>
                <a:gd name="connsiteY5" fmla="*/ 725662 h 2106424"/>
                <a:gd name="connsiteX6" fmla="*/ 1421811 w 1832890"/>
                <a:gd name="connsiteY6" fmla="*/ 194876 h 2106424"/>
                <a:gd name="connsiteX7" fmla="*/ 828706 w 1832890"/>
                <a:gd name="connsiteY7" fmla="*/ 861786 h 2106424"/>
                <a:gd name="connsiteX8" fmla="*/ 1757452 w 1832890"/>
                <a:gd name="connsiteY8" fmla="*/ 705076 h 2106424"/>
                <a:gd name="connsiteX9" fmla="*/ 1017787 w 1832890"/>
                <a:gd name="connsiteY9" fmla="*/ 1067990 h 2106424"/>
                <a:gd name="connsiteX10" fmla="*/ 1776067 w 1832890"/>
                <a:gd name="connsiteY10" fmla="*/ 1047164 h 2106424"/>
                <a:gd name="connsiteX11" fmla="*/ 1087827 w 1832890"/>
                <a:gd name="connsiteY11" fmla="*/ 1293392 h 2106424"/>
                <a:gd name="connsiteX12" fmla="*/ 1832890 w 1832890"/>
                <a:gd name="connsiteY12" fmla="*/ 1593549 h 2106424"/>
                <a:gd name="connsiteX13" fmla="*/ 1089217 w 1832890"/>
                <a:gd name="connsiteY13" fmla="*/ 1632436 h 2106424"/>
                <a:gd name="connsiteX14" fmla="*/ 1598428 w 1832890"/>
                <a:gd name="connsiteY14" fmla="*/ 2029852 h 2106424"/>
                <a:gd name="connsiteX15" fmla="*/ 959478 w 1832890"/>
                <a:gd name="connsiteY15" fmla="*/ 2024277 h 2106424"/>
                <a:gd name="connsiteX16" fmla="*/ 530527 w 1832890"/>
                <a:gd name="connsiteY16" fmla="*/ 2076866 h 2106424"/>
                <a:gd name="connsiteX17" fmla="*/ 768768 w 1832890"/>
                <a:gd name="connsiteY17" fmla="*/ 1394143 h 2106424"/>
                <a:gd name="connsiteX18" fmla="*/ 335641 w 1832890"/>
                <a:gd name="connsiteY18" fmla="*/ 1845923 h 2106424"/>
                <a:gd name="connsiteX19" fmla="*/ 590853 w 1832890"/>
                <a:gd name="connsiteY19" fmla="*/ 1251387 h 2106424"/>
                <a:gd name="connsiteX20" fmla="*/ 0 w 1832890"/>
                <a:gd name="connsiteY20" fmla="*/ 1335723 h 2106424"/>
                <a:gd name="connsiteX21" fmla="*/ 522897 w 1832890"/>
                <a:gd name="connsiteY21" fmla="*/ 1020400 h 2106424"/>
                <a:gd name="connsiteX22" fmla="*/ 0 w 1832890"/>
                <a:gd name="connsiteY22" fmla="*/ 705076 h 2106424"/>
                <a:gd name="connsiteX0" fmla="*/ 0 w 1832890"/>
                <a:gd name="connsiteY0" fmla="*/ 705076 h 2106424"/>
                <a:gd name="connsiteX1" fmla="*/ 342320 w 1832890"/>
                <a:gd name="connsiteY1" fmla="*/ 824087 h 2106424"/>
                <a:gd name="connsiteX2" fmla="*/ 335641 w 1832890"/>
                <a:gd name="connsiteY2" fmla="*/ 194876 h 2106424"/>
                <a:gd name="connsiteX3" fmla="*/ 452749 w 1832890"/>
                <a:gd name="connsiteY3" fmla="*/ 604536 h 2106424"/>
                <a:gd name="connsiteX4" fmla="*/ 878726 w 1832890"/>
                <a:gd name="connsiteY4" fmla="*/ 0 h 2106424"/>
                <a:gd name="connsiteX5" fmla="*/ 697450 w 1832890"/>
                <a:gd name="connsiteY5" fmla="*/ 725662 h 2106424"/>
                <a:gd name="connsiteX6" fmla="*/ 1421811 w 1832890"/>
                <a:gd name="connsiteY6" fmla="*/ 194876 h 2106424"/>
                <a:gd name="connsiteX7" fmla="*/ 828706 w 1832890"/>
                <a:gd name="connsiteY7" fmla="*/ 861786 h 2106424"/>
                <a:gd name="connsiteX8" fmla="*/ 1757452 w 1832890"/>
                <a:gd name="connsiteY8" fmla="*/ 705076 h 2106424"/>
                <a:gd name="connsiteX9" fmla="*/ 966475 w 1832890"/>
                <a:gd name="connsiteY9" fmla="*/ 1133498 h 2106424"/>
                <a:gd name="connsiteX10" fmla="*/ 1776067 w 1832890"/>
                <a:gd name="connsiteY10" fmla="*/ 1047164 h 2106424"/>
                <a:gd name="connsiteX11" fmla="*/ 1087827 w 1832890"/>
                <a:gd name="connsiteY11" fmla="*/ 1293392 h 2106424"/>
                <a:gd name="connsiteX12" fmla="*/ 1832890 w 1832890"/>
                <a:gd name="connsiteY12" fmla="*/ 1593549 h 2106424"/>
                <a:gd name="connsiteX13" fmla="*/ 1089217 w 1832890"/>
                <a:gd name="connsiteY13" fmla="*/ 1632436 h 2106424"/>
                <a:gd name="connsiteX14" fmla="*/ 1598428 w 1832890"/>
                <a:gd name="connsiteY14" fmla="*/ 2029852 h 2106424"/>
                <a:gd name="connsiteX15" fmla="*/ 959478 w 1832890"/>
                <a:gd name="connsiteY15" fmla="*/ 2024277 h 2106424"/>
                <a:gd name="connsiteX16" fmla="*/ 530527 w 1832890"/>
                <a:gd name="connsiteY16" fmla="*/ 2076866 h 2106424"/>
                <a:gd name="connsiteX17" fmla="*/ 768768 w 1832890"/>
                <a:gd name="connsiteY17" fmla="*/ 1394143 h 2106424"/>
                <a:gd name="connsiteX18" fmla="*/ 335641 w 1832890"/>
                <a:gd name="connsiteY18" fmla="*/ 1845923 h 2106424"/>
                <a:gd name="connsiteX19" fmla="*/ 590853 w 1832890"/>
                <a:gd name="connsiteY19" fmla="*/ 1251387 h 2106424"/>
                <a:gd name="connsiteX20" fmla="*/ 0 w 1832890"/>
                <a:gd name="connsiteY20" fmla="*/ 1335723 h 2106424"/>
                <a:gd name="connsiteX21" fmla="*/ 522897 w 1832890"/>
                <a:gd name="connsiteY21" fmla="*/ 1020400 h 2106424"/>
                <a:gd name="connsiteX22" fmla="*/ 0 w 1832890"/>
                <a:gd name="connsiteY22" fmla="*/ 705076 h 2106424"/>
                <a:gd name="connsiteX0" fmla="*/ 0 w 1832890"/>
                <a:gd name="connsiteY0" fmla="*/ 705076 h 2106424"/>
                <a:gd name="connsiteX1" fmla="*/ 342320 w 1832890"/>
                <a:gd name="connsiteY1" fmla="*/ 824087 h 2106424"/>
                <a:gd name="connsiteX2" fmla="*/ 335641 w 1832890"/>
                <a:gd name="connsiteY2" fmla="*/ 194876 h 2106424"/>
                <a:gd name="connsiteX3" fmla="*/ 452749 w 1832890"/>
                <a:gd name="connsiteY3" fmla="*/ 604536 h 2106424"/>
                <a:gd name="connsiteX4" fmla="*/ 878726 w 1832890"/>
                <a:gd name="connsiteY4" fmla="*/ 0 h 2106424"/>
                <a:gd name="connsiteX5" fmla="*/ 697450 w 1832890"/>
                <a:gd name="connsiteY5" fmla="*/ 725662 h 2106424"/>
                <a:gd name="connsiteX6" fmla="*/ 1421811 w 1832890"/>
                <a:gd name="connsiteY6" fmla="*/ 194876 h 2106424"/>
                <a:gd name="connsiteX7" fmla="*/ 828706 w 1832890"/>
                <a:gd name="connsiteY7" fmla="*/ 861786 h 2106424"/>
                <a:gd name="connsiteX8" fmla="*/ 1757452 w 1832890"/>
                <a:gd name="connsiteY8" fmla="*/ 705076 h 2106424"/>
                <a:gd name="connsiteX9" fmla="*/ 966475 w 1832890"/>
                <a:gd name="connsiteY9" fmla="*/ 1133498 h 2106424"/>
                <a:gd name="connsiteX10" fmla="*/ 1776067 w 1832890"/>
                <a:gd name="connsiteY10" fmla="*/ 1047164 h 2106424"/>
                <a:gd name="connsiteX11" fmla="*/ 1036515 w 1832890"/>
                <a:gd name="connsiteY11" fmla="*/ 1358900 h 2106424"/>
                <a:gd name="connsiteX12" fmla="*/ 1832890 w 1832890"/>
                <a:gd name="connsiteY12" fmla="*/ 1593549 h 2106424"/>
                <a:gd name="connsiteX13" fmla="*/ 1089217 w 1832890"/>
                <a:gd name="connsiteY13" fmla="*/ 1632436 h 2106424"/>
                <a:gd name="connsiteX14" fmla="*/ 1598428 w 1832890"/>
                <a:gd name="connsiteY14" fmla="*/ 2029852 h 2106424"/>
                <a:gd name="connsiteX15" fmla="*/ 959478 w 1832890"/>
                <a:gd name="connsiteY15" fmla="*/ 2024277 h 2106424"/>
                <a:gd name="connsiteX16" fmla="*/ 530527 w 1832890"/>
                <a:gd name="connsiteY16" fmla="*/ 2076866 h 2106424"/>
                <a:gd name="connsiteX17" fmla="*/ 768768 w 1832890"/>
                <a:gd name="connsiteY17" fmla="*/ 1394143 h 2106424"/>
                <a:gd name="connsiteX18" fmla="*/ 335641 w 1832890"/>
                <a:gd name="connsiteY18" fmla="*/ 1845923 h 2106424"/>
                <a:gd name="connsiteX19" fmla="*/ 590853 w 1832890"/>
                <a:gd name="connsiteY19" fmla="*/ 1251387 h 2106424"/>
                <a:gd name="connsiteX20" fmla="*/ 0 w 1832890"/>
                <a:gd name="connsiteY20" fmla="*/ 1335723 h 2106424"/>
                <a:gd name="connsiteX21" fmla="*/ 522897 w 1832890"/>
                <a:gd name="connsiteY21" fmla="*/ 1020400 h 2106424"/>
                <a:gd name="connsiteX22" fmla="*/ 0 w 1832890"/>
                <a:gd name="connsiteY22" fmla="*/ 705076 h 2106424"/>
                <a:gd name="connsiteX0" fmla="*/ 0 w 1832890"/>
                <a:gd name="connsiteY0" fmla="*/ 705076 h 2106424"/>
                <a:gd name="connsiteX1" fmla="*/ 342320 w 1832890"/>
                <a:gd name="connsiteY1" fmla="*/ 824087 h 2106424"/>
                <a:gd name="connsiteX2" fmla="*/ 335641 w 1832890"/>
                <a:gd name="connsiteY2" fmla="*/ 194876 h 2106424"/>
                <a:gd name="connsiteX3" fmla="*/ 452749 w 1832890"/>
                <a:gd name="connsiteY3" fmla="*/ 604536 h 2106424"/>
                <a:gd name="connsiteX4" fmla="*/ 878726 w 1832890"/>
                <a:gd name="connsiteY4" fmla="*/ 0 h 2106424"/>
                <a:gd name="connsiteX5" fmla="*/ 697450 w 1832890"/>
                <a:gd name="connsiteY5" fmla="*/ 725662 h 2106424"/>
                <a:gd name="connsiteX6" fmla="*/ 1421811 w 1832890"/>
                <a:gd name="connsiteY6" fmla="*/ 194876 h 2106424"/>
                <a:gd name="connsiteX7" fmla="*/ 828706 w 1832890"/>
                <a:gd name="connsiteY7" fmla="*/ 861786 h 2106424"/>
                <a:gd name="connsiteX8" fmla="*/ 1757452 w 1832890"/>
                <a:gd name="connsiteY8" fmla="*/ 705076 h 2106424"/>
                <a:gd name="connsiteX9" fmla="*/ 966475 w 1832890"/>
                <a:gd name="connsiteY9" fmla="*/ 1133498 h 2106424"/>
                <a:gd name="connsiteX10" fmla="*/ 1776067 w 1832890"/>
                <a:gd name="connsiteY10" fmla="*/ 1047164 h 2106424"/>
                <a:gd name="connsiteX11" fmla="*/ 1036515 w 1832890"/>
                <a:gd name="connsiteY11" fmla="*/ 1358900 h 2106424"/>
                <a:gd name="connsiteX12" fmla="*/ 1832890 w 1832890"/>
                <a:gd name="connsiteY12" fmla="*/ 1593549 h 2106424"/>
                <a:gd name="connsiteX13" fmla="*/ 1089566 w 1832890"/>
                <a:gd name="connsiteY13" fmla="*/ 1570885 h 2106424"/>
                <a:gd name="connsiteX14" fmla="*/ 1598428 w 1832890"/>
                <a:gd name="connsiteY14" fmla="*/ 2029852 h 2106424"/>
                <a:gd name="connsiteX15" fmla="*/ 959478 w 1832890"/>
                <a:gd name="connsiteY15" fmla="*/ 2024277 h 2106424"/>
                <a:gd name="connsiteX16" fmla="*/ 530527 w 1832890"/>
                <a:gd name="connsiteY16" fmla="*/ 2076866 h 2106424"/>
                <a:gd name="connsiteX17" fmla="*/ 768768 w 1832890"/>
                <a:gd name="connsiteY17" fmla="*/ 1394143 h 2106424"/>
                <a:gd name="connsiteX18" fmla="*/ 335641 w 1832890"/>
                <a:gd name="connsiteY18" fmla="*/ 1845923 h 2106424"/>
                <a:gd name="connsiteX19" fmla="*/ 590853 w 1832890"/>
                <a:gd name="connsiteY19" fmla="*/ 1251387 h 2106424"/>
                <a:gd name="connsiteX20" fmla="*/ 0 w 1832890"/>
                <a:gd name="connsiteY20" fmla="*/ 1335723 h 2106424"/>
                <a:gd name="connsiteX21" fmla="*/ 522897 w 1832890"/>
                <a:gd name="connsiteY21" fmla="*/ 1020400 h 2106424"/>
                <a:gd name="connsiteX22" fmla="*/ 0 w 1832890"/>
                <a:gd name="connsiteY22" fmla="*/ 705076 h 2106424"/>
                <a:gd name="connsiteX0" fmla="*/ 0 w 1832890"/>
                <a:gd name="connsiteY0" fmla="*/ 705076 h 2291113"/>
                <a:gd name="connsiteX1" fmla="*/ 342320 w 1832890"/>
                <a:gd name="connsiteY1" fmla="*/ 824087 h 2291113"/>
                <a:gd name="connsiteX2" fmla="*/ 335641 w 1832890"/>
                <a:gd name="connsiteY2" fmla="*/ 194876 h 2291113"/>
                <a:gd name="connsiteX3" fmla="*/ 452749 w 1832890"/>
                <a:gd name="connsiteY3" fmla="*/ 604536 h 2291113"/>
                <a:gd name="connsiteX4" fmla="*/ 878726 w 1832890"/>
                <a:gd name="connsiteY4" fmla="*/ 0 h 2291113"/>
                <a:gd name="connsiteX5" fmla="*/ 697450 w 1832890"/>
                <a:gd name="connsiteY5" fmla="*/ 725662 h 2291113"/>
                <a:gd name="connsiteX6" fmla="*/ 1421811 w 1832890"/>
                <a:gd name="connsiteY6" fmla="*/ 194876 h 2291113"/>
                <a:gd name="connsiteX7" fmla="*/ 828706 w 1832890"/>
                <a:gd name="connsiteY7" fmla="*/ 861786 h 2291113"/>
                <a:gd name="connsiteX8" fmla="*/ 1757452 w 1832890"/>
                <a:gd name="connsiteY8" fmla="*/ 705076 h 2291113"/>
                <a:gd name="connsiteX9" fmla="*/ 966475 w 1832890"/>
                <a:gd name="connsiteY9" fmla="*/ 1133498 h 2291113"/>
                <a:gd name="connsiteX10" fmla="*/ 1776067 w 1832890"/>
                <a:gd name="connsiteY10" fmla="*/ 1047164 h 2291113"/>
                <a:gd name="connsiteX11" fmla="*/ 1036515 w 1832890"/>
                <a:gd name="connsiteY11" fmla="*/ 1358900 h 2291113"/>
                <a:gd name="connsiteX12" fmla="*/ 1832890 w 1832890"/>
                <a:gd name="connsiteY12" fmla="*/ 1593549 h 2291113"/>
                <a:gd name="connsiteX13" fmla="*/ 1089566 w 1832890"/>
                <a:gd name="connsiteY13" fmla="*/ 1570885 h 2291113"/>
                <a:gd name="connsiteX14" fmla="*/ 1598428 w 1832890"/>
                <a:gd name="connsiteY14" fmla="*/ 2029852 h 2291113"/>
                <a:gd name="connsiteX15" fmla="*/ 959478 w 1832890"/>
                <a:gd name="connsiteY15" fmla="*/ 2024277 h 2291113"/>
                <a:gd name="connsiteX16" fmla="*/ 745900 w 1832890"/>
                <a:gd name="connsiteY16" fmla="*/ 2275482 h 2291113"/>
                <a:gd name="connsiteX17" fmla="*/ 768768 w 1832890"/>
                <a:gd name="connsiteY17" fmla="*/ 1394143 h 2291113"/>
                <a:gd name="connsiteX18" fmla="*/ 335641 w 1832890"/>
                <a:gd name="connsiteY18" fmla="*/ 1845923 h 2291113"/>
                <a:gd name="connsiteX19" fmla="*/ 590853 w 1832890"/>
                <a:gd name="connsiteY19" fmla="*/ 1251387 h 2291113"/>
                <a:gd name="connsiteX20" fmla="*/ 0 w 1832890"/>
                <a:gd name="connsiteY20" fmla="*/ 1335723 h 2291113"/>
                <a:gd name="connsiteX21" fmla="*/ 522897 w 1832890"/>
                <a:gd name="connsiteY21" fmla="*/ 1020400 h 2291113"/>
                <a:gd name="connsiteX22" fmla="*/ 0 w 1832890"/>
                <a:gd name="connsiteY22" fmla="*/ 705076 h 2291113"/>
                <a:gd name="connsiteX0" fmla="*/ 0 w 1832890"/>
                <a:gd name="connsiteY0" fmla="*/ 705076 h 2291113"/>
                <a:gd name="connsiteX1" fmla="*/ 342320 w 1832890"/>
                <a:gd name="connsiteY1" fmla="*/ 824087 h 2291113"/>
                <a:gd name="connsiteX2" fmla="*/ 335641 w 1832890"/>
                <a:gd name="connsiteY2" fmla="*/ 194876 h 2291113"/>
                <a:gd name="connsiteX3" fmla="*/ 452749 w 1832890"/>
                <a:gd name="connsiteY3" fmla="*/ 604536 h 2291113"/>
                <a:gd name="connsiteX4" fmla="*/ 878726 w 1832890"/>
                <a:gd name="connsiteY4" fmla="*/ 0 h 2291113"/>
                <a:gd name="connsiteX5" fmla="*/ 697450 w 1832890"/>
                <a:gd name="connsiteY5" fmla="*/ 725662 h 2291113"/>
                <a:gd name="connsiteX6" fmla="*/ 1421811 w 1832890"/>
                <a:gd name="connsiteY6" fmla="*/ 194876 h 2291113"/>
                <a:gd name="connsiteX7" fmla="*/ 828706 w 1832890"/>
                <a:gd name="connsiteY7" fmla="*/ 861786 h 2291113"/>
                <a:gd name="connsiteX8" fmla="*/ 1757452 w 1832890"/>
                <a:gd name="connsiteY8" fmla="*/ 705076 h 2291113"/>
                <a:gd name="connsiteX9" fmla="*/ 966475 w 1832890"/>
                <a:gd name="connsiteY9" fmla="*/ 1133498 h 2291113"/>
                <a:gd name="connsiteX10" fmla="*/ 1776067 w 1832890"/>
                <a:gd name="connsiteY10" fmla="*/ 1047164 h 2291113"/>
                <a:gd name="connsiteX11" fmla="*/ 1036515 w 1832890"/>
                <a:gd name="connsiteY11" fmla="*/ 1358900 h 2291113"/>
                <a:gd name="connsiteX12" fmla="*/ 1832890 w 1832890"/>
                <a:gd name="connsiteY12" fmla="*/ 1593549 h 2291113"/>
                <a:gd name="connsiteX13" fmla="*/ 1089566 w 1832890"/>
                <a:gd name="connsiteY13" fmla="*/ 1570885 h 2291113"/>
                <a:gd name="connsiteX14" fmla="*/ 1598428 w 1832890"/>
                <a:gd name="connsiteY14" fmla="*/ 2029852 h 2291113"/>
                <a:gd name="connsiteX15" fmla="*/ 959478 w 1832890"/>
                <a:gd name="connsiteY15" fmla="*/ 2024277 h 2291113"/>
                <a:gd name="connsiteX16" fmla="*/ 745900 w 1832890"/>
                <a:gd name="connsiteY16" fmla="*/ 2275482 h 2291113"/>
                <a:gd name="connsiteX17" fmla="*/ 543276 w 1832890"/>
                <a:gd name="connsiteY17" fmla="*/ 1857700 h 2291113"/>
                <a:gd name="connsiteX18" fmla="*/ 335641 w 1832890"/>
                <a:gd name="connsiteY18" fmla="*/ 1845923 h 2291113"/>
                <a:gd name="connsiteX19" fmla="*/ 590853 w 1832890"/>
                <a:gd name="connsiteY19" fmla="*/ 1251387 h 2291113"/>
                <a:gd name="connsiteX20" fmla="*/ 0 w 1832890"/>
                <a:gd name="connsiteY20" fmla="*/ 1335723 h 2291113"/>
                <a:gd name="connsiteX21" fmla="*/ 522897 w 1832890"/>
                <a:gd name="connsiteY21" fmla="*/ 1020400 h 2291113"/>
                <a:gd name="connsiteX22" fmla="*/ 0 w 1832890"/>
                <a:gd name="connsiteY22" fmla="*/ 705076 h 2291113"/>
                <a:gd name="connsiteX0" fmla="*/ 0 w 1832890"/>
                <a:gd name="connsiteY0" fmla="*/ 705076 h 2288280"/>
                <a:gd name="connsiteX1" fmla="*/ 342320 w 1832890"/>
                <a:gd name="connsiteY1" fmla="*/ 824087 h 2288280"/>
                <a:gd name="connsiteX2" fmla="*/ 335641 w 1832890"/>
                <a:gd name="connsiteY2" fmla="*/ 194876 h 2288280"/>
                <a:gd name="connsiteX3" fmla="*/ 452749 w 1832890"/>
                <a:gd name="connsiteY3" fmla="*/ 604536 h 2288280"/>
                <a:gd name="connsiteX4" fmla="*/ 878726 w 1832890"/>
                <a:gd name="connsiteY4" fmla="*/ 0 h 2288280"/>
                <a:gd name="connsiteX5" fmla="*/ 697450 w 1832890"/>
                <a:gd name="connsiteY5" fmla="*/ 725662 h 2288280"/>
                <a:gd name="connsiteX6" fmla="*/ 1421811 w 1832890"/>
                <a:gd name="connsiteY6" fmla="*/ 194876 h 2288280"/>
                <a:gd name="connsiteX7" fmla="*/ 828706 w 1832890"/>
                <a:gd name="connsiteY7" fmla="*/ 861786 h 2288280"/>
                <a:gd name="connsiteX8" fmla="*/ 1757452 w 1832890"/>
                <a:gd name="connsiteY8" fmla="*/ 705076 h 2288280"/>
                <a:gd name="connsiteX9" fmla="*/ 966475 w 1832890"/>
                <a:gd name="connsiteY9" fmla="*/ 1133498 h 2288280"/>
                <a:gd name="connsiteX10" fmla="*/ 1776067 w 1832890"/>
                <a:gd name="connsiteY10" fmla="*/ 1047164 h 2288280"/>
                <a:gd name="connsiteX11" fmla="*/ 1036515 w 1832890"/>
                <a:gd name="connsiteY11" fmla="*/ 1358900 h 2288280"/>
                <a:gd name="connsiteX12" fmla="*/ 1832890 w 1832890"/>
                <a:gd name="connsiteY12" fmla="*/ 1593549 h 2288280"/>
                <a:gd name="connsiteX13" fmla="*/ 1089566 w 1832890"/>
                <a:gd name="connsiteY13" fmla="*/ 1570885 h 2288280"/>
                <a:gd name="connsiteX14" fmla="*/ 1598428 w 1832890"/>
                <a:gd name="connsiteY14" fmla="*/ 2029852 h 2288280"/>
                <a:gd name="connsiteX15" fmla="*/ 972741 w 1832890"/>
                <a:gd name="connsiteY15" fmla="*/ 1930962 h 2288280"/>
                <a:gd name="connsiteX16" fmla="*/ 745900 w 1832890"/>
                <a:gd name="connsiteY16" fmla="*/ 2275482 h 2288280"/>
                <a:gd name="connsiteX17" fmla="*/ 543276 w 1832890"/>
                <a:gd name="connsiteY17" fmla="*/ 1857700 h 2288280"/>
                <a:gd name="connsiteX18" fmla="*/ 335641 w 1832890"/>
                <a:gd name="connsiteY18" fmla="*/ 1845923 h 2288280"/>
                <a:gd name="connsiteX19" fmla="*/ 590853 w 1832890"/>
                <a:gd name="connsiteY19" fmla="*/ 1251387 h 2288280"/>
                <a:gd name="connsiteX20" fmla="*/ 0 w 1832890"/>
                <a:gd name="connsiteY20" fmla="*/ 1335723 h 2288280"/>
                <a:gd name="connsiteX21" fmla="*/ 522897 w 1832890"/>
                <a:gd name="connsiteY21" fmla="*/ 1020400 h 2288280"/>
                <a:gd name="connsiteX22" fmla="*/ 0 w 1832890"/>
                <a:gd name="connsiteY22" fmla="*/ 705076 h 2288280"/>
                <a:gd name="connsiteX0" fmla="*/ 0 w 1832890"/>
                <a:gd name="connsiteY0" fmla="*/ 733343 h 2316547"/>
                <a:gd name="connsiteX1" fmla="*/ 342320 w 1832890"/>
                <a:gd name="connsiteY1" fmla="*/ 852354 h 2316547"/>
                <a:gd name="connsiteX2" fmla="*/ 483137 w 1832890"/>
                <a:gd name="connsiteY2" fmla="*/ 0 h 2316547"/>
                <a:gd name="connsiteX3" fmla="*/ 452749 w 1832890"/>
                <a:gd name="connsiteY3" fmla="*/ 632803 h 2316547"/>
                <a:gd name="connsiteX4" fmla="*/ 878726 w 1832890"/>
                <a:gd name="connsiteY4" fmla="*/ 28267 h 2316547"/>
                <a:gd name="connsiteX5" fmla="*/ 697450 w 1832890"/>
                <a:gd name="connsiteY5" fmla="*/ 753929 h 2316547"/>
                <a:gd name="connsiteX6" fmla="*/ 1421811 w 1832890"/>
                <a:gd name="connsiteY6" fmla="*/ 223143 h 2316547"/>
                <a:gd name="connsiteX7" fmla="*/ 828706 w 1832890"/>
                <a:gd name="connsiteY7" fmla="*/ 890053 h 2316547"/>
                <a:gd name="connsiteX8" fmla="*/ 1757452 w 1832890"/>
                <a:gd name="connsiteY8" fmla="*/ 733343 h 2316547"/>
                <a:gd name="connsiteX9" fmla="*/ 966475 w 1832890"/>
                <a:gd name="connsiteY9" fmla="*/ 1161765 h 2316547"/>
                <a:gd name="connsiteX10" fmla="*/ 1776067 w 1832890"/>
                <a:gd name="connsiteY10" fmla="*/ 1075431 h 2316547"/>
                <a:gd name="connsiteX11" fmla="*/ 1036515 w 1832890"/>
                <a:gd name="connsiteY11" fmla="*/ 1387167 h 2316547"/>
                <a:gd name="connsiteX12" fmla="*/ 1832890 w 1832890"/>
                <a:gd name="connsiteY12" fmla="*/ 1621816 h 2316547"/>
                <a:gd name="connsiteX13" fmla="*/ 1089566 w 1832890"/>
                <a:gd name="connsiteY13" fmla="*/ 1599152 h 2316547"/>
                <a:gd name="connsiteX14" fmla="*/ 1598428 w 1832890"/>
                <a:gd name="connsiteY14" fmla="*/ 2058119 h 2316547"/>
                <a:gd name="connsiteX15" fmla="*/ 972741 w 1832890"/>
                <a:gd name="connsiteY15" fmla="*/ 1959229 h 2316547"/>
                <a:gd name="connsiteX16" fmla="*/ 745900 w 1832890"/>
                <a:gd name="connsiteY16" fmla="*/ 2303749 h 2316547"/>
                <a:gd name="connsiteX17" fmla="*/ 543276 w 1832890"/>
                <a:gd name="connsiteY17" fmla="*/ 1885967 h 2316547"/>
                <a:gd name="connsiteX18" fmla="*/ 335641 w 1832890"/>
                <a:gd name="connsiteY18" fmla="*/ 1874190 h 2316547"/>
                <a:gd name="connsiteX19" fmla="*/ 590853 w 1832890"/>
                <a:gd name="connsiteY19" fmla="*/ 1279654 h 2316547"/>
                <a:gd name="connsiteX20" fmla="*/ 0 w 1832890"/>
                <a:gd name="connsiteY20" fmla="*/ 1363990 h 2316547"/>
                <a:gd name="connsiteX21" fmla="*/ 522897 w 1832890"/>
                <a:gd name="connsiteY21" fmla="*/ 1048667 h 2316547"/>
                <a:gd name="connsiteX22" fmla="*/ 0 w 1832890"/>
                <a:gd name="connsiteY22" fmla="*/ 733343 h 2316547"/>
                <a:gd name="connsiteX0" fmla="*/ 0 w 1832890"/>
                <a:gd name="connsiteY0" fmla="*/ 733343 h 2316547"/>
                <a:gd name="connsiteX1" fmla="*/ 342320 w 1832890"/>
                <a:gd name="connsiteY1" fmla="*/ 852354 h 2316547"/>
                <a:gd name="connsiteX2" fmla="*/ 281231 w 1832890"/>
                <a:gd name="connsiteY2" fmla="*/ 661306 h 2316547"/>
                <a:gd name="connsiteX3" fmla="*/ 483137 w 1832890"/>
                <a:gd name="connsiteY3" fmla="*/ 0 h 2316547"/>
                <a:gd name="connsiteX4" fmla="*/ 452749 w 1832890"/>
                <a:gd name="connsiteY4" fmla="*/ 632803 h 2316547"/>
                <a:gd name="connsiteX5" fmla="*/ 878726 w 1832890"/>
                <a:gd name="connsiteY5" fmla="*/ 28267 h 2316547"/>
                <a:gd name="connsiteX6" fmla="*/ 697450 w 1832890"/>
                <a:gd name="connsiteY6" fmla="*/ 753929 h 2316547"/>
                <a:gd name="connsiteX7" fmla="*/ 1421811 w 1832890"/>
                <a:gd name="connsiteY7" fmla="*/ 223143 h 2316547"/>
                <a:gd name="connsiteX8" fmla="*/ 828706 w 1832890"/>
                <a:gd name="connsiteY8" fmla="*/ 890053 h 2316547"/>
                <a:gd name="connsiteX9" fmla="*/ 1757452 w 1832890"/>
                <a:gd name="connsiteY9" fmla="*/ 733343 h 2316547"/>
                <a:gd name="connsiteX10" fmla="*/ 966475 w 1832890"/>
                <a:gd name="connsiteY10" fmla="*/ 1161765 h 2316547"/>
                <a:gd name="connsiteX11" fmla="*/ 1776067 w 1832890"/>
                <a:gd name="connsiteY11" fmla="*/ 1075431 h 2316547"/>
                <a:gd name="connsiteX12" fmla="*/ 1036515 w 1832890"/>
                <a:gd name="connsiteY12" fmla="*/ 1387167 h 2316547"/>
                <a:gd name="connsiteX13" fmla="*/ 1832890 w 1832890"/>
                <a:gd name="connsiteY13" fmla="*/ 1621816 h 2316547"/>
                <a:gd name="connsiteX14" fmla="*/ 1089566 w 1832890"/>
                <a:gd name="connsiteY14" fmla="*/ 1599152 h 2316547"/>
                <a:gd name="connsiteX15" fmla="*/ 1598428 w 1832890"/>
                <a:gd name="connsiteY15" fmla="*/ 2058119 h 2316547"/>
                <a:gd name="connsiteX16" fmla="*/ 972741 w 1832890"/>
                <a:gd name="connsiteY16" fmla="*/ 1959229 h 2316547"/>
                <a:gd name="connsiteX17" fmla="*/ 745900 w 1832890"/>
                <a:gd name="connsiteY17" fmla="*/ 2303749 h 2316547"/>
                <a:gd name="connsiteX18" fmla="*/ 543276 w 1832890"/>
                <a:gd name="connsiteY18" fmla="*/ 1885967 h 2316547"/>
                <a:gd name="connsiteX19" fmla="*/ 335641 w 1832890"/>
                <a:gd name="connsiteY19" fmla="*/ 1874190 h 2316547"/>
                <a:gd name="connsiteX20" fmla="*/ 590853 w 1832890"/>
                <a:gd name="connsiteY20" fmla="*/ 1279654 h 2316547"/>
                <a:gd name="connsiteX21" fmla="*/ 0 w 1832890"/>
                <a:gd name="connsiteY21" fmla="*/ 1363990 h 2316547"/>
                <a:gd name="connsiteX22" fmla="*/ 522897 w 1832890"/>
                <a:gd name="connsiteY22" fmla="*/ 1048667 h 2316547"/>
                <a:gd name="connsiteX23" fmla="*/ 0 w 1832890"/>
                <a:gd name="connsiteY23" fmla="*/ 733343 h 231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32890" h="2316547">
                  <a:moveTo>
                    <a:pt x="0" y="733343"/>
                  </a:moveTo>
                  <a:lnTo>
                    <a:pt x="342320" y="852354"/>
                  </a:lnTo>
                  <a:cubicBezTo>
                    <a:pt x="397995" y="862551"/>
                    <a:pt x="257762" y="803365"/>
                    <a:pt x="281231" y="661306"/>
                  </a:cubicBezTo>
                  <a:cubicBezTo>
                    <a:pt x="304700" y="519247"/>
                    <a:pt x="463354" y="26954"/>
                    <a:pt x="483137" y="0"/>
                  </a:cubicBezTo>
                  <a:lnTo>
                    <a:pt x="452749" y="632803"/>
                  </a:lnTo>
                  <a:lnTo>
                    <a:pt x="878726" y="28267"/>
                  </a:lnTo>
                  <a:lnTo>
                    <a:pt x="697450" y="753929"/>
                  </a:lnTo>
                  <a:lnTo>
                    <a:pt x="1421811" y="223143"/>
                  </a:lnTo>
                  <a:lnTo>
                    <a:pt x="828706" y="890053"/>
                  </a:lnTo>
                  <a:cubicBezTo>
                    <a:pt x="940564" y="1020649"/>
                    <a:pt x="1466177" y="801249"/>
                    <a:pt x="1757452" y="733343"/>
                  </a:cubicBezTo>
                  <a:lnTo>
                    <a:pt x="966475" y="1161765"/>
                  </a:lnTo>
                  <a:lnTo>
                    <a:pt x="1776067" y="1075431"/>
                  </a:lnTo>
                  <a:lnTo>
                    <a:pt x="1036515" y="1387167"/>
                  </a:lnTo>
                  <a:cubicBezTo>
                    <a:pt x="1081095" y="1614124"/>
                    <a:pt x="1717800" y="1477238"/>
                    <a:pt x="1832890" y="1621816"/>
                  </a:cubicBezTo>
                  <a:lnTo>
                    <a:pt x="1089566" y="1599152"/>
                  </a:lnTo>
                  <a:cubicBezTo>
                    <a:pt x="984361" y="1667603"/>
                    <a:pt x="1622030" y="2018294"/>
                    <a:pt x="1598428" y="2058119"/>
                  </a:cubicBezTo>
                  <a:cubicBezTo>
                    <a:pt x="1574826" y="2097944"/>
                    <a:pt x="1041797" y="1946178"/>
                    <a:pt x="972741" y="1959229"/>
                  </a:cubicBezTo>
                  <a:cubicBezTo>
                    <a:pt x="925760" y="1945123"/>
                    <a:pt x="846023" y="2397485"/>
                    <a:pt x="745900" y="2303749"/>
                  </a:cubicBezTo>
                  <a:cubicBezTo>
                    <a:pt x="645777" y="2210014"/>
                    <a:pt x="712822" y="1895872"/>
                    <a:pt x="543276" y="1885967"/>
                  </a:cubicBezTo>
                  <a:lnTo>
                    <a:pt x="335641" y="1874190"/>
                  </a:lnTo>
                  <a:lnTo>
                    <a:pt x="590853" y="1279654"/>
                  </a:lnTo>
                  <a:lnTo>
                    <a:pt x="0" y="1363990"/>
                  </a:lnTo>
                  <a:lnTo>
                    <a:pt x="522897" y="1048667"/>
                  </a:lnTo>
                  <a:lnTo>
                    <a:pt x="0" y="733343"/>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4" name="Freeform 13"/>
            <p:cNvSpPr/>
            <p:nvPr/>
          </p:nvSpPr>
          <p:spPr>
            <a:xfrm>
              <a:off x="1524000" y="2859128"/>
              <a:ext cx="1163165" cy="1634490"/>
            </a:xfrm>
            <a:custGeom>
              <a:avLst/>
              <a:gdLst>
                <a:gd name="connsiteX0" fmla="*/ 801215 w 1086965"/>
                <a:gd name="connsiteY0" fmla="*/ 0 h 1634490"/>
                <a:gd name="connsiteX1" fmla="*/ 801215 w 1086965"/>
                <a:gd name="connsiteY1" fmla="*/ 0 h 1634490"/>
                <a:gd name="connsiteX2" fmla="*/ 652625 w 1086965"/>
                <a:gd name="connsiteY2" fmla="*/ 102870 h 1634490"/>
                <a:gd name="connsiteX3" fmla="*/ 618335 w 1086965"/>
                <a:gd name="connsiteY3" fmla="*/ 125730 h 1634490"/>
                <a:gd name="connsiteX4" fmla="*/ 584045 w 1086965"/>
                <a:gd name="connsiteY4" fmla="*/ 148590 h 1634490"/>
                <a:gd name="connsiteX5" fmla="*/ 515465 w 1086965"/>
                <a:gd name="connsiteY5" fmla="*/ 217170 h 1634490"/>
                <a:gd name="connsiteX6" fmla="*/ 435455 w 1086965"/>
                <a:gd name="connsiteY6" fmla="*/ 308610 h 1634490"/>
                <a:gd name="connsiteX7" fmla="*/ 424025 w 1086965"/>
                <a:gd name="connsiteY7" fmla="*/ 342900 h 1634490"/>
                <a:gd name="connsiteX8" fmla="*/ 366875 w 1086965"/>
                <a:gd name="connsiteY8" fmla="*/ 411480 h 1634490"/>
                <a:gd name="connsiteX9" fmla="*/ 321155 w 1086965"/>
                <a:gd name="connsiteY9" fmla="*/ 468630 h 1634490"/>
                <a:gd name="connsiteX10" fmla="*/ 241145 w 1086965"/>
                <a:gd name="connsiteY10" fmla="*/ 560070 h 1634490"/>
                <a:gd name="connsiteX11" fmla="*/ 206855 w 1086965"/>
                <a:gd name="connsiteY11" fmla="*/ 628650 h 1634490"/>
                <a:gd name="connsiteX12" fmla="*/ 172565 w 1086965"/>
                <a:gd name="connsiteY12" fmla="*/ 662940 h 1634490"/>
                <a:gd name="connsiteX13" fmla="*/ 92555 w 1086965"/>
                <a:gd name="connsiteY13" fmla="*/ 742950 h 1634490"/>
                <a:gd name="connsiteX14" fmla="*/ 81125 w 1086965"/>
                <a:gd name="connsiteY14" fmla="*/ 708660 h 1634490"/>
                <a:gd name="connsiteX15" fmla="*/ 58265 w 1086965"/>
                <a:gd name="connsiteY15" fmla="*/ 674370 h 1634490"/>
                <a:gd name="connsiteX16" fmla="*/ 35405 w 1086965"/>
                <a:gd name="connsiteY16" fmla="*/ 605790 h 1634490"/>
                <a:gd name="connsiteX17" fmla="*/ 23975 w 1086965"/>
                <a:gd name="connsiteY17" fmla="*/ 514350 h 1634490"/>
                <a:gd name="connsiteX18" fmla="*/ 1115 w 1086965"/>
                <a:gd name="connsiteY18" fmla="*/ 548640 h 1634490"/>
                <a:gd name="connsiteX19" fmla="*/ 23975 w 1086965"/>
                <a:gd name="connsiteY19" fmla="*/ 834390 h 1634490"/>
                <a:gd name="connsiteX20" fmla="*/ 35405 w 1086965"/>
                <a:gd name="connsiteY20" fmla="*/ 868680 h 1634490"/>
                <a:gd name="connsiteX21" fmla="*/ 81125 w 1086965"/>
                <a:gd name="connsiteY21" fmla="*/ 937260 h 1634490"/>
                <a:gd name="connsiteX22" fmla="*/ 138275 w 1086965"/>
                <a:gd name="connsiteY22" fmla="*/ 1005840 h 1634490"/>
                <a:gd name="connsiteX23" fmla="*/ 161135 w 1086965"/>
                <a:gd name="connsiteY23" fmla="*/ 1074420 h 1634490"/>
                <a:gd name="connsiteX24" fmla="*/ 183995 w 1086965"/>
                <a:gd name="connsiteY24" fmla="*/ 1108710 h 1634490"/>
                <a:gd name="connsiteX25" fmla="*/ 195425 w 1086965"/>
                <a:gd name="connsiteY25" fmla="*/ 1143000 h 1634490"/>
                <a:gd name="connsiteX26" fmla="*/ 264005 w 1086965"/>
                <a:gd name="connsiteY26" fmla="*/ 1245870 h 1634490"/>
                <a:gd name="connsiteX27" fmla="*/ 286865 w 1086965"/>
                <a:gd name="connsiteY27" fmla="*/ 1280160 h 1634490"/>
                <a:gd name="connsiteX28" fmla="*/ 309725 w 1086965"/>
                <a:gd name="connsiteY28" fmla="*/ 1348740 h 1634490"/>
                <a:gd name="connsiteX29" fmla="*/ 355445 w 1086965"/>
                <a:gd name="connsiteY29" fmla="*/ 1417320 h 1634490"/>
                <a:gd name="connsiteX30" fmla="*/ 389735 w 1086965"/>
                <a:gd name="connsiteY30" fmla="*/ 1451610 h 1634490"/>
                <a:gd name="connsiteX31" fmla="*/ 435455 w 1086965"/>
                <a:gd name="connsiteY31" fmla="*/ 1520190 h 1634490"/>
                <a:gd name="connsiteX32" fmla="*/ 458315 w 1086965"/>
                <a:gd name="connsiteY32" fmla="*/ 1554480 h 1634490"/>
                <a:gd name="connsiteX33" fmla="*/ 481175 w 1086965"/>
                <a:gd name="connsiteY33" fmla="*/ 1588770 h 1634490"/>
                <a:gd name="connsiteX34" fmla="*/ 561185 w 1086965"/>
                <a:gd name="connsiteY34" fmla="*/ 1611630 h 1634490"/>
                <a:gd name="connsiteX35" fmla="*/ 595475 w 1086965"/>
                <a:gd name="connsiteY35" fmla="*/ 1634490 h 1634490"/>
                <a:gd name="connsiteX36" fmla="*/ 686915 w 1086965"/>
                <a:gd name="connsiteY36" fmla="*/ 1623060 h 1634490"/>
                <a:gd name="connsiteX37" fmla="*/ 824075 w 1086965"/>
                <a:gd name="connsiteY37" fmla="*/ 1554480 h 1634490"/>
                <a:gd name="connsiteX38" fmla="*/ 858365 w 1086965"/>
                <a:gd name="connsiteY38" fmla="*/ 1531620 h 1634490"/>
                <a:gd name="connsiteX39" fmla="*/ 892655 w 1086965"/>
                <a:gd name="connsiteY39" fmla="*/ 1508760 h 1634490"/>
                <a:gd name="connsiteX40" fmla="*/ 938375 w 1086965"/>
                <a:gd name="connsiteY40" fmla="*/ 1451610 h 1634490"/>
                <a:gd name="connsiteX41" fmla="*/ 949805 w 1086965"/>
                <a:gd name="connsiteY41" fmla="*/ 1417320 h 1634490"/>
                <a:gd name="connsiteX42" fmla="*/ 984095 w 1086965"/>
                <a:gd name="connsiteY42" fmla="*/ 1383030 h 1634490"/>
                <a:gd name="connsiteX43" fmla="*/ 1006955 w 1086965"/>
                <a:gd name="connsiteY43" fmla="*/ 1303020 h 1634490"/>
                <a:gd name="connsiteX44" fmla="*/ 1018385 w 1086965"/>
                <a:gd name="connsiteY44" fmla="*/ 1257300 h 1634490"/>
                <a:gd name="connsiteX45" fmla="*/ 1052675 w 1086965"/>
                <a:gd name="connsiteY45" fmla="*/ 1188720 h 1634490"/>
                <a:gd name="connsiteX46" fmla="*/ 1075535 w 1086965"/>
                <a:gd name="connsiteY46" fmla="*/ 1051560 h 1634490"/>
                <a:gd name="connsiteX47" fmla="*/ 1086965 w 1086965"/>
                <a:gd name="connsiteY47" fmla="*/ 1005840 h 1634490"/>
                <a:gd name="connsiteX48" fmla="*/ 1064105 w 1086965"/>
                <a:gd name="connsiteY48" fmla="*/ 742950 h 1634490"/>
                <a:gd name="connsiteX49" fmla="*/ 1041245 w 1086965"/>
                <a:gd name="connsiteY49" fmla="*/ 674370 h 1634490"/>
                <a:gd name="connsiteX50" fmla="*/ 1018385 w 1086965"/>
                <a:gd name="connsiteY50" fmla="*/ 594360 h 1634490"/>
                <a:gd name="connsiteX51" fmla="*/ 995525 w 1086965"/>
                <a:gd name="connsiteY51" fmla="*/ 560070 h 1634490"/>
                <a:gd name="connsiteX52" fmla="*/ 984095 w 1086965"/>
                <a:gd name="connsiteY52" fmla="*/ 468630 h 1634490"/>
                <a:gd name="connsiteX53" fmla="*/ 972665 w 1086965"/>
                <a:gd name="connsiteY53" fmla="*/ 125730 h 1634490"/>
                <a:gd name="connsiteX54" fmla="*/ 949805 w 1086965"/>
                <a:gd name="connsiteY54" fmla="*/ 91440 h 1634490"/>
                <a:gd name="connsiteX55" fmla="*/ 938375 w 1086965"/>
                <a:gd name="connsiteY55" fmla="*/ 57150 h 1634490"/>
                <a:gd name="connsiteX56" fmla="*/ 904085 w 1086965"/>
                <a:gd name="connsiteY56" fmla="*/ 34290 h 1634490"/>
                <a:gd name="connsiteX57" fmla="*/ 801215 w 1086965"/>
                <a:gd name="connsiteY57" fmla="*/ 0 h 1634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086965" h="1634490">
                  <a:moveTo>
                    <a:pt x="801215" y="0"/>
                  </a:moveTo>
                  <a:lnTo>
                    <a:pt x="801215" y="0"/>
                  </a:lnTo>
                  <a:cubicBezTo>
                    <a:pt x="675661" y="87888"/>
                    <a:pt x="725611" y="54213"/>
                    <a:pt x="652625" y="102870"/>
                  </a:cubicBezTo>
                  <a:lnTo>
                    <a:pt x="618335" y="125730"/>
                  </a:lnTo>
                  <a:cubicBezTo>
                    <a:pt x="606905" y="133350"/>
                    <a:pt x="593759" y="138876"/>
                    <a:pt x="584045" y="148590"/>
                  </a:cubicBezTo>
                  <a:cubicBezTo>
                    <a:pt x="561185" y="171450"/>
                    <a:pt x="533398" y="190271"/>
                    <a:pt x="515465" y="217170"/>
                  </a:cubicBezTo>
                  <a:cubicBezTo>
                    <a:pt x="462125" y="297180"/>
                    <a:pt x="492605" y="270510"/>
                    <a:pt x="435455" y="308610"/>
                  </a:cubicBezTo>
                  <a:cubicBezTo>
                    <a:pt x="431645" y="320040"/>
                    <a:pt x="429413" y="332124"/>
                    <a:pt x="424025" y="342900"/>
                  </a:cubicBezTo>
                  <a:cubicBezTo>
                    <a:pt x="408112" y="374726"/>
                    <a:pt x="392154" y="386201"/>
                    <a:pt x="366875" y="411480"/>
                  </a:cubicBezTo>
                  <a:cubicBezTo>
                    <a:pt x="341135" y="488700"/>
                    <a:pt x="376833" y="404999"/>
                    <a:pt x="321155" y="468630"/>
                  </a:cubicBezTo>
                  <a:cubicBezTo>
                    <a:pt x="227810" y="575310"/>
                    <a:pt x="318298" y="508635"/>
                    <a:pt x="241145" y="560070"/>
                  </a:cubicBezTo>
                  <a:cubicBezTo>
                    <a:pt x="229689" y="594437"/>
                    <a:pt x="231474" y="599107"/>
                    <a:pt x="206855" y="628650"/>
                  </a:cubicBezTo>
                  <a:cubicBezTo>
                    <a:pt x="196507" y="641068"/>
                    <a:pt x="182489" y="650181"/>
                    <a:pt x="172565" y="662940"/>
                  </a:cubicBezTo>
                  <a:cubicBezTo>
                    <a:pt x="108371" y="745475"/>
                    <a:pt x="158080" y="721108"/>
                    <a:pt x="92555" y="742950"/>
                  </a:cubicBezTo>
                  <a:cubicBezTo>
                    <a:pt x="88745" y="731520"/>
                    <a:pt x="86513" y="719436"/>
                    <a:pt x="81125" y="708660"/>
                  </a:cubicBezTo>
                  <a:cubicBezTo>
                    <a:pt x="74982" y="696373"/>
                    <a:pt x="63844" y="686923"/>
                    <a:pt x="58265" y="674370"/>
                  </a:cubicBezTo>
                  <a:cubicBezTo>
                    <a:pt x="48478" y="652350"/>
                    <a:pt x="35405" y="605790"/>
                    <a:pt x="35405" y="605790"/>
                  </a:cubicBezTo>
                  <a:cubicBezTo>
                    <a:pt x="31595" y="575310"/>
                    <a:pt x="39779" y="540690"/>
                    <a:pt x="23975" y="514350"/>
                  </a:cubicBezTo>
                  <a:cubicBezTo>
                    <a:pt x="16907" y="502570"/>
                    <a:pt x="1712" y="534916"/>
                    <a:pt x="1115" y="548640"/>
                  </a:cubicBezTo>
                  <a:cubicBezTo>
                    <a:pt x="-2394" y="629355"/>
                    <a:pt x="1633" y="745023"/>
                    <a:pt x="23975" y="834390"/>
                  </a:cubicBezTo>
                  <a:cubicBezTo>
                    <a:pt x="26897" y="846079"/>
                    <a:pt x="29554" y="858148"/>
                    <a:pt x="35405" y="868680"/>
                  </a:cubicBezTo>
                  <a:cubicBezTo>
                    <a:pt x="48748" y="892697"/>
                    <a:pt x="61698" y="917833"/>
                    <a:pt x="81125" y="937260"/>
                  </a:cubicBezTo>
                  <a:cubicBezTo>
                    <a:pt x="102659" y="958794"/>
                    <a:pt x="125544" y="977196"/>
                    <a:pt x="138275" y="1005840"/>
                  </a:cubicBezTo>
                  <a:cubicBezTo>
                    <a:pt x="148062" y="1027860"/>
                    <a:pt x="147769" y="1054370"/>
                    <a:pt x="161135" y="1074420"/>
                  </a:cubicBezTo>
                  <a:cubicBezTo>
                    <a:pt x="168755" y="1085850"/>
                    <a:pt x="177852" y="1096423"/>
                    <a:pt x="183995" y="1108710"/>
                  </a:cubicBezTo>
                  <a:cubicBezTo>
                    <a:pt x="189383" y="1119486"/>
                    <a:pt x="189574" y="1132468"/>
                    <a:pt x="195425" y="1143000"/>
                  </a:cubicBezTo>
                  <a:lnTo>
                    <a:pt x="264005" y="1245870"/>
                  </a:lnTo>
                  <a:cubicBezTo>
                    <a:pt x="271625" y="1257300"/>
                    <a:pt x="282521" y="1267128"/>
                    <a:pt x="286865" y="1280160"/>
                  </a:cubicBezTo>
                  <a:cubicBezTo>
                    <a:pt x="294485" y="1303020"/>
                    <a:pt x="296359" y="1328690"/>
                    <a:pt x="309725" y="1348740"/>
                  </a:cubicBezTo>
                  <a:cubicBezTo>
                    <a:pt x="324965" y="1371600"/>
                    <a:pt x="336018" y="1397893"/>
                    <a:pt x="355445" y="1417320"/>
                  </a:cubicBezTo>
                  <a:cubicBezTo>
                    <a:pt x="366875" y="1428750"/>
                    <a:pt x="379811" y="1438851"/>
                    <a:pt x="389735" y="1451610"/>
                  </a:cubicBezTo>
                  <a:cubicBezTo>
                    <a:pt x="406603" y="1473297"/>
                    <a:pt x="420215" y="1497330"/>
                    <a:pt x="435455" y="1520190"/>
                  </a:cubicBezTo>
                  <a:lnTo>
                    <a:pt x="458315" y="1554480"/>
                  </a:lnTo>
                  <a:cubicBezTo>
                    <a:pt x="465935" y="1565910"/>
                    <a:pt x="467848" y="1585438"/>
                    <a:pt x="481175" y="1588770"/>
                  </a:cubicBezTo>
                  <a:cubicBezTo>
                    <a:pt x="495824" y="1592432"/>
                    <a:pt x="544787" y="1603431"/>
                    <a:pt x="561185" y="1611630"/>
                  </a:cubicBezTo>
                  <a:cubicBezTo>
                    <a:pt x="573472" y="1617773"/>
                    <a:pt x="584045" y="1626870"/>
                    <a:pt x="595475" y="1634490"/>
                  </a:cubicBezTo>
                  <a:cubicBezTo>
                    <a:pt x="625955" y="1630680"/>
                    <a:pt x="656880" y="1629496"/>
                    <a:pt x="686915" y="1623060"/>
                  </a:cubicBezTo>
                  <a:cubicBezTo>
                    <a:pt x="756653" y="1608116"/>
                    <a:pt x="763843" y="1594635"/>
                    <a:pt x="824075" y="1554480"/>
                  </a:cubicBezTo>
                  <a:lnTo>
                    <a:pt x="858365" y="1531620"/>
                  </a:lnTo>
                  <a:lnTo>
                    <a:pt x="892655" y="1508760"/>
                  </a:lnTo>
                  <a:cubicBezTo>
                    <a:pt x="921385" y="1422571"/>
                    <a:pt x="879289" y="1525468"/>
                    <a:pt x="938375" y="1451610"/>
                  </a:cubicBezTo>
                  <a:cubicBezTo>
                    <a:pt x="945901" y="1442202"/>
                    <a:pt x="943122" y="1427345"/>
                    <a:pt x="949805" y="1417320"/>
                  </a:cubicBezTo>
                  <a:cubicBezTo>
                    <a:pt x="958771" y="1403870"/>
                    <a:pt x="972665" y="1394460"/>
                    <a:pt x="984095" y="1383030"/>
                  </a:cubicBezTo>
                  <a:cubicBezTo>
                    <a:pt x="1019827" y="1240102"/>
                    <a:pt x="974160" y="1417803"/>
                    <a:pt x="1006955" y="1303020"/>
                  </a:cubicBezTo>
                  <a:cubicBezTo>
                    <a:pt x="1011271" y="1287915"/>
                    <a:pt x="1012197" y="1271739"/>
                    <a:pt x="1018385" y="1257300"/>
                  </a:cubicBezTo>
                  <a:cubicBezTo>
                    <a:pt x="1051909" y="1179078"/>
                    <a:pt x="1033410" y="1265781"/>
                    <a:pt x="1052675" y="1188720"/>
                  </a:cubicBezTo>
                  <a:cubicBezTo>
                    <a:pt x="1068470" y="1125541"/>
                    <a:pt x="1062632" y="1122528"/>
                    <a:pt x="1075535" y="1051560"/>
                  </a:cubicBezTo>
                  <a:cubicBezTo>
                    <a:pt x="1078345" y="1036104"/>
                    <a:pt x="1083155" y="1021080"/>
                    <a:pt x="1086965" y="1005840"/>
                  </a:cubicBezTo>
                  <a:cubicBezTo>
                    <a:pt x="1084254" y="962461"/>
                    <a:pt x="1079586" y="810034"/>
                    <a:pt x="1064105" y="742950"/>
                  </a:cubicBezTo>
                  <a:cubicBezTo>
                    <a:pt x="1058687" y="719471"/>
                    <a:pt x="1047089" y="697747"/>
                    <a:pt x="1041245" y="674370"/>
                  </a:cubicBezTo>
                  <a:cubicBezTo>
                    <a:pt x="1037583" y="659721"/>
                    <a:pt x="1026584" y="610758"/>
                    <a:pt x="1018385" y="594360"/>
                  </a:cubicBezTo>
                  <a:cubicBezTo>
                    <a:pt x="1012242" y="582073"/>
                    <a:pt x="1003145" y="571500"/>
                    <a:pt x="995525" y="560070"/>
                  </a:cubicBezTo>
                  <a:cubicBezTo>
                    <a:pt x="991715" y="529590"/>
                    <a:pt x="985709" y="499305"/>
                    <a:pt x="984095" y="468630"/>
                  </a:cubicBezTo>
                  <a:cubicBezTo>
                    <a:pt x="978084" y="354425"/>
                    <a:pt x="983019" y="239624"/>
                    <a:pt x="972665" y="125730"/>
                  </a:cubicBezTo>
                  <a:cubicBezTo>
                    <a:pt x="971421" y="112049"/>
                    <a:pt x="955948" y="103727"/>
                    <a:pt x="949805" y="91440"/>
                  </a:cubicBezTo>
                  <a:cubicBezTo>
                    <a:pt x="944417" y="80664"/>
                    <a:pt x="945901" y="66558"/>
                    <a:pt x="938375" y="57150"/>
                  </a:cubicBezTo>
                  <a:cubicBezTo>
                    <a:pt x="929793" y="46423"/>
                    <a:pt x="916638" y="39869"/>
                    <a:pt x="904085" y="34290"/>
                  </a:cubicBezTo>
                  <a:cubicBezTo>
                    <a:pt x="836062" y="4058"/>
                    <a:pt x="818360" y="5715"/>
                    <a:pt x="801215" y="0"/>
                  </a:cubicBezTo>
                  <a:close/>
                </a:path>
              </a:pathLst>
            </a:cu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6" name="Title 1"/>
          <p:cNvSpPr txBox="1">
            <a:spLocks/>
          </p:cNvSpPr>
          <p:nvPr/>
        </p:nvSpPr>
        <p:spPr>
          <a:xfrm>
            <a:off x="457200" y="201817"/>
            <a:ext cx="82296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mtClean="0"/>
              <a:t>Sage Grouse</a:t>
            </a:r>
            <a:endParaRPr lang="en-US" dirty="0"/>
          </a:p>
        </p:txBody>
      </p:sp>
      <p:sp>
        <p:nvSpPr>
          <p:cNvPr id="4" name="TextBox 3"/>
          <p:cNvSpPr txBox="1"/>
          <p:nvPr/>
        </p:nvSpPr>
        <p:spPr>
          <a:xfrm>
            <a:off x="457200" y="1366061"/>
            <a:ext cx="7644970" cy="2400657"/>
          </a:xfrm>
          <a:prstGeom prst="rect">
            <a:avLst/>
          </a:prstGeom>
          <a:noFill/>
        </p:spPr>
        <p:txBody>
          <a:bodyPr wrap="square" rtlCol="0">
            <a:spAutoFit/>
          </a:bodyPr>
          <a:lstStyle/>
          <a:p>
            <a:r>
              <a:rPr lang="en-US" sz="3000" dirty="0" smtClean="0"/>
              <a:t>Did you notice a difference in the </a:t>
            </a:r>
            <a:r>
              <a:rPr lang="en-US" sz="3000" dirty="0"/>
              <a:t>2</a:t>
            </a:r>
            <a:r>
              <a:rPr lang="en-US" sz="3000" dirty="0" smtClean="0"/>
              <a:t> </a:t>
            </a:r>
            <a:r>
              <a:rPr lang="en-US" sz="3000" dirty="0" smtClean="0"/>
              <a:t>strutting males? </a:t>
            </a:r>
          </a:p>
          <a:p>
            <a:endParaRPr lang="en-US" sz="3000" dirty="0"/>
          </a:p>
          <a:p>
            <a:r>
              <a:rPr lang="en-US" sz="3000" dirty="0" smtClean="0"/>
              <a:t>What was different about the male that the female picked? </a:t>
            </a:r>
            <a:endParaRPr lang="en-US" sz="3000" dirty="0"/>
          </a:p>
        </p:txBody>
      </p:sp>
    </p:spTree>
    <p:extLst>
      <p:ext uri="{BB962C8B-B14F-4D97-AF65-F5344CB8AC3E}">
        <p14:creationId xmlns:p14="http://schemas.microsoft.com/office/powerpoint/2010/main" val="20583208"/>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Sage Grouse</a:t>
            </a:r>
            <a:endParaRPr lang="en-US" dirty="0"/>
          </a:p>
        </p:txBody>
      </p:sp>
      <p:sp>
        <p:nvSpPr>
          <p:cNvPr id="3" name="TextBox 2"/>
          <p:cNvSpPr txBox="1"/>
          <p:nvPr/>
        </p:nvSpPr>
        <p:spPr>
          <a:xfrm>
            <a:off x="457200" y="1676400"/>
            <a:ext cx="8229600" cy="3046988"/>
          </a:xfrm>
          <a:prstGeom prst="rect">
            <a:avLst/>
          </a:prstGeom>
          <a:noFill/>
        </p:spPr>
        <p:txBody>
          <a:bodyPr wrap="square" rtlCol="0">
            <a:spAutoFit/>
          </a:bodyPr>
          <a:lstStyle/>
          <a:p>
            <a:r>
              <a:rPr lang="en-US" sz="3200" dirty="0" smtClean="0"/>
              <a:t>Scientists found that males that had a higher display rate, meaning they strutted more </a:t>
            </a:r>
            <a:r>
              <a:rPr lang="en-US" sz="3200" dirty="0" smtClean="0"/>
              <a:t>often and </a:t>
            </a:r>
            <a:r>
              <a:rPr lang="en-US" sz="3200" dirty="0" smtClean="0"/>
              <a:t>more enthusiastically, mated with more females. </a:t>
            </a:r>
          </a:p>
          <a:p>
            <a:endParaRPr lang="en-US" sz="3200" dirty="0"/>
          </a:p>
          <a:p>
            <a:endParaRPr lang="en-US" sz="3200" dirty="0"/>
          </a:p>
        </p:txBody>
      </p:sp>
      <p:sp>
        <p:nvSpPr>
          <p:cNvPr id="7" name="Slide Number Placeholder 3"/>
          <p:cNvSpPr>
            <a:spLocks noGrp="1"/>
          </p:cNvSpPr>
          <p:nvPr>
            <p:ph type="sldNum" sz="quarter" idx="12"/>
          </p:nvPr>
        </p:nvSpPr>
        <p:spPr>
          <a:xfrm>
            <a:off x="6553200" y="6356350"/>
            <a:ext cx="2133600" cy="365125"/>
          </a:xfrm>
        </p:spPr>
        <p:txBody>
          <a:bodyPr/>
          <a:lstStyle/>
          <a:p>
            <a:fld id="{252712C8-26FE-4CEC-B7C9-3ABEB00CBB4C}" type="slidenum">
              <a:rPr lang="en-US" smtClean="0"/>
              <a:pPr/>
              <a:t>61</a:t>
            </a:fld>
            <a:endParaRPr lang="en-US"/>
          </a:p>
        </p:txBody>
      </p:sp>
    </p:spTree>
    <p:extLst>
      <p:ext uri="{BB962C8B-B14F-4D97-AF65-F5344CB8AC3E}">
        <p14:creationId xmlns:p14="http://schemas.microsoft.com/office/powerpoint/2010/main" val="3616599263"/>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Sage Grouse</a:t>
            </a:r>
            <a:endParaRPr lang="en-US" dirty="0"/>
          </a:p>
        </p:txBody>
      </p:sp>
      <p:sp>
        <p:nvSpPr>
          <p:cNvPr id="3" name="Content Placeholder 2"/>
          <p:cNvSpPr>
            <a:spLocks noGrp="1"/>
          </p:cNvSpPr>
          <p:nvPr>
            <p:ph idx="1"/>
          </p:nvPr>
        </p:nvSpPr>
        <p:spPr/>
        <p:txBody>
          <a:bodyPr/>
          <a:lstStyle/>
          <a:p>
            <a:pPr marL="0" indent="0">
              <a:buNone/>
            </a:pPr>
            <a:r>
              <a:rPr lang="en-US" dirty="0" smtClean="0"/>
              <a:t>After a few generations, how will the majority of male sage grouse behave during mating season? </a:t>
            </a:r>
          </a:p>
          <a:p>
            <a:pPr marL="0" indent="0">
              <a:buNone/>
            </a:pPr>
            <a:endParaRPr lang="en-US" dirty="0" smtClean="0"/>
          </a:p>
          <a:p>
            <a:pPr marL="0" indent="0">
              <a:buNone/>
            </a:pPr>
            <a:r>
              <a:rPr lang="en-US" dirty="0" smtClean="0"/>
              <a:t>Fill </a:t>
            </a:r>
            <a:r>
              <a:rPr lang="en-US" dirty="0" smtClean="0"/>
              <a:t>in </a:t>
            </a:r>
            <a:r>
              <a:rPr lang="en-US" dirty="0" smtClean="0"/>
              <a:t>the table on Page 6 of your packet for the sage grouse example.</a:t>
            </a:r>
            <a:endParaRPr lang="en-US" dirty="0"/>
          </a:p>
        </p:txBody>
      </p:sp>
      <p:sp>
        <p:nvSpPr>
          <p:cNvPr id="4" name="Slide Number Placeholder 3"/>
          <p:cNvSpPr>
            <a:spLocks noGrp="1"/>
          </p:cNvSpPr>
          <p:nvPr>
            <p:ph type="sldNum" sz="quarter" idx="12"/>
          </p:nvPr>
        </p:nvSpPr>
        <p:spPr/>
        <p:txBody>
          <a:bodyPr/>
          <a:lstStyle/>
          <a:p>
            <a:fld id="{252712C8-26FE-4CEC-B7C9-3ABEB00CBB4C}" type="slidenum">
              <a:rPr lang="en-US" smtClean="0"/>
              <a:pPr/>
              <a:t>62</a:t>
            </a:fld>
            <a:endParaRPr lang="en-US"/>
          </a:p>
        </p:txBody>
      </p:sp>
    </p:spTree>
    <p:extLst>
      <p:ext uri="{BB962C8B-B14F-4D97-AF65-F5344CB8AC3E}">
        <p14:creationId xmlns:p14="http://schemas.microsoft.com/office/powerpoint/2010/main" val="141829552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03"/>
            <a:ext cx="8229600" cy="1143000"/>
          </a:xfrm>
        </p:spPr>
        <p:txBody>
          <a:bodyPr>
            <a:normAutofit/>
          </a:bodyPr>
          <a:lstStyle/>
          <a:p>
            <a:r>
              <a:rPr lang="en-US" sz="2800" dirty="0" smtClean="0"/>
              <a:t>And we can leave blanks so that we </a:t>
            </a:r>
            <a:r>
              <a:rPr lang="en-US" sz="2800" dirty="0" smtClean="0"/>
              <a:t>can </a:t>
            </a:r>
            <a:r>
              <a:rPr lang="en-US" sz="2800" dirty="0" smtClean="0"/>
              <a:t>easily just fill in the blanks next time.</a:t>
            </a:r>
            <a:endParaRPr lang="en-US" sz="2800" dirty="0"/>
          </a:p>
        </p:txBody>
      </p:sp>
      <p:sp>
        <p:nvSpPr>
          <p:cNvPr id="4" name="Slide Number Placeholder 3"/>
          <p:cNvSpPr>
            <a:spLocks noGrp="1"/>
          </p:cNvSpPr>
          <p:nvPr>
            <p:ph type="sldNum" sz="quarter" idx="12"/>
          </p:nvPr>
        </p:nvSpPr>
        <p:spPr/>
        <p:txBody>
          <a:bodyPr/>
          <a:lstStyle/>
          <a:p>
            <a:fld id="{252712C8-26FE-4CEC-B7C9-3ABEB00CBB4C}" type="slidenum">
              <a:rPr lang="en-US" smtClean="0"/>
              <a:pPr/>
              <a:t>7</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3356914152"/>
              </p:ext>
            </p:extLst>
          </p:nvPr>
        </p:nvGraphicFramePr>
        <p:xfrm>
          <a:off x="685800" y="3352800"/>
          <a:ext cx="8153400" cy="1355954"/>
        </p:xfrm>
        <a:graphic>
          <a:graphicData uri="http://schemas.openxmlformats.org/drawingml/2006/table">
            <a:tbl>
              <a:tblPr firstRow="1" bandRow="1">
                <a:tableStyleId>{5C22544A-7EE6-4342-B048-85BDC9FD1C3A}</a:tableStyleId>
              </a:tblPr>
              <a:tblGrid>
                <a:gridCol w="2955608"/>
                <a:gridCol w="5197792"/>
              </a:tblGrid>
              <a:tr h="1355954">
                <a:tc>
                  <a:txBody>
                    <a:bodyPr/>
                    <a:lstStyle/>
                    <a:p>
                      <a:r>
                        <a:rPr lang="en-US" dirty="0" smtClean="0">
                          <a:solidFill>
                            <a:schemeClr val="tx1"/>
                          </a:solidFill>
                        </a:rPr>
                        <a:t>Initial population</a:t>
                      </a:r>
                    </a:p>
                    <a:p>
                      <a:endParaRPr lang="en-US" dirty="0" smtClean="0">
                        <a:solidFill>
                          <a:schemeClr val="tx1"/>
                        </a:solidFill>
                      </a:endParaRPr>
                    </a:p>
                    <a:p>
                      <a:endParaRPr lang="en-US" dirty="0" smtClean="0">
                        <a:solidFill>
                          <a:schemeClr val="tx1"/>
                        </a:solidFill>
                      </a:endParaRPr>
                    </a:p>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smtClean="0">
                          <a:solidFill>
                            <a:schemeClr val="tx1"/>
                          </a:solidFill>
                        </a:rPr>
                        <a:t>1.  The initial population of </a:t>
                      </a:r>
                      <a:r>
                        <a:rPr lang="en-US" u="sng" dirty="0" smtClean="0">
                          <a:solidFill>
                            <a:srgbClr val="FF0000"/>
                          </a:solidFill>
                        </a:rPr>
                        <a:t>_____________</a:t>
                      </a:r>
                      <a:r>
                        <a:rPr lang="en-US" u="none" dirty="0" smtClean="0">
                          <a:solidFill>
                            <a:schemeClr val="tx1"/>
                          </a:solidFill>
                        </a:rPr>
                        <a:t>   </a:t>
                      </a:r>
                      <a:r>
                        <a:rPr lang="en-US" dirty="0" smtClean="0">
                          <a:solidFill>
                            <a:schemeClr val="tx1"/>
                          </a:solidFill>
                        </a:rPr>
                        <a:t>varies</a:t>
                      </a:r>
                      <a:r>
                        <a:rPr lang="en-US" baseline="0" dirty="0" smtClean="0">
                          <a:solidFill>
                            <a:schemeClr val="tx1"/>
                          </a:solidFill>
                        </a:rPr>
                        <a:t> in many traits, including </a:t>
                      </a:r>
                      <a:r>
                        <a:rPr lang="en-US" u="sng" baseline="0" dirty="0" smtClean="0">
                          <a:solidFill>
                            <a:srgbClr val="FF0000"/>
                          </a:solidFill>
                        </a:rPr>
                        <a:t>____________</a:t>
                      </a:r>
                      <a:r>
                        <a:rPr lang="en-US" baseline="0" dirty="0" smtClean="0">
                          <a:solidFill>
                            <a:schemeClr val="tx1"/>
                          </a:solidFill>
                        </a:rPr>
                        <a:t>.  Most individuals have one version of a specific trait:  </a:t>
                      </a:r>
                      <a:r>
                        <a:rPr lang="en-US" u="sng" baseline="0" dirty="0" smtClean="0">
                          <a:solidFill>
                            <a:srgbClr val="FF0000"/>
                          </a:solidFill>
                        </a:rPr>
                        <a:t>___________________</a:t>
                      </a:r>
                      <a:r>
                        <a:rPr lang="en-US" baseline="0" dirty="0" smtClean="0">
                          <a:solidFill>
                            <a:schemeClr val="tx1"/>
                          </a:solidFill>
                        </a:rPr>
                        <a:t>. </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6" name="Isosceles Triangle 5"/>
          <p:cNvSpPr/>
          <p:nvPr/>
        </p:nvSpPr>
        <p:spPr>
          <a:xfrm>
            <a:off x="984031" y="3733800"/>
            <a:ext cx="381000" cy="4572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Isosceles Triangle 6"/>
          <p:cNvSpPr/>
          <p:nvPr/>
        </p:nvSpPr>
        <p:spPr>
          <a:xfrm>
            <a:off x="1517431" y="3836276"/>
            <a:ext cx="295603" cy="354724"/>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sosceles Triangle 7"/>
          <p:cNvSpPr/>
          <p:nvPr/>
        </p:nvSpPr>
        <p:spPr>
          <a:xfrm>
            <a:off x="2024010" y="3910170"/>
            <a:ext cx="484021" cy="610592"/>
          </a:xfrm>
          <a:prstGeom prst="triangle">
            <a:avLst/>
          </a:prstGeom>
          <a:solidFill>
            <a:srgbClr val="0033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p:cNvSpPr/>
          <p:nvPr/>
        </p:nvSpPr>
        <p:spPr>
          <a:xfrm>
            <a:off x="2694592" y="4013638"/>
            <a:ext cx="168172" cy="231884"/>
          </a:xfrm>
          <a:prstGeom prs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p:cNvSpPr txBox="1">
            <a:spLocks/>
          </p:cNvSpPr>
          <p:nvPr/>
        </p:nvSpPr>
        <p:spPr>
          <a:xfrm>
            <a:off x="646386" y="5105400"/>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800" dirty="0" smtClean="0"/>
              <a:t>Then we can do the same thing with each of the other steps.</a:t>
            </a:r>
            <a:endParaRPr lang="en-US" sz="2800" dirty="0"/>
          </a:p>
        </p:txBody>
      </p:sp>
    </p:spTree>
    <p:extLst>
      <p:ext uri="{BB962C8B-B14F-4D97-AF65-F5344CB8AC3E}">
        <p14:creationId xmlns:p14="http://schemas.microsoft.com/office/powerpoint/2010/main" val="210177099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03"/>
            <a:ext cx="8229600" cy="1143000"/>
          </a:xfrm>
        </p:spPr>
        <p:txBody>
          <a:bodyPr>
            <a:normAutofit/>
          </a:bodyPr>
          <a:lstStyle/>
          <a:p>
            <a:r>
              <a:rPr lang="en-US" sz="2800" dirty="0" smtClean="0"/>
              <a:t>Step 2</a:t>
            </a:r>
            <a:endParaRPr lang="en-US" sz="2800" dirty="0"/>
          </a:p>
        </p:txBody>
      </p:sp>
      <p:sp>
        <p:nvSpPr>
          <p:cNvPr id="4" name="Slide Number Placeholder 3"/>
          <p:cNvSpPr>
            <a:spLocks noGrp="1"/>
          </p:cNvSpPr>
          <p:nvPr>
            <p:ph type="sldNum" sz="quarter" idx="12"/>
          </p:nvPr>
        </p:nvSpPr>
        <p:spPr/>
        <p:txBody>
          <a:bodyPr/>
          <a:lstStyle/>
          <a:p>
            <a:fld id="{252712C8-26FE-4CEC-B7C9-3ABEB00CBB4C}" type="slidenum">
              <a:rPr lang="en-US" smtClean="0"/>
              <a:pPr/>
              <a:t>8</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2948554693"/>
              </p:ext>
            </p:extLst>
          </p:nvPr>
        </p:nvGraphicFramePr>
        <p:xfrm>
          <a:off x="457200" y="1676400"/>
          <a:ext cx="8153400" cy="457200"/>
        </p:xfrm>
        <a:graphic>
          <a:graphicData uri="http://schemas.openxmlformats.org/drawingml/2006/table">
            <a:tbl>
              <a:tblPr firstRow="1" bandRow="1">
                <a:tableStyleId>{5C22544A-7EE6-4342-B048-85BDC9FD1C3A}</a:tableStyleId>
              </a:tblPr>
              <a:tblGrid>
                <a:gridCol w="2955608"/>
                <a:gridCol w="5197792"/>
              </a:tblGrid>
              <a:tr h="457200">
                <a:tc>
                  <a:txBody>
                    <a:bodyPr/>
                    <a:lstStyle/>
                    <a:p>
                      <a:r>
                        <a:rPr lang="en-US" b="1" dirty="0" smtClean="0">
                          <a:solidFill>
                            <a:schemeClr val="tx1"/>
                          </a:solidFill>
                        </a:rPr>
                        <a:t>Environmental</a:t>
                      </a:r>
                      <a:r>
                        <a:rPr lang="en-US" b="1" baseline="0" dirty="0" smtClean="0">
                          <a:solidFill>
                            <a:schemeClr val="tx1"/>
                          </a:solidFill>
                        </a:rPr>
                        <a:t> change</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b="1" dirty="0" smtClean="0">
                          <a:solidFill>
                            <a:schemeClr val="tx1"/>
                          </a:solidFill>
                        </a:rPr>
                        <a:t>2. An</a:t>
                      </a:r>
                      <a:r>
                        <a:rPr lang="en-US" b="1" baseline="0" dirty="0" smtClean="0">
                          <a:solidFill>
                            <a:schemeClr val="tx1"/>
                          </a:solidFill>
                        </a:rPr>
                        <a:t> environmental change occurs.</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cxnSp>
        <p:nvCxnSpPr>
          <p:cNvPr id="31" name="Straight Arrow Connector 30"/>
          <p:cNvCxnSpPr/>
          <p:nvPr/>
        </p:nvCxnSpPr>
        <p:spPr>
          <a:xfrm flipV="1">
            <a:off x="5943600" y="1274285"/>
            <a:ext cx="457200" cy="476093"/>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6400800" y="1143000"/>
            <a:ext cx="2121286" cy="369332"/>
          </a:xfrm>
          <a:prstGeom prst="rect">
            <a:avLst/>
          </a:prstGeom>
          <a:noFill/>
        </p:spPr>
        <p:txBody>
          <a:bodyPr wrap="none" rtlCol="0">
            <a:spAutoFit/>
          </a:bodyPr>
          <a:lstStyle/>
          <a:p>
            <a:r>
              <a:rPr lang="en-US" b="1" dirty="0" smtClean="0">
                <a:solidFill>
                  <a:srgbClr val="FF0000"/>
                </a:solidFill>
              </a:rPr>
              <a:t>What is the change?</a:t>
            </a:r>
            <a:endParaRPr lang="en-US" b="1" dirty="0">
              <a:solidFill>
                <a:srgbClr val="FF0000"/>
              </a:solidFill>
            </a:endParaRPr>
          </a:p>
        </p:txBody>
      </p:sp>
    </p:spTree>
    <p:extLst>
      <p:ext uri="{BB962C8B-B14F-4D97-AF65-F5344CB8AC3E}">
        <p14:creationId xmlns:p14="http://schemas.microsoft.com/office/powerpoint/2010/main" val="101119713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03"/>
            <a:ext cx="8229600" cy="1143000"/>
          </a:xfrm>
        </p:spPr>
        <p:txBody>
          <a:bodyPr>
            <a:normAutofit/>
          </a:bodyPr>
          <a:lstStyle/>
          <a:p>
            <a:r>
              <a:rPr lang="en-US" sz="2800" dirty="0" smtClean="0"/>
              <a:t>Step 2</a:t>
            </a:r>
            <a:endParaRPr lang="en-US" sz="2800" dirty="0"/>
          </a:p>
        </p:txBody>
      </p:sp>
      <p:sp>
        <p:nvSpPr>
          <p:cNvPr id="4" name="Slide Number Placeholder 3"/>
          <p:cNvSpPr>
            <a:spLocks noGrp="1"/>
          </p:cNvSpPr>
          <p:nvPr>
            <p:ph type="sldNum" sz="quarter" idx="12"/>
          </p:nvPr>
        </p:nvSpPr>
        <p:spPr/>
        <p:txBody>
          <a:bodyPr/>
          <a:lstStyle/>
          <a:p>
            <a:fld id="{252712C8-26FE-4CEC-B7C9-3ABEB00CBB4C}" type="slidenum">
              <a:rPr lang="en-US" smtClean="0"/>
              <a:pPr/>
              <a:t>9</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33716468"/>
              </p:ext>
            </p:extLst>
          </p:nvPr>
        </p:nvGraphicFramePr>
        <p:xfrm>
          <a:off x="457200" y="1676400"/>
          <a:ext cx="8153400" cy="457200"/>
        </p:xfrm>
        <a:graphic>
          <a:graphicData uri="http://schemas.openxmlformats.org/drawingml/2006/table">
            <a:tbl>
              <a:tblPr firstRow="1" bandRow="1">
                <a:tableStyleId>{5C22544A-7EE6-4342-B048-85BDC9FD1C3A}</a:tableStyleId>
              </a:tblPr>
              <a:tblGrid>
                <a:gridCol w="2955608"/>
                <a:gridCol w="5197792"/>
              </a:tblGrid>
              <a:tr h="457200">
                <a:tc>
                  <a:txBody>
                    <a:bodyPr/>
                    <a:lstStyle/>
                    <a:p>
                      <a:r>
                        <a:rPr lang="en-US" b="1" dirty="0" smtClean="0">
                          <a:solidFill>
                            <a:schemeClr val="tx1"/>
                          </a:solidFill>
                        </a:rPr>
                        <a:t>Environmental</a:t>
                      </a:r>
                      <a:r>
                        <a:rPr lang="en-US" b="1" baseline="0" dirty="0" smtClean="0">
                          <a:solidFill>
                            <a:schemeClr val="tx1"/>
                          </a:solidFill>
                        </a:rPr>
                        <a:t> change</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b="1" dirty="0" smtClean="0">
                          <a:solidFill>
                            <a:schemeClr val="tx1"/>
                          </a:solidFill>
                        </a:rPr>
                        <a:t>2. An</a:t>
                      </a:r>
                      <a:r>
                        <a:rPr lang="en-US" b="1" baseline="0" dirty="0" smtClean="0">
                          <a:solidFill>
                            <a:schemeClr val="tx1"/>
                          </a:solidFill>
                        </a:rPr>
                        <a:t> environmental change occurs.</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cxnSp>
        <p:nvCxnSpPr>
          <p:cNvPr id="31" name="Straight Arrow Connector 30"/>
          <p:cNvCxnSpPr/>
          <p:nvPr/>
        </p:nvCxnSpPr>
        <p:spPr>
          <a:xfrm flipV="1">
            <a:off x="5943600" y="1274285"/>
            <a:ext cx="457200" cy="476093"/>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6400800" y="589001"/>
            <a:ext cx="1981200" cy="923330"/>
          </a:xfrm>
          <a:prstGeom prst="rect">
            <a:avLst/>
          </a:prstGeom>
          <a:noFill/>
        </p:spPr>
        <p:txBody>
          <a:bodyPr wrap="square" rtlCol="0">
            <a:spAutoFit/>
          </a:bodyPr>
          <a:lstStyle/>
          <a:p>
            <a:r>
              <a:rPr lang="en-US" b="1" dirty="0" smtClean="0">
                <a:solidFill>
                  <a:srgbClr val="FF0000"/>
                </a:solidFill>
              </a:rPr>
              <a:t>Hunters start hunting sheep for trophies.</a:t>
            </a:r>
            <a:endParaRPr lang="en-US" b="1" dirty="0">
              <a:solidFill>
                <a:srgbClr val="FF0000"/>
              </a:solidFill>
            </a:endParaRPr>
          </a:p>
        </p:txBody>
      </p:sp>
    </p:spTree>
    <p:extLst>
      <p:ext uri="{BB962C8B-B14F-4D97-AF65-F5344CB8AC3E}">
        <p14:creationId xmlns:p14="http://schemas.microsoft.com/office/powerpoint/2010/main" val="172857894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505</TotalTime>
  <Words>2471</Words>
  <Application>Microsoft Macintosh PowerPoint</Application>
  <PresentationFormat>On-screen Show (4:3)</PresentationFormat>
  <Paragraphs>403</Paragraphs>
  <Slides>62</Slides>
  <Notes>3</Notes>
  <HiddenSlides>0</HiddenSlides>
  <MMClips>1</MMClips>
  <ScaleCrop>false</ScaleCrop>
  <HeadingPairs>
    <vt:vector size="4" baseType="variant">
      <vt:variant>
        <vt:lpstr>Theme</vt:lpstr>
      </vt:variant>
      <vt:variant>
        <vt:i4>1</vt:i4>
      </vt:variant>
      <vt:variant>
        <vt:lpstr>Slide Titles</vt:lpstr>
      </vt:variant>
      <vt:variant>
        <vt:i4>62</vt:i4>
      </vt:variant>
    </vt:vector>
  </HeadingPairs>
  <TitlesOfParts>
    <vt:vector size="63" baseType="lpstr">
      <vt:lpstr>Office Theme</vt:lpstr>
      <vt:lpstr>Lesson 8</vt:lpstr>
      <vt:lpstr>We have now developed a general natural selection model.</vt:lpstr>
      <vt:lpstr>Let’s apply the general model to particular cases. Let’s start with the mountain sheep example, and start with Step 1.</vt:lpstr>
      <vt:lpstr>We can say what the general words refer to in the case of the mountain sheep.</vt:lpstr>
      <vt:lpstr>We can say what the general words refer to in the case of the mountain sheep.</vt:lpstr>
      <vt:lpstr>We could put these same ideas in the sentences.</vt:lpstr>
      <vt:lpstr>And we can leave blanks so that we can easily just fill in the blanks next time.</vt:lpstr>
      <vt:lpstr>Step 2</vt:lpstr>
      <vt:lpstr>Step 2</vt:lpstr>
      <vt:lpstr>Step 2</vt:lpstr>
      <vt:lpstr>Step 2</vt:lpstr>
      <vt:lpstr>Step 3</vt:lpstr>
      <vt:lpstr>Step 3</vt:lpstr>
      <vt:lpstr>Step 3</vt:lpstr>
      <vt:lpstr>Step 4</vt:lpstr>
      <vt:lpstr>Step 4</vt:lpstr>
      <vt:lpstr>Step 4</vt:lpstr>
      <vt:lpstr>Step 5</vt:lpstr>
      <vt:lpstr>Step 5</vt:lpstr>
      <vt:lpstr>Step 5</vt:lpstr>
      <vt:lpstr>Red-Bellied Black Snakes</vt:lpstr>
      <vt:lpstr>Red-Bellied Black Snakes</vt:lpstr>
      <vt:lpstr>Red-Bellied Black Snakes</vt:lpstr>
      <vt:lpstr>Guppies</vt:lpstr>
      <vt:lpstr>Guppies</vt:lpstr>
      <vt:lpstr>PowerPoint Presentation</vt:lpstr>
      <vt:lpstr>PowerPoint Presentation</vt:lpstr>
      <vt:lpstr>Pool A</vt:lpstr>
      <vt:lpstr>PowerPoint Presentation</vt:lpstr>
      <vt:lpstr>Pool B</vt:lpstr>
      <vt:lpstr>PowerPoint Presentation</vt:lpstr>
      <vt:lpstr>Pool C</vt:lpstr>
      <vt:lpstr>PowerPoint Presentation</vt:lpstr>
      <vt:lpstr>Pool D</vt:lpstr>
      <vt:lpstr>PowerPoint Presentation</vt:lpstr>
      <vt:lpstr>Guppies</vt:lpstr>
      <vt:lpstr>Bed Bugs</vt:lpstr>
      <vt:lpstr>Bed Bugs</vt:lpstr>
      <vt:lpstr>PowerPoint Presentation</vt:lpstr>
      <vt:lpstr>PowerPoint Presentation</vt:lpstr>
      <vt:lpstr>PowerPoint Presentation</vt:lpstr>
      <vt:lpstr>PowerPoint Presentation</vt:lpstr>
      <vt:lpstr>PowerPoint Presentation</vt:lpstr>
      <vt:lpstr>PowerPoint Presentation</vt:lpstr>
      <vt:lpstr>Bed Bugs</vt:lpstr>
      <vt:lpstr>Revising the General Model</vt:lpstr>
      <vt:lpstr>Revising the General Model</vt:lpstr>
      <vt:lpstr>Peacocks</vt:lpstr>
      <vt:lpstr>Peacocks</vt:lpstr>
      <vt:lpstr>Peacocks</vt:lpstr>
      <vt:lpstr>Peacocks</vt:lpstr>
      <vt:lpstr>Bacteria</vt:lpstr>
      <vt:lpstr>Bacteria</vt:lpstr>
      <vt:lpstr>Bacteria</vt:lpstr>
      <vt:lpstr>Bacteria</vt:lpstr>
      <vt:lpstr>Sage Grouse</vt:lpstr>
      <vt:lpstr>Sage Grouse</vt:lpstr>
      <vt:lpstr>PowerPoint Presentation</vt:lpstr>
      <vt:lpstr>PowerPoint Presentation</vt:lpstr>
      <vt:lpstr>PowerPoint Presentation</vt:lpstr>
      <vt:lpstr>Sage Grouse</vt:lpstr>
      <vt:lpstr>Sage Grouse</vt:lpstr>
    </vt:vector>
  </TitlesOfParts>
  <Company>Graduate School of Education, Rutgers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8</dc:title>
  <dc:creator>Praccis</dc:creator>
  <cp:lastModifiedBy>Surbhi Ugra</cp:lastModifiedBy>
  <cp:revision>65</cp:revision>
  <dcterms:created xsi:type="dcterms:W3CDTF">2013-04-26T22:11:40Z</dcterms:created>
  <dcterms:modified xsi:type="dcterms:W3CDTF">2013-04-30T18:02:46Z</dcterms:modified>
</cp:coreProperties>
</file>