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4" r:id="rId3"/>
    <p:sldId id="295"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271" r:id="rId19"/>
    <p:sldId id="287" r:id="rId20"/>
    <p:sldId id="272" r:id="rId21"/>
    <p:sldId id="288" r:id="rId22"/>
    <p:sldId id="277" r:id="rId23"/>
    <p:sldId id="278" r:id="rId24"/>
    <p:sldId id="279" r:id="rId25"/>
    <p:sldId id="280" r:id="rId26"/>
    <p:sldId id="281" r:id="rId27"/>
    <p:sldId id="289" r:id="rId28"/>
    <p:sldId id="310" r:id="rId29"/>
    <p:sldId id="312" r:id="rId30"/>
    <p:sldId id="311" r:id="rId31"/>
    <p:sldId id="290"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94660"/>
  </p:normalViewPr>
  <p:slideViewPr>
    <p:cSldViewPr snapToGrid="0" snapToObjects="1">
      <p:cViewPr>
        <p:scale>
          <a:sx n="85" d="100"/>
          <a:sy n="85" d="100"/>
        </p:scale>
        <p:origin x="-618"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Workbook2"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Soft Shell Seed Abundance</a:t>
            </a:r>
          </a:p>
        </c:rich>
      </c:tx>
      <c:layout/>
      <c:overlay val="0"/>
    </c:title>
    <c:autoTitleDeleted val="0"/>
    <c:plotArea>
      <c:layout/>
      <c:lineChart>
        <c:grouping val="standard"/>
        <c:varyColors val="0"/>
        <c:ser>
          <c:idx val="1"/>
          <c:order val="0"/>
          <c:cat>
            <c:numRef>
              <c:f>Sheet1!$A$2:$A$4</c:f>
              <c:numCache>
                <c:formatCode>General</c:formatCode>
                <c:ptCount val="3"/>
                <c:pt idx="0">
                  <c:v>1976</c:v>
                </c:pt>
                <c:pt idx="1">
                  <c:v>1978</c:v>
                </c:pt>
                <c:pt idx="2">
                  <c:v>1980</c:v>
                </c:pt>
              </c:numCache>
            </c:numRef>
          </c:cat>
          <c:val>
            <c:numRef>
              <c:f>Sheet1!$B$2:$B$4</c:f>
              <c:numCache>
                <c:formatCode>General</c:formatCode>
                <c:ptCount val="3"/>
                <c:pt idx="0">
                  <c:v>9.2000000000000011</c:v>
                </c:pt>
                <c:pt idx="1">
                  <c:v>6.1</c:v>
                </c:pt>
                <c:pt idx="2">
                  <c:v>3.8</c:v>
                </c:pt>
              </c:numCache>
            </c:numRef>
          </c:val>
          <c:smooth val="0"/>
        </c:ser>
        <c:dLbls>
          <c:showLegendKey val="0"/>
          <c:showVal val="0"/>
          <c:showCatName val="0"/>
          <c:showSerName val="0"/>
          <c:showPercent val="0"/>
          <c:showBubbleSize val="0"/>
        </c:dLbls>
        <c:marker val="1"/>
        <c:smooth val="0"/>
        <c:axId val="91660800"/>
        <c:axId val="69229312"/>
      </c:lineChart>
      <c:catAx>
        <c:axId val="91660800"/>
        <c:scaling>
          <c:orientation val="minMax"/>
        </c:scaling>
        <c:delete val="0"/>
        <c:axPos val="b"/>
        <c:title>
          <c:tx>
            <c:rich>
              <a:bodyPr/>
              <a:lstStyle/>
              <a:p>
                <a:pPr>
                  <a:defRPr/>
                </a:pPr>
                <a:r>
                  <a:rPr lang="en-US"/>
                  <a:t>Year</a:t>
                </a:r>
              </a:p>
            </c:rich>
          </c:tx>
          <c:layout>
            <c:manualLayout>
              <c:xMode val="edge"/>
              <c:yMode val="edge"/>
              <c:x val="0.51721912723789698"/>
              <c:y val="0.94069797437566804"/>
            </c:manualLayout>
          </c:layout>
          <c:overlay val="0"/>
        </c:title>
        <c:numFmt formatCode="General" sourceLinked="1"/>
        <c:majorTickMark val="out"/>
        <c:minorTickMark val="none"/>
        <c:tickLblPos val="nextTo"/>
        <c:crossAx val="69229312"/>
        <c:crosses val="autoZero"/>
        <c:auto val="1"/>
        <c:lblAlgn val="ctr"/>
        <c:lblOffset val="100"/>
        <c:noMultiLvlLbl val="0"/>
      </c:catAx>
      <c:valAx>
        <c:axId val="69229312"/>
        <c:scaling>
          <c:orientation val="minMax"/>
        </c:scaling>
        <c:delete val="0"/>
        <c:axPos val="l"/>
        <c:majorGridlines/>
        <c:title>
          <c:tx>
            <c:rich>
              <a:bodyPr/>
              <a:lstStyle/>
              <a:p>
                <a:pPr>
                  <a:defRPr/>
                </a:pPr>
                <a:r>
                  <a:rPr lang="en-US"/>
                  <a:t>Abundance (g/m^2)</a:t>
                </a:r>
              </a:p>
            </c:rich>
          </c:tx>
          <c:layout/>
          <c:overlay val="0"/>
        </c:title>
        <c:numFmt formatCode="General" sourceLinked="1"/>
        <c:majorTickMark val="out"/>
        <c:minorTickMark val="none"/>
        <c:tickLblPos val="nextTo"/>
        <c:crossAx val="91660800"/>
        <c:crosses val="autoZero"/>
        <c:crossBetween val="between"/>
      </c:valAx>
    </c:plotArea>
    <c:plotVisOnly val="1"/>
    <c:dispBlanksAs val="gap"/>
    <c:showDLblsOverMax val="0"/>
  </c:chart>
  <c:spPr>
    <a:ln w="38100">
      <a:solidFill>
        <a:schemeClr val="tx1"/>
      </a:solid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Shell Hardness</a:t>
            </a:r>
          </a:p>
        </c:rich>
      </c:tx>
      <c:layout/>
      <c:overlay val="0"/>
    </c:title>
    <c:autoTitleDeleted val="0"/>
    <c:plotArea>
      <c:layout/>
      <c:lineChart>
        <c:grouping val="standard"/>
        <c:varyColors val="0"/>
        <c:ser>
          <c:idx val="1"/>
          <c:order val="0"/>
          <c:tx>
            <c:strRef>
              <c:f>Sheet1!$B$1</c:f>
              <c:strCache>
                <c:ptCount val="1"/>
                <c:pt idx="0">
                  <c:v>Abundance (g/m2)</c:v>
                </c:pt>
              </c:strCache>
            </c:strRef>
          </c:tx>
          <c:cat>
            <c:numRef>
              <c:f>Sheet1!$A$2:$A$4</c:f>
              <c:numCache>
                <c:formatCode>General</c:formatCode>
                <c:ptCount val="3"/>
                <c:pt idx="0">
                  <c:v>1976</c:v>
                </c:pt>
                <c:pt idx="1">
                  <c:v>1978</c:v>
                </c:pt>
                <c:pt idx="2">
                  <c:v>1980</c:v>
                </c:pt>
              </c:numCache>
            </c:numRef>
          </c:cat>
          <c:val>
            <c:numRef>
              <c:f>Sheet1!$B$2:$B$4</c:f>
              <c:numCache>
                <c:formatCode>General</c:formatCode>
                <c:ptCount val="3"/>
                <c:pt idx="0">
                  <c:v>4</c:v>
                </c:pt>
                <c:pt idx="1">
                  <c:v>10</c:v>
                </c:pt>
                <c:pt idx="2">
                  <c:v>9.8000000000000007</c:v>
                </c:pt>
              </c:numCache>
            </c:numRef>
          </c:val>
          <c:smooth val="0"/>
        </c:ser>
        <c:dLbls>
          <c:showLegendKey val="0"/>
          <c:showVal val="0"/>
          <c:showCatName val="0"/>
          <c:showSerName val="0"/>
          <c:showPercent val="0"/>
          <c:showBubbleSize val="0"/>
        </c:dLbls>
        <c:marker val="1"/>
        <c:smooth val="0"/>
        <c:axId val="93709824"/>
        <c:axId val="91398720"/>
      </c:lineChart>
      <c:catAx>
        <c:axId val="93709824"/>
        <c:scaling>
          <c:orientation val="minMax"/>
        </c:scaling>
        <c:delete val="0"/>
        <c:axPos val="b"/>
        <c:title>
          <c:tx>
            <c:rich>
              <a:bodyPr/>
              <a:lstStyle/>
              <a:p>
                <a:pPr>
                  <a:defRPr/>
                </a:pPr>
                <a:r>
                  <a:rPr lang="en-US"/>
                  <a:t>YEAR</a:t>
                </a:r>
              </a:p>
            </c:rich>
          </c:tx>
          <c:layout>
            <c:manualLayout>
              <c:xMode val="edge"/>
              <c:yMode val="edge"/>
              <c:x val="0.50731472852368997"/>
              <c:y val="0.94051236553177298"/>
            </c:manualLayout>
          </c:layout>
          <c:overlay val="0"/>
        </c:title>
        <c:numFmt formatCode="General" sourceLinked="1"/>
        <c:majorTickMark val="out"/>
        <c:minorTickMark val="none"/>
        <c:tickLblPos val="nextTo"/>
        <c:crossAx val="91398720"/>
        <c:crosses val="autoZero"/>
        <c:auto val="1"/>
        <c:lblAlgn val="ctr"/>
        <c:lblOffset val="100"/>
        <c:noMultiLvlLbl val="0"/>
      </c:catAx>
      <c:valAx>
        <c:axId val="91398720"/>
        <c:scaling>
          <c:orientation val="minMax"/>
        </c:scaling>
        <c:delete val="0"/>
        <c:axPos val="l"/>
        <c:majorGridlines/>
        <c:title>
          <c:tx>
            <c:rich>
              <a:bodyPr/>
              <a:lstStyle/>
              <a:p>
                <a:pPr>
                  <a:defRPr/>
                </a:pPr>
                <a:r>
                  <a:rPr lang="en-US"/>
                  <a:t>HARDNESS</a:t>
                </a:r>
              </a:p>
            </c:rich>
          </c:tx>
          <c:layout/>
          <c:overlay val="0"/>
        </c:title>
        <c:numFmt formatCode="General" sourceLinked="1"/>
        <c:majorTickMark val="out"/>
        <c:minorTickMark val="none"/>
        <c:tickLblPos val="nextTo"/>
        <c:crossAx val="93709824"/>
        <c:crosses val="autoZero"/>
        <c:crossBetween val="between"/>
      </c:valAx>
    </c:plotArea>
    <c:plotVisOnly val="1"/>
    <c:dispBlanksAs val="gap"/>
    <c:showDLblsOverMax val="0"/>
  </c:chart>
  <c:spPr>
    <a:ln w="38100">
      <a:solidFill>
        <a:schemeClr val="tx1"/>
      </a:solidFill>
    </a:ln>
  </c:spPr>
  <c:txPr>
    <a:bodyPr/>
    <a:lstStyle/>
    <a:p>
      <a:pPr>
        <a:defRPr baseline="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0.20189</cdr:x>
      <cdr:y>0.83042</cdr:y>
    </cdr:from>
    <cdr:to>
      <cdr:x>0.30779</cdr:x>
      <cdr:y>0.93439</cdr:y>
    </cdr:to>
    <cdr:sp macro="" textlink="">
      <cdr:nvSpPr>
        <cdr:cNvPr id="3" name="TextBox 13"/>
        <cdr:cNvSpPr txBox="1"/>
      </cdr:nvSpPr>
      <cdr:spPr>
        <a:xfrm xmlns:a="http://schemas.openxmlformats.org/drawingml/2006/main">
          <a:off x="1146629" y="2704068"/>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1976</a:t>
          </a:r>
          <a:endParaRPr lang="en-US" sz="1600" dirty="0"/>
        </a:p>
      </cdr:txBody>
    </cdr:sp>
  </cdr:relSizeAnchor>
  <cdr:relSizeAnchor xmlns:cdr="http://schemas.openxmlformats.org/drawingml/2006/chartDrawing">
    <cdr:from>
      <cdr:x>0.49572</cdr:x>
      <cdr:y>0.83443</cdr:y>
    </cdr:from>
    <cdr:to>
      <cdr:x>0.60161</cdr:x>
      <cdr:y>0.9384</cdr:y>
    </cdr:to>
    <cdr:sp macro="" textlink="">
      <cdr:nvSpPr>
        <cdr:cNvPr id="5" name="TextBox 14"/>
        <cdr:cNvSpPr txBox="1"/>
      </cdr:nvSpPr>
      <cdr:spPr>
        <a:xfrm xmlns:a="http://schemas.openxmlformats.org/drawingml/2006/main">
          <a:off x="2815386" y="2717132"/>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1977</a:t>
          </a:r>
          <a:endParaRPr lang="en-US" sz="1600" dirty="0"/>
        </a:p>
      </cdr:txBody>
    </cdr:sp>
  </cdr:relSizeAnchor>
  <cdr:relSizeAnchor xmlns:cdr="http://schemas.openxmlformats.org/drawingml/2006/chartDrawing">
    <cdr:from>
      <cdr:x>0.77699</cdr:x>
      <cdr:y>0.8264</cdr:y>
    </cdr:from>
    <cdr:to>
      <cdr:x>0.88288</cdr:x>
      <cdr:y>0.93037</cdr:y>
    </cdr:to>
    <cdr:sp macro="" textlink="">
      <cdr:nvSpPr>
        <cdr:cNvPr id="6" name="TextBox 15"/>
        <cdr:cNvSpPr txBox="1"/>
      </cdr:nvSpPr>
      <cdr:spPr>
        <a:xfrm xmlns:a="http://schemas.openxmlformats.org/drawingml/2006/main">
          <a:off x="4412842" y="2691005"/>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1978</a:t>
          </a:r>
          <a:endParaRPr lang="en-US"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0.2096</cdr:x>
      <cdr:y>0.83185</cdr:y>
    </cdr:from>
    <cdr:to>
      <cdr:x>0.31861</cdr:x>
      <cdr:y>0.93614</cdr:y>
    </cdr:to>
    <cdr:sp macro="" textlink="">
      <cdr:nvSpPr>
        <cdr:cNvPr id="2" name="TextBox 13"/>
        <cdr:cNvSpPr txBox="1"/>
      </cdr:nvSpPr>
      <cdr:spPr>
        <a:xfrm xmlns:a="http://schemas.openxmlformats.org/drawingml/2006/main">
          <a:off x="1156486" y="2700277"/>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1976</a:t>
          </a:r>
          <a:endParaRPr lang="en-US" sz="1600" dirty="0"/>
        </a:p>
      </cdr:txBody>
    </cdr:sp>
  </cdr:relSizeAnchor>
  <cdr:relSizeAnchor xmlns:cdr="http://schemas.openxmlformats.org/drawingml/2006/chartDrawing">
    <cdr:from>
      <cdr:x>0.48865</cdr:x>
      <cdr:y>0.82326</cdr:y>
    </cdr:from>
    <cdr:to>
      <cdr:x>0.59765</cdr:x>
      <cdr:y>0.92755</cdr:y>
    </cdr:to>
    <cdr:sp macro="" textlink="">
      <cdr:nvSpPr>
        <cdr:cNvPr id="3" name="TextBox 14"/>
        <cdr:cNvSpPr txBox="1"/>
      </cdr:nvSpPr>
      <cdr:spPr>
        <a:xfrm xmlns:a="http://schemas.openxmlformats.org/drawingml/2006/main">
          <a:off x="2696110" y="2672398"/>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1977</a:t>
          </a:r>
          <a:endParaRPr lang="en-US" sz="1600" dirty="0"/>
        </a:p>
      </cdr:txBody>
    </cdr:sp>
  </cdr:relSizeAnchor>
  <cdr:relSizeAnchor xmlns:cdr="http://schemas.openxmlformats.org/drawingml/2006/chartDrawing">
    <cdr:from>
      <cdr:x>0.79519</cdr:x>
      <cdr:y>0.83203</cdr:y>
    </cdr:from>
    <cdr:to>
      <cdr:x>0.9042</cdr:x>
      <cdr:y>0.93632</cdr:y>
    </cdr:to>
    <cdr:sp macro="" textlink="">
      <cdr:nvSpPr>
        <cdr:cNvPr id="4" name="TextBox 15"/>
        <cdr:cNvSpPr txBox="1"/>
      </cdr:nvSpPr>
      <cdr:spPr>
        <a:xfrm xmlns:a="http://schemas.openxmlformats.org/drawingml/2006/main">
          <a:off x="4387455" y="2700862"/>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1978</a:t>
          </a:r>
          <a:endParaRPr lang="en-US" sz="16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2306F-ADDF-ED48-BB59-0D93A2E5646F}"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42306F-ADDF-ED48-BB59-0D93A2E5646F}"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42306F-ADDF-ED48-BB59-0D93A2E5646F}" type="datetimeFigureOut">
              <a:rPr lang="en-US" smtClean="0"/>
              <a:pPr/>
              <a:t>5/15/2013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42306F-ADDF-ED48-BB59-0D93A2E5646F}" type="datetimeFigureOut">
              <a:rPr lang="en-US" smtClean="0"/>
              <a:pPr/>
              <a:t>5/15/2013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306F-ADDF-ED48-BB59-0D93A2E5646F}" type="datetimeFigureOut">
              <a:rPr lang="en-US" smtClean="0"/>
              <a:pPr/>
              <a:t>5/15/2013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306F-ADDF-ED48-BB59-0D93A2E5646F}"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306F-ADDF-ED48-BB59-0D93A2E5646F}"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2306F-ADDF-ED48-BB59-0D93A2E5646F}" type="datetimeFigureOut">
              <a:rPr lang="en-US" smtClean="0"/>
              <a:pPr/>
              <a:t>5/15/2013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403E4-6B69-F246-B746-FB41A43EF0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28.xml"/><Relationship Id="rId3" Type="http://schemas.openxmlformats.org/officeDocument/2006/relationships/image" Target="../media/image2.png"/><Relationship Id="rId7" Type="http://schemas.openxmlformats.org/officeDocument/2006/relationships/slide" Target="slide7.xml"/><Relationship Id="rId12" Type="http://schemas.openxmlformats.org/officeDocument/2006/relationships/slide" Target="slide2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slide" Target="slide20.xml"/><Relationship Id="rId5" Type="http://schemas.openxmlformats.org/officeDocument/2006/relationships/slide" Target="slide2.xml"/><Relationship Id="rId10" Type="http://schemas.openxmlformats.org/officeDocument/2006/relationships/slide" Target="slide18.xml"/><Relationship Id="rId4" Type="http://schemas.openxmlformats.org/officeDocument/2006/relationships/image" Target="../media/image3.png"/><Relationship Id="rId9" Type="http://schemas.openxmlformats.org/officeDocument/2006/relationships/slide" Target="slide12.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slide" Target="slide31.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slide" Target="slide3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slide" Target="slide31.xml"/></Relationships>
</file>

<file path=ppt/slides/_rels/slide31.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1421" y="510311"/>
            <a:ext cx="4047903" cy="646331"/>
          </a:xfrm>
          <a:prstGeom prst="rect">
            <a:avLst/>
          </a:prstGeom>
          <a:noFill/>
        </p:spPr>
        <p:txBody>
          <a:bodyPr wrap="none" rtlCol="0">
            <a:spAutoFit/>
          </a:bodyPr>
          <a:lstStyle/>
          <a:p>
            <a:r>
              <a:rPr lang="en-US" sz="3600" dirty="0" smtClean="0">
                <a:solidFill>
                  <a:schemeClr val="accent6">
                    <a:lumMod val="75000"/>
                  </a:schemeClr>
                </a:solidFill>
              </a:rPr>
              <a:t>FINCH EVIDENCE 1-9</a:t>
            </a:r>
            <a:endParaRPr lang="en-US" sz="3600" dirty="0">
              <a:solidFill>
                <a:schemeClr val="accent6">
                  <a:lumMod val="75000"/>
                </a:schemeClr>
              </a:solidFill>
            </a:endParaRPr>
          </a:p>
        </p:txBody>
      </p:sp>
      <p:pic>
        <p:nvPicPr>
          <p:cNvPr id="9" name="Picture 8"/>
          <p:cNvPicPr>
            <a:picLocks noChangeAspect="1"/>
          </p:cNvPicPr>
          <p:nvPr/>
        </p:nvPicPr>
        <p:blipFill>
          <a:blip r:embed="rId2"/>
          <a:srcRect l="17531"/>
          <a:stretch>
            <a:fillRect/>
          </a:stretch>
        </p:blipFill>
        <p:spPr>
          <a:xfrm>
            <a:off x="893283" y="1249666"/>
            <a:ext cx="2333328" cy="1812388"/>
          </a:xfrm>
          <a:prstGeom prst="rect">
            <a:avLst/>
          </a:prstGeom>
        </p:spPr>
      </p:pic>
      <p:pic>
        <p:nvPicPr>
          <p:cNvPr id="10" name="Picture 9"/>
          <p:cNvPicPr>
            <a:picLocks noChangeAspect="1"/>
          </p:cNvPicPr>
          <p:nvPr/>
        </p:nvPicPr>
        <p:blipFill>
          <a:blip r:embed="rId3"/>
          <a:stretch>
            <a:fillRect/>
          </a:stretch>
        </p:blipFill>
        <p:spPr>
          <a:xfrm>
            <a:off x="3215271" y="1247420"/>
            <a:ext cx="2398365" cy="1814633"/>
          </a:xfrm>
          <a:prstGeom prst="rect">
            <a:avLst/>
          </a:prstGeom>
        </p:spPr>
      </p:pic>
      <p:pic>
        <p:nvPicPr>
          <p:cNvPr id="11" name="Picture 10"/>
          <p:cNvPicPr>
            <a:picLocks noChangeAspect="1"/>
          </p:cNvPicPr>
          <p:nvPr/>
        </p:nvPicPr>
        <p:blipFill>
          <a:blip r:embed="rId4"/>
          <a:stretch>
            <a:fillRect/>
          </a:stretch>
        </p:blipFill>
        <p:spPr>
          <a:xfrm>
            <a:off x="5613636" y="1247419"/>
            <a:ext cx="2222941" cy="1814634"/>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775852598"/>
              </p:ext>
            </p:extLst>
          </p:nvPr>
        </p:nvGraphicFramePr>
        <p:xfrm>
          <a:off x="659875" y="3193324"/>
          <a:ext cx="7748835" cy="3207476"/>
        </p:xfrm>
        <a:graphic>
          <a:graphicData uri="http://schemas.openxmlformats.org/drawingml/2006/table">
            <a:tbl>
              <a:tblPr firstRow="1" bandRow="1">
                <a:tableStyleId>{69CF1AB2-1976-4502-BF36-3FF5EA218861}</a:tableStyleId>
              </a:tblPr>
              <a:tblGrid>
                <a:gridCol w="2582945"/>
                <a:gridCol w="2582945"/>
                <a:gridCol w="2582945"/>
              </a:tblGrid>
              <a:tr h="1041629">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b="0" dirty="0" smtClean="0"/>
                    </a:p>
                  </a:txBody>
                  <a:tcPr/>
                </a:tc>
                <a:tc>
                  <a:txBody>
                    <a:bodyPr/>
                    <a:lstStyle/>
                    <a:p>
                      <a:endParaRPr lang="en-US" dirty="0"/>
                    </a:p>
                  </a:txBody>
                  <a:tcPr/>
                </a:tc>
              </a:tr>
              <a:tr h="97275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endParaRPr lang="en-US" dirty="0"/>
                    </a:p>
                  </a:txBody>
                  <a:tcPr/>
                </a:tc>
              </a:tr>
              <a:tr h="119309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b="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endParaRPr lang="en-US" sz="1800" dirty="0"/>
                    </a:p>
                  </a:txBody>
                  <a:tcPr/>
                </a:tc>
              </a:tr>
            </a:tbl>
          </a:graphicData>
        </a:graphic>
      </p:graphicFrame>
      <p:sp>
        <p:nvSpPr>
          <p:cNvPr id="27" name="TextBox 26"/>
          <p:cNvSpPr txBox="1"/>
          <p:nvPr/>
        </p:nvSpPr>
        <p:spPr>
          <a:xfrm>
            <a:off x="659875" y="3198837"/>
            <a:ext cx="2555396" cy="646331"/>
          </a:xfrm>
          <a:prstGeom prst="rect">
            <a:avLst/>
          </a:prstGeom>
          <a:noFill/>
        </p:spPr>
        <p:txBody>
          <a:bodyPr wrap="square" rtlCol="0">
            <a:spAutoFit/>
          </a:bodyPr>
          <a:lstStyle/>
          <a:p>
            <a:pPr>
              <a:defRPr/>
            </a:pPr>
            <a:r>
              <a:rPr lang="en-US" dirty="0">
                <a:hlinkClick r:id="rId5" action="ppaction://hlinksldjump"/>
              </a:rPr>
              <a:t>Evidence 1:  What is </a:t>
            </a:r>
            <a:r>
              <a:rPr lang="en-US" dirty="0" smtClean="0">
                <a:hlinkClick r:id="rId5" action="ppaction://hlinksldjump"/>
              </a:rPr>
              <a:t>their island like</a:t>
            </a:r>
            <a:r>
              <a:rPr lang="en-US" dirty="0">
                <a:hlinkClick r:id="rId5" action="ppaction://hlinksldjump"/>
              </a:rPr>
              <a:t>?</a:t>
            </a:r>
            <a:endParaRPr lang="en-US" dirty="0"/>
          </a:p>
        </p:txBody>
      </p:sp>
      <p:sp>
        <p:nvSpPr>
          <p:cNvPr id="28" name="TextBox 27"/>
          <p:cNvSpPr txBox="1"/>
          <p:nvPr/>
        </p:nvSpPr>
        <p:spPr>
          <a:xfrm>
            <a:off x="3226610" y="3198837"/>
            <a:ext cx="2589727" cy="923330"/>
          </a:xfrm>
          <a:prstGeom prst="rect">
            <a:avLst/>
          </a:prstGeom>
          <a:noFill/>
        </p:spPr>
        <p:txBody>
          <a:bodyPr wrap="square" rtlCol="0">
            <a:spAutoFit/>
          </a:bodyPr>
          <a:lstStyle/>
          <a:p>
            <a:pPr>
              <a:defRPr/>
            </a:pPr>
            <a:r>
              <a:rPr lang="en-US" dirty="0">
                <a:hlinkClick r:id="rId6" action="ppaction://hlinksldjump"/>
              </a:rPr>
              <a:t>Evidence 2:  General </a:t>
            </a:r>
            <a:r>
              <a:rPr lang="en-US" dirty="0" smtClean="0">
                <a:hlinkClick r:id="rId6" action="ppaction://hlinksldjump"/>
              </a:rPr>
              <a:t>information about </a:t>
            </a:r>
            <a:r>
              <a:rPr lang="en-US" dirty="0">
                <a:hlinkClick r:id="rId6" action="ppaction://hlinksldjump"/>
              </a:rPr>
              <a:t>g</a:t>
            </a:r>
            <a:r>
              <a:rPr lang="en-US" dirty="0" smtClean="0">
                <a:hlinkClick r:id="rId6" action="ppaction://hlinksldjump"/>
              </a:rPr>
              <a:t>round finches</a:t>
            </a:r>
            <a:endParaRPr lang="en-US" dirty="0"/>
          </a:p>
        </p:txBody>
      </p:sp>
      <p:sp>
        <p:nvSpPr>
          <p:cNvPr id="29" name="TextBox 28"/>
          <p:cNvSpPr txBox="1"/>
          <p:nvPr/>
        </p:nvSpPr>
        <p:spPr>
          <a:xfrm>
            <a:off x="5816337" y="3198837"/>
            <a:ext cx="2592373" cy="923330"/>
          </a:xfrm>
          <a:prstGeom prst="rect">
            <a:avLst/>
          </a:prstGeom>
          <a:noFill/>
        </p:spPr>
        <p:txBody>
          <a:bodyPr wrap="square" rtlCol="0">
            <a:spAutoFit/>
          </a:bodyPr>
          <a:lstStyle/>
          <a:p>
            <a:pPr>
              <a:defRPr/>
            </a:pPr>
            <a:r>
              <a:rPr lang="en-US" dirty="0">
                <a:hlinkClick r:id="rId7" action="ppaction://hlinksldjump"/>
              </a:rPr>
              <a:t>Evidence 3: </a:t>
            </a:r>
            <a:r>
              <a:rPr lang="en-US" dirty="0" smtClean="0">
                <a:hlinkClick r:id="rId7" action="ppaction://hlinksldjump"/>
              </a:rPr>
              <a:t>  Predators on the island before and during the drought</a:t>
            </a:r>
            <a:endParaRPr lang="en-US" dirty="0"/>
          </a:p>
        </p:txBody>
      </p:sp>
      <p:sp>
        <p:nvSpPr>
          <p:cNvPr id="30" name="TextBox 29"/>
          <p:cNvSpPr txBox="1"/>
          <p:nvPr/>
        </p:nvSpPr>
        <p:spPr>
          <a:xfrm>
            <a:off x="659875" y="4235651"/>
            <a:ext cx="2583900" cy="923330"/>
          </a:xfrm>
          <a:prstGeom prst="rect">
            <a:avLst/>
          </a:prstGeom>
          <a:noFill/>
        </p:spPr>
        <p:txBody>
          <a:bodyPr wrap="square" rtlCol="0">
            <a:spAutoFit/>
          </a:bodyPr>
          <a:lstStyle/>
          <a:p>
            <a:pPr>
              <a:defRPr/>
            </a:pPr>
            <a:r>
              <a:rPr lang="en-US" dirty="0">
                <a:hlinkClick r:id="rId8" action="ppaction://hlinksldjump"/>
              </a:rPr>
              <a:t>Evidence 4:  The </a:t>
            </a:r>
            <a:r>
              <a:rPr lang="en-US" dirty="0" smtClean="0">
                <a:hlinkClick r:id="rId8" action="ppaction://hlinksldjump"/>
              </a:rPr>
              <a:t>seeds on the island before and during the drought </a:t>
            </a:r>
            <a:endParaRPr lang="en-US" dirty="0"/>
          </a:p>
        </p:txBody>
      </p:sp>
      <p:sp>
        <p:nvSpPr>
          <p:cNvPr id="31" name="TextBox 30"/>
          <p:cNvSpPr txBox="1"/>
          <p:nvPr/>
        </p:nvSpPr>
        <p:spPr>
          <a:xfrm>
            <a:off x="3243775" y="4229666"/>
            <a:ext cx="2591050" cy="923330"/>
          </a:xfrm>
          <a:prstGeom prst="rect">
            <a:avLst/>
          </a:prstGeom>
          <a:noFill/>
        </p:spPr>
        <p:txBody>
          <a:bodyPr wrap="square" rtlCol="0">
            <a:spAutoFit/>
          </a:bodyPr>
          <a:lstStyle/>
          <a:p>
            <a:pPr>
              <a:defRPr/>
            </a:pPr>
            <a:r>
              <a:rPr lang="en-US" dirty="0">
                <a:hlinkClick r:id="rId9" action="ppaction://hlinksldjump"/>
              </a:rPr>
              <a:t>Evidence 5:  Differences in </a:t>
            </a:r>
            <a:r>
              <a:rPr lang="en-US" dirty="0" smtClean="0">
                <a:hlinkClick r:id="rId9" action="ppaction://hlinksldjump"/>
              </a:rPr>
              <a:t>finches before </a:t>
            </a:r>
            <a:r>
              <a:rPr lang="en-US" dirty="0">
                <a:hlinkClick r:id="rId9" action="ppaction://hlinksldjump"/>
              </a:rPr>
              <a:t>and </a:t>
            </a:r>
            <a:r>
              <a:rPr lang="en-US" dirty="0" smtClean="0">
                <a:hlinkClick r:id="rId9" action="ppaction://hlinksldjump"/>
              </a:rPr>
              <a:t>after the drought</a:t>
            </a:r>
            <a:endParaRPr lang="en-US" dirty="0"/>
          </a:p>
        </p:txBody>
      </p:sp>
      <p:sp>
        <p:nvSpPr>
          <p:cNvPr id="32" name="TextBox 31"/>
          <p:cNvSpPr txBox="1"/>
          <p:nvPr/>
        </p:nvSpPr>
        <p:spPr>
          <a:xfrm>
            <a:off x="5834825" y="4229666"/>
            <a:ext cx="2555396" cy="923330"/>
          </a:xfrm>
          <a:prstGeom prst="rect">
            <a:avLst/>
          </a:prstGeom>
          <a:noFill/>
        </p:spPr>
        <p:txBody>
          <a:bodyPr wrap="square" rtlCol="0">
            <a:spAutoFit/>
          </a:bodyPr>
          <a:lstStyle/>
          <a:p>
            <a:pPr>
              <a:defRPr/>
            </a:pPr>
            <a:r>
              <a:rPr lang="en-US" dirty="0">
                <a:hlinkClick r:id="rId10" action="ppaction://hlinksldjump"/>
              </a:rPr>
              <a:t>Evidence 6: </a:t>
            </a:r>
            <a:r>
              <a:rPr lang="en-US" dirty="0" smtClean="0">
                <a:hlinkClick r:id="rId10" action="ppaction://hlinksldjump"/>
              </a:rPr>
              <a:t> Variation in finch beaks and how the beaks are used </a:t>
            </a:r>
            <a:endParaRPr lang="en-US" dirty="0"/>
          </a:p>
        </p:txBody>
      </p:sp>
      <p:sp>
        <p:nvSpPr>
          <p:cNvPr id="33" name="TextBox 32"/>
          <p:cNvSpPr txBox="1"/>
          <p:nvPr/>
        </p:nvSpPr>
        <p:spPr>
          <a:xfrm>
            <a:off x="661351" y="5322411"/>
            <a:ext cx="2583900" cy="646331"/>
          </a:xfrm>
          <a:prstGeom prst="rect">
            <a:avLst/>
          </a:prstGeom>
          <a:noFill/>
        </p:spPr>
        <p:txBody>
          <a:bodyPr wrap="square" rtlCol="0">
            <a:spAutoFit/>
          </a:bodyPr>
          <a:lstStyle/>
          <a:p>
            <a:pPr>
              <a:defRPr/>
            </a:pPr>
            <a:r>
              <a:rPr lang="en-US" dirty="0">
                <a:hlinkClick r:id="rId11" action="ppaction://hlinksldjump"/>
              </a:rPr>
              <a:t>Evidence 7:  </a:t>
            </a:r>
            <a:r>
              <a:rPr lang="en-US" dirty="0" smtClean="0">
                <a:hlinkClick r:id="rId11" action="ppaction://hlinksldjump"/>
              </a:rPr>
              <a:t>Observation of birds fighting</a:t>
            </a:r>
            <a:endParaRPr lang="en-US" dirty="0"/>
          </a:p>
        </p:txBody>
      </p:sp>
      <p:sp>
        <p:nvSpPr>
          <p:cNvPr id="34" name="TextBox 33"/>
          <p:cNvSpPr txBox="1"/>
          <p:nvPr/>
        </p:nvSpPr>
        <p:spPr>
          <a:xfrm>
            <a:off x="3243775" y="5322411"/>
            <a:ext cx="2583900" cy="923330"/>
          </a:xfrm>
          <a:prstGeom prst="rect">
            <a:avLst/>
          </a:prstGeom>
          <a:noFill/>
        </p:spPr>
        <p:txBody>
          <a:bodyPr wrap="square" rtlCol="0">
            <a:spAutoFit/>
          </a:bodyPr>
          <a:lstStyle/>
          <a:p>
            <a:pPr>
              <a:defRPr/>
            </a:pPr>
            <a:r>
              <a:rPr lang="en-US" dirty="0" smtClean="0">
                <a:hlinkClick r:id="rId12" action="ppaction://hlinksldjump"/>
              </a:rPr>
              <a:t>Evidence 8:  Seeds from four plants before and during the drought</a:t>
            </a:r>
            <a:endParaRPr lang="en-US" dirty="0"/>
          </a:p>
        </p:txBody>
      </p:sp>
      <p:sp>
        <p:nvSpPr>
          <p:cNvPr id="35" name="TextBox 34"/>
          <p:cNvSpPr txBox="1"/>
          <p:nvPr/>
        </p:nvSpPr>
        <p:spPr>
          <a:xfrm>
            <a:off x="5834825" y="5225768"/>
            <a:ext cx="2583900" cy="1200329"/>
          </a:xfrm>
          <a:prstGeom prst="rect">
            <a:avLst/>
          </a:prstGeom>
          <a:noFill/>
        </p:spPr>
        <p:txBody>
          <a:bodyPr wrap="square" rtlCol="0">
            <a:spAutoFit/>
          </a:bodyPr>
          <a:lstStyle/>
          <a:p>
            <a:r>
              <a:rPr lang="en-US" dirty="0">
                <a:hlinkClick r:id="rId13" action="ppaction://hlinksldjump"/>
              </a:rPr>
              <a:t>Evidence 9:  Weight of </a:t>
            </a:r>
            <a:r>
              <a:rPr lang="en-US" dirty="0" smtClean="0">
                <a:hlinkClick r:id="rId13" action="ppaction://hlinksldjump"/>
              </a:rPr>
              <a:t>finches that survived and died during the first 6 months of the drought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Box 13"/>
          <p:cNvSpPr txBox="1">
            <a:spLocks noChangeArrowheads="1"/>
          </p:cNvSpPr>
          <p:nvPr/>
        </p:nvSpPr>
        <p:spPr bwMode="auto">
          <a:xfrm>
            <a:off x="522288" y="911225"/>
            <a:ext cx="8261350" cy="923330"/>
          </a:xfrm>
          <a:prstGeom prst="rect">
            <a:avLst/>
          </a:prstGeom>
          <a:noFill/>
          <a:ln w="9525">
            <a:noFill/>
            <a:miter lim="800000"/>
            <a:headEnd/>
            <a:tailEnd/>
          </a:ln>
        </p:spPr>
        <p:txBody>
          <a:bodyPr>
            <a:prstTxWarp prst="textNoShape">
              <a:avLst/>
            </a:prstTxWarp>
            <a:spAutoFit/>
          </a:bodyPr>
          <a:lstStyle/>
          <a:p>
            <a:r>
              <a:rPr lang="en-US" dirty="0">
                <a:latin typeface="Calibri" charset="0"/>
              </a:rPr>
              <a:t>The </a:t>
            </a:r>
            <a:r>
              <a:rPr lang="en-US" b="1" dirty="0">
                <a:latin typeface="Calibri" charset="0"/>
              </a:rPr>
              <a:t>second graph </a:t>
            </a:r>
            <a:r>
              <a:rPr lang="en-US" dirty="0">
                <a:latin typeface="Calibri" charset="0"/>
              </a:rPr>
              <a:t>shows the average hardness of the seeds on the island </a:t>
            </a:r>
            <a:r>
              <a:rPr lang="en-US" dirty="0" smtClean="0">
                <a:latin typeface="Calibri" charset="0"/>
              </a:rPr>
              <a:t>before the drought (1976) and during the drought (1977 and 1978).  </a:t>
            </a:r>
            <a:r>
              <a:rPr lang="en-US" dirty="0">
                <a:latin typeface="Calibri" charset="0"/>
              </a:rPr>
              <a:t>A hardness of 1 is a very soft shell and a hardness of 12 is a very hard shell.    </a:t>
            </a:r>
          </a:p>
        </p:txBody>
      </p:sp>
      <p:sp>
        <p:nvSpPr>
          <p:cNvPr id="7" name="TextBox 19">
            <a:hlinkClick r:id="" action="ppaction://hlinkshowjump?jump=previous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7"/>
          <p:cNvSpPr txBox="1"/>
          <p:nvPr/>
        </p:nvSpPr>
        <p:spPr>
          <a:xfrm>
            <a:off x="2427133" y="5897079"/>
            <a:ext cx="4399346" cy="769441"/>
          </a:xfrm>
          <a:prstGeom prst="rect">
            <a:avLst/>
          </a:prstGeom>
          <a:noFill/>
        </p:spPr>
        <p:txBody>
          <a:bodyPr wrap="none" rtlCol="0">
            <a:spAutoFit/>
          </a:bodyPr>
          <a:lstStyle/>
          <a:p>
            <a:pPr algn="ctr"/>
            <a:r>
              <a:rPr lang="en-US" sz="2200" dirty="0">
                <a:solidFill>
                  <a:srgbClr val="660066"/>
                </a:solidFill>
              </a:rPr>
              <a:t>What has happened to the hardness </a:t>
            </a:r>
          </a:p>
          <a:p>
            <a:pPr algn="ctr"/>
            <a:r>
              <a:rPr lang="en-US" sz="2200" dirty="0">
                <a:solidFill>
                  <a:srgbClr val="660066"/>
                </a:solidFill>
              </a:rPr>
              <a:t>of the shells because of the drought?</a:t>
            </a:r>
          </a:p>
        </p:txBody>
      </p:sp>
      <p:sp>
        <p:nvSpPr>
          <p:cNvPr id="12" name="TextBox 3"/>
          <p:cNvSpPr txBox="1">
            <a:spLocks noChangeArrowheads="1"/>
          </p:cNvSpPr>
          <p:nvPr/>
        </p:nvSpPr>
        <p:spPr bwMode="auto">
          <a:xfrm>
            <a:off x="1661222" y="80228"/>
            <a:ext cx="5744932"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4 </a:t>
            </a:r>
            <a:r>
              <a:rPr lang="en-US" sz="2400" b="1" dirty="0">
                <a:solidFill>
                  <a:srgbClr val="FF0000"/>
                </a:solidFill>
                <a:latin typeface="Calibri" charset="0"/>
              </a:rPr>
              <a:t>–</a:t>
            </a:r>
            <a:r>
              <a:rPr lang="en-US" sz="2400" b="1" dirty="0" smtClean="0">
                <a:solidFill>
                  <a:srgbClr val="FF0000"/>
                </a:solidFill>
                <a:latin typeface="Calibri" charset="0"/>
              </a:rPr>
              <a:t> The seeds on the island before </a:t>
            </a:r>
          </a:p>
          <a:p>
            <a:pPr algn="ctr"/>
            <a:r>
              <a:rPr lang="en-US" sz="2400" b="1" dirty="0">
                <a:solidFill>
                  <a:srgbClr val="FF0000"/>
                </a:solidFill>
                <a:latin typeface="Calibri" charset="0"/>
              </a:rPr>
              <a:t>a</a:t>
            </a:r>
            <a:r>
              <a:rPr lang="en-US" sz="2400" b="1" dirty="0" smtClean="0">
                <a:solidFill>
                  <a:srgbClr val="FF0000"/>
                </a:solidFill>
                <a:latin typeface="Calibri" charset="0"/>
              </a:rPr>
              <a:t>nd during the drought</a:t>
            </a:r>
            <a:endParaRPr lang="en-US" sz="2400" b="1" dirty="0">
              <a:solidFill>
                <a:srgbClr val="FF0000"/>
              </a:solidFill>
              <a:latin typeface="Calibri" charset="0"/>
            </a:endParaRPr>
          </a:p>
        </p:txBody>
      </p:sp>
      <p:sp>
        <p:nvSpPr>
          <p:cNvPr id="11"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9" name="Chart 8"/>
          <p:cNvGraphicFramePr/>
          <p:nvPr>
            <p:extLst>
              <p:ext uri="{D42A27DB-BD31-4B8C-83A1-F6EECF244321}">
                <p14:modId xmlns:p14="http://schemas.microsoft.com/office/powerpoint/2010/main" val="1786552142"/>
              </p:ext>
            </p:extLst>
          </p:nvPr>
        </p:nvGraphicFramePr>
        <p:xfrm>
          <a:off x="1837577" y="2389173"/>
          <a:ext cx="5517498" cy="32461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56113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Evidence </a:t>
            </a:r>
            <a:r>
              <a:rPr lang="en-US" dirty="0" smtClean="0"/>
              <a:t>4?</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395732" y="291753"/>
            <a:ext cx="8436212" cy="1077218"/>
          </a:xfrm>
          <a:prstGeom prst="rect">
            <a:avLst/>
          </a:prstGeom>
          <a:noFill/>
          <a:ln w="9525">
            <a:noFill/>
            <a:miter lim="800000"/>
            <a:headEnd/>
            <a:tailEnd/>
          </a:ln>
        </p:spPr>
        <p:txBody>
          <a:bodyPr wrap="square">
            <a:prstTxWarp prst="textNoShape">
              <a:avLst/>
            </a:prstTxWarp>
            <a:spAutoFit/>
          </a:bodyPr>
          <a:lstStyle/>
          <a:p>
            <a:pPr algn="ctr"/>
            <a:r>
              <a:rPr lang="en-US" sz="3200" b="1" dirty="0" smtClean="0">
                <a:solidFill>
                  <a:srgbClr val="FF0000"/>
                </a:solidFill>
                <a:latin typeface="Calibri" charset="0"/>
              </a:rPr>
              <a:t>Evidence 4 </a:t>
            </a:r>
            <a:r>
              <a:rPr lang="en-US" sz="3200" b="1" dirty="0">
                <a:solidFill>
                  <a:srgbClr val="FF0000"/>
                </a:solidFill>
                <a:latin typeface="Calibri" charset="0"/>
              </a:rPr>
              <a:t>–</a:t>
            </a:r>
            <a:r>
              <a:rPr lang="en-US" sz="3200" b="1" dirty="0" smtClean="0">
                <a:solidFill>
                  <a:srgbClr val="FF0000"/>
                </a:solidFill>
                <a:latin typeface="Calibri" charset="0"/>
              </a:rPr>
              <a:t> The seeds on the island before </a:t>
            </a:r>
          </a:p>
          <a:p>
            <a:pPr algn="ctr"/>
            <a:r>
              <a:rPr lang="en-US" sz="3200" b="1" dirty="0" smtClean="0">
                <a:solidFill>
                  <a:srgbClr val="FF0000"/>
                </a:solidFill>
                <a:latin typeface="Calibri" charset="0"/>
              </a:rPr>
              <a:t>and during the drought</a:t>
            </a:r>
            <a:endParaRPr lang="en-US" sz="3200" b="1" dirty="0">
              <a:solidFill>
                <a:srgbClr val="FF0000"/>
              </a:solidFill>
              <a:latin typeface="Calibri" charset="0"/>
            </a:endParaRPr>
          </a:p>
        </p:txBody>
      </p:sp>
    </p:spTree>
    <p:extLst>
      <p:ext uri="{BB962C8B-B14F-4D97-AF65-F5344CB8AC3E}">
        <p14:creationId xmlns:p14="http://schemas.microsoft.com/office/powerpoint/2010/main" val="617953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2210056" y="138966"/>
            <a:ext cx="4707571"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graphicFrame>
        <p:nvGraphicFramePr>
          <p:cNvPr id="15396" name="Group 36"/>
          <p:cNvGraphicFramePr>
            <a:graphicFrameLocks noGrp="1"/>
          </p:cNvGraphicFramePr>
          <p:nvPr>
            <p:extLst>
              <p:ext uri="{D42A27DB-BD31-4B8C-83A1-F6EECF244321}">
                <p14:modId xmlns:p14="http://schemas.microsoft.com/office/powerpoint/2010/main" val="3474809383"/>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Scientists </a:t>
            </a:r>
            <a:r>
              <a:rPr lang="en-US" dirty="0">
                <a:latin typeface="Calibri" charset="0"/>
              </a:rPr>
              <a:t>collected data on the beak size, wing span, weight, and foot length of </a:t>
            </a:r>
            <a:r>
              <a:rPr lang="en-US" dirty="0" smtClean="0">
                <a:latin typeface="Calibri" charset="0"/>
              </a:rPr>
              <a:t>ground </a:t>
            </a:r>
            <a:r>
              <a:rPr lang="en-US" dirty="0">
                <a:latin typeface="Calibri" charset="0"/>
              </a:rPr>
              <a:t>finches before </a:t>
            </a:r>
            <a:r>
              <a:rPr lang="en-US" dirty="0" smtClean="0">
                <a:latin typeface="Calibri" charset="0"/>
              </a:rPr>
              <a:t>the drought (1975) and </a:t>
            </a:r>
            <a:r>
              <a:rPr lang="en-US" dirty="0">
                <a:latin typeface="Calibri" charset="0"/>
              </a:rPr>
              <a:t>after the </a:t>
            </a:r>
            <a:r>
              <a:rPr lang="en-US" dirty="0" smtClean="0">
                <a:latin typeface="Calibri" charset="0"/>
              </a:rPr>
              <a:t>drought (1980).  </a:t>
            </a:r>
            <a:endParaRPr lang="en-US" dirty="0">
              <a:latin typeface="Calibri" charset="0"/>
            </a:endParaRP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a:t>
            </a:r>
            <a:r>
              <a:rPr lang="en-US" dirty="0">
                <a:latin typeface="Calibri" charset="0"/>
              </a:rPr>
              <a:t>data is shown in the table </a:t>
            </a:r>
            <a:r>
              <a:rPr lang="en-US" dirty="0" smtClean="0">
                <a:latin typeface="Calibri" charset="0"/>
              </a:rPr>
              <a:t>below</a:t>
            </a:r>
            <a:r>
              <a:rPr lang="en-US" dirty="0">
                <a:latin typeface="Calibri" charset="0"/>
              </a:rPr>
              <a:t>:</a:t>
            </a:r>
          </a:p>
        </p:txBody>
      </p:sp>
      <p:sp>
        <p:nvSpPr>
          <p:cNvPr id="7"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5"/>
          <p:cNvSpPr txBox="1"/>
          <p:nvPr/>
        </p:nvSpPr>
        <p:spPr>
          <a:xfrm>
            <a:off x="1336416" y="4924415"/>
            <a:ext cx="6649344" cy="1815882"/>
          </a:xfrm>
          <a:prstGeom prst="rect">
            <a:avLst/>
          </a:prstGeom>
          <a:noFill/>
        </p:spPr>
        <p:txBody>
          <a:bodyPr wrap="square" rtlCol="0">
            <a:spAutoFit/>
          </a:bodyPr>
          <a:lstStyle/>
          <a:p>
            <a:pPr algn="ctr"/>
            <a:r>
              <a:rPr lang="en-US" sz="2800" dirty="0" smtClean="0">
                <a:solidFill>
                  <a:schemeClr val="accent1"/>
                </a:solidFill>
              </a:rPr>
              <a:t>Do you think their beaks were larger or smaller on average in 1980?</a:t>
            </a:r>
          </a:p>
          <a:p>
            <a:pPr algn="ctr"/>
            <a:r>
              <a:rPr lang="en-US" sz="2800" dirty="0" smtClean="0">
                <a:solidFill>
                  <a:schemeClr val="accent1"/>
                </a:solidFill>
              </a:rPr>
              <a:t>Discuss your answer, and then click “next” to find out. </a:t>
            </a:r>
            <a:endParaRPr lang="en-US" sz="2800" dirty="0">
              <a:solidFill>
                <a:schemeClr val="accent1"/>
              </a:solidFill>
            </a:endParaRPr>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3434113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130685094"/>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a:t>
            </a:r>
            <a:r>
              <a:rPr lang="en-US" dirty="0" smtClean="0">
                <a:latin typeface="Calibri" charset="0"/>
              </a:rPr>
              <a:t>).  </a:t>
            </a:r>
            <a:endParaRPr lang="en-US" dirty="0">
              <a:latin typeface="Calibri" charset="0"/>
            </a:endParaRP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5"/>
          <p:cNvSpPr txBox="1"/>
          <p:nvPr/>
        </p:nvSpPr>
        <p:spPr>
          <a:xfrm>
            <a:off x="1217783" y="4850638"/>
            <a:ext cx="7062934" cy="1815882"/>
          </a:xfrm>
          <a:prstGeom prst="rect">
            <a:avLst/>
          </a:prstGeom>
          <a:noFill/>
        </p:spPr>
        <p:txBody>
          <a:bodyPr wrap="square" rtlCol="0">
            <a:spAutoFit/>
          </a:bodyPr>
          <a:lstStyle/>
          <a:p>
            <a:pPr algn="ctr"/>
            <a:r>
              <a:rPr lang="en-US" sz="2800" dirty="0" smtClean="0">
                <a:solidFill>
                  <a:schemeClr val="accent1"/>
                </a:solidFill>
              </a:rPr>
              <a:t>Now, do you think their wing spans were larger or smaller on average in 1980?</a:t>
            </a:r>
          </a:p>
          <a:p>
            <a:pPr algn="ctr"/>
            <a:r>
              <a:rPr lang="en-US" sz="2800" dirty="0">
                <a:solidFill>
                  <a:schemeClr val="accent1"/>
                </a:solidFill>
              </a:rPr>
              <a:t>Discuss your answer, and then </a:t>
            </a:r>
            <a:r>
              <a:rPr lang="en-US" sz="2800" dirty="0" smtClean="0">
                <a:solidFill>
                  <a:schemeClr val="accent1"/>
                </a:solidFill>
              </a:rPr>
              <a:t>click </a:t>
            </a:r>
            <a:r>
              <a:rPr lang="en-US" sz="2800" dirty="0">
                <a:solidFill>
                  <a:schemeClr val="accent1"/>
                </a:solidFill>
              </a:rPr>
              <a:t>“next” to find out.</a:t>
            </a:r>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9" name="TextBox 19">
            <a:hlinkClick r:id="" action="ppaction://hlinkshowjump?jump=previousslide"/>
          </p:cNvPr>
          <p:cNvSpPr txBox="1">
            <a:spLocks noChangeArrowheads="1"/>
          </p:cNvSpPr>
          <p:nvPr/>
        </p:nvSpPr>
        <p:spPr bwMode="auto">
          <a:xfrm>
            <a:off x="499083" y="6294594"/>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0"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17441069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3473178753"/>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 </a:t>
            </a:r>
            <a:endParaRPr lang="en-US" dirty="0">
              <a:latin typeface="Calibri" charset="0"/>
            </a:endParaRPr>
          </a:p>
        </p:txBody>
      </p:sp>
      <p:sp>
        <p:nvSpPr>
          <p:cNvPr id="6" name="TextBox 5"/>
          <p:cNvSpPr txBox="1"/>
          <p:nvPr/>
        </p:nvSpPr>
        <p:spPr>
          <a:xfrm>
            <a:off x="1462088" y="4924415"/>
            <a:ext cx="6391446" cy="1815882"/>
          </a:xfrm>
          <a:prstGeom prst="rect">
            <a:avLst/>
          </a:prstGeom>
          <a:noFill/>
        </p:spPr>
        <p:txBody>
          <a:bodyPr wrap="square" rtlCol="0">
            <a:spAutoFit/>
          </a:bodyPr>
          <a:lstStyle/>
          <a:p>
            <a:pPr algn="ctr"/>
            <a:r>
              <a:rPr lang="en-US" sz="2800" dirty="0" smtClean="0">
                <a:solidFill>
                  <a:schemeClr val="accent1"/>
                </a:solidFill>
              </a:rPr>
              <a:t>Now do you think their weight was higher or lower on average in 1980?</a:t>
            </a:r>
          </a:p>
          <a:p>
            <a:pPr algn="ctr"/>
            <a:r>
              <a:rPr lang="en-US" sz="2800" dirty="0">
                <a:solidFill>
                  <a:schemeClr val="accent1"/>
                </a:solidFill>
              </a:rPr>
              <a:t>Discuss your answer, and then click </a:t>
            </a:r>
            <a:r>
              <a:rPr lang="en-US" sz="2800" dirty="0" smtClean="0">
                <a:solidFill>
                  <a:schemeClr val="accent1"/>
                </a:solidFill>
              </a:rPr>
              <a:t>“</a:t>
            </a:r>
            <a:r>
              <a:rPr lang="en-US" sz="2800" dirty="0">
                <a:solidFill>
                  <a:schemeClr val="accent1"/>
                </a:solidFill>
              </a:rPr>
              <a:t>next” to find out.</a:t>
            </a:r>
            <a:endParaRPr lang="en-US" sz="2800" dirty="0"/>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9" name="TextBox 19">
            <a:hlinkClick r:id="" action="ppaction://hlinkshowjump?jump=previousslide"/>
          </p:cNvPr>
          <p:cNvSpPr txBox="1">
            <a:spLocks noChangeArrowheads="1"/>
          </p:cNvSpPr>
          <p:nvPr/>
        </p:nvSpPr>
        <p:spPr bwMode="auto">
          <a:xfrm>
            <a:off x="487363"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0"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474904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4109425219"/>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12.5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5"/>
          <p:cNvSpPr txBox="1"/>
          <p:nvPr/>
        </p:nvSpPr>
        <p:spPr>
          <a:xfrm>
            <a:off x="1317502" y="4924415"/>
            <a:ext cx="6475853" cy="1815882"/>
          </a:xfrm>
          <a:prstGeom prst="rect">
            <a:avLst/>
          </a:prstGeom>
          <a:noFill/>
        </p:spPr>
        <p:txBody>
          <a:bodyPr wrap="square" rtlCol="0">
            <a:spAutoFit/>
          </a:bodyPr>
          <a:lstStyle/>
          <a:p>
            <a:pPr algn="ctr"/>
            <a:r>
              <a:rPr lang="en-US" sz="2800" dirty="0" smtClean="0">
                <a:solidFill>
                  <a:schemeClr val="accent1"/>
                </a:solidFill>
              </a:rPr>
              <a:t>Now do you think their feet were longer or shorter on average in 1980?</a:t>
            </a:r>
          </a:p>
          <a:p>
            <a:pPr algn="ctr"/>
            <a:r>
              <a:rPr lang="en-US" sz="2800" dirty="0">
                <a:solidFill>
                  <a:schemeClr val="accent1"/>
                </a:solidFill>
              </a:rPr>
              <a:t>Discuss your answer, and then </a:t>
            </a:r>
            <a:r>
              <a:rPr lang="en-US" sz="2800" dirty="0" smtClean="0">
                <a:solidFill>
                  <a:schemeClr val="accent1"/>
                </a:solidFill>
              </a:rPr>
              <a:t>click </a:t>
            </a:r>
            <a:r>
              <a:rPr lang="en-US" sz="2800" dirty="0">
                <a:solidFill>
                  <a:schemeClr val="accent1"/>
                </a:solidFill>
              </a:rPr>
              <a:t>“next” to find out.</a:t>
            </a:r>
            <a:endParaRPr lang="en-US" sz="2800" dirty="0"/>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10" name="TextBox 19">
            <a:hlinkClick r:id="" action="ppaction://hlinkshowjump?jump=previousslide"/>
          </p:cNvPr>
          <p:cNvSpPr txBox="1">
            <a:spLocks noChangeArrowheads="1"/>
          </p:cNvSpPr>
          <p:nvPr/>
        </p:nvSpPr>
        <p:spPr bwMode="auto">
          <a:xfrm>
            <a:off x="499083"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9"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2334470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3299846108"/>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12.5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18.7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complete data chart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19">
            <a:hlinkClick r:id="" action="ppaction://hlinkshowjump?jump=previousslide"/>
          </p:cNvPr>
          <p:cNvSpPr txBox="1">
            <a:spLocks noChangeArrowheads="1"/>
          </p:cNvSpPr>
          <p:nvPr/>
        </p:nvSpPr>
        <p:spPr bwMode="auto">
          <a:xfrm>
            <a:off x="49908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
        <p:nvSpPr>
          <p:cNvPr id="9"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5097741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Evidence </a:t>
            </a:r>
            <a:r>
              <a:rPr lang="en-US" dirty="0" smtClean="0"/>
              <a:t>5?</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7" name="TextBox 3"/>
          <p:cNvSpPr txBox="1">
            <a:spLocks noChangeArrowheads="1"/>
          </p:cNvSpPr>
          <p:nvPr/>
        </p:nvSpPr>
        <p:spPr bwMode="auto">
          <a:xfrm>
            <a:off x="1513267" y="252413"/>
            <a:ext cx="6101149" cy="1077218"/>
          </a:xfrm>
          <a:prstGeom prst="rect">
            <a:avLst/>
          </a:prstGeom>
          <a:noFill/>
          <a:ln w="9525">
            <a:noFill/>
            <a:miter lim="800000"/>
            <a:headEnd/>
            <a:tailEnd/>
          </a:ln>
        </p:spPr>
        <p:txBody>
          <a:bodyPr wrap="none">
            <a:prstTxWarp prst="textNoShape">
              <a:avLst/>
            </a:prstTxWarp>
            <a:spAutoFit/>
          </a:bodyPr>
          <a:lstStyle/>
          <a:p>
            <a:pPr algn="ctr"/>
            <a:r>
              <a:rPr lang="en-US" sz="3200" b="1" dirty="0" smtClean="0">
                <a:solidFill>
                  <a:srgbClr val="FF0000"/>
                </a:solidFill>
                <a:latin typeface="Calibri" charset="0"/>
              </a:rPr>
              <a:t>Evidence 5 – Differences in finches </a:t>
            </a:r>
          </a:p>
          <a:p>
            <a:pPr algn="ctr"/>
            <a:r>
              <a:rPr lang="en-US" sz="3200" b="1" dirty="0" smtClean="0">
                <a:solidFill>
                  <a:srgbClr val="FF0000"/>
                </a:solidFill>
                <a:latin typeface="Calibri" charset="0"/>
              </a:rPr>
              <a:t>before and after the drought</a:t>
            </a:r>
            <a:endParaRPr lang="en-US" sz="3200" b="1" dirty="0">
              <a:solidFill>
                <a:srgbClr val="FF0000"/>
              </a:solidFill>
              <a:latin typeface="Calibri" charset="0"/>
            </a:endParaRPr>
          </a:p>
        </p:txBody>
      </p:sp>
    </p:spTree>
    <p:extLst>
      <p:ext uri="{BB962C8B-B14F-4D97-AF65-F5344CB8AC3E}">
        <p14:creationId xmlns:p14="http://schemas.microsoft.com/office/powerpoint/2010/main" val="11927784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2"/>
          <a:srcRect l="3091" t="5565" r="50880" b="-5565"/>
          <a:stretch>
            <a:fillRect/>
          </a:stretch>
        </p:blipFill>
        <p:spPr bwMode="auto">
          <a:xfrm>
            <a:off x="1554163" y="995045"/>
            <a:ext cx="2652712" cy="2151063"/>
          </a:xfrm>
          <a:prstGeom prst="rect">
            <a:avLst/>
          </a:prstGeom>
          <a:noFill/>
          <a:ln w="9525">
            <a:noFill/>
            <a:miter lim="800000"/>
            <a:headEnd/>
            <a:tailEnd/>
          </a:ln>
        </p:spPr>
      </p:pic>
      <p:sp>
        <p:nvSpPr>
          <p:cNvPr id="14338" name="TextBox 3"/>
          <p:cNvSpPr txBox="1">
            <a:spLocks noChangeArrowheads="1"/>
          </p:cNvSpPr>
          <p:nvPr/>
        </p:nvSpPr>
        <p:spPr bwMode="auto">
          <a:xfrm>
            <a:off x="1717521" y="121920"/>
            <a:ext cx="5651808"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6 </a:t>
            </a:r>
            <a:r>
              <a:rPr lang="en-US" sz="2400" b="1" dirty="0" smtClean="0">
                <a:solidFill>
                  <a:srgbClr val="FF0000"/>
                </a:solidFill>
                <a:latin typeface="Calibri" charset="0"/>
              </a:rPr>
              <a:t>–</a:t>
            </a:r>
            <a:r>
              <a:rPr lang="en-US" sz="2800" b="1" dirty="0" smtClean="0">
                <a:solidFill>
                  <a:srgbClr val="FF0000"/>
                </a:solidFill>
                <a:latin typeface="Calibri" pitchFamily="34" charset="0"/>
              </a:rPr>
              <a:t> Variation in finch beaks </a:t>
            </a:r>
          </a:p>
          <a:p>
            <a:pPr algn="ctr"/>
            <a:r>
              <a:rPr lang="en-US" sz="2800" b="1" dirty="0">
                <a:solidFill>
                  <a:srgbClr val="FF0000"/>
                </a:solidFill>
                <a:latin typeface="Calibri" pitchFamily="34" charset="0"/>
              </a:rPr>
              <a:t>a</a:t>
            </a:r>
            <a:r>
              <a:rPr lang="en-US" sz="2800" b="1" dirty="0" smtClean="0">
                <a:solidFill>
                  <a:srgbClr val="FF0000"/>
                </a:solidFill>
                <a:latin typeface="Calibri" pitchFamily="34" charset="0"/>
              </a:rPr>
              <a:t>nd how the beaks are used</a:t>
            </a:r>
            <a:endParaRPr lang="en-US" sz="2800" b="1" dirty="0">
              <a:solidFill>
                <a:srgbClr val="FF0000"/>
              </a:solidFill>
              <a:latin typeface="Calibri" pitchFamily="34" charset="0"/>
            </a:endParaRPr>
          </a:p>
        </p:txBody>
      </p:sp>
      <p:sp>
        <p:nvSpPr>
          <p:cNvPr id="14339" name="TextBox 6"/>
          <p:cNvSpPr txBox="1">
            <a:spLocks noChangeArrowheads="1"/>
          </p:cNvSpPr>
          <p:nvPr/>
        </p:nvSpPr>
        <p:spPr bwMode="auto">
          <a:xfrm>
            <a:off x="246899" y="3108329"/>
            <a:ext cx="8828088" cy="2835275"/>
          </a:xfrm>
          <a:prstGeom prst="rect">
            <a:avLst/>
          </a:prstGeom>
          <a:noFill/>
          <a:ln w="9525">
            <a:noFill/>
            <a:miter lim="800000"/>
            <a:headEnd/>
            <a:tailEnd/>
          </a:ln>
        </p:spPr>
        <p:txBody>
          <a:bodyPr>
            <a:spAutoFit/>
          </a:bodyPr>
          <a:lstStyle/>
          <a:p>
            <a:r>
              <a:rPr lang="en-US" sz="2000" dirty="0">
                <a:latin typeface="Calibri" pitchFamily="34" charset="0"/>
              </a:rPr>
              <a:t>A university professor observed the ground finches on the island for 1 month in each of 4 years:  1976, 1978, 1980, 1982.  She also took many photos of the finches she saw in each year.</a:t>
            </a:r>
          </a:p>
          <a:p>
            <a:endParaRPr lang="en-US" sz="2000" dirty="0">
              <a:latin typeface="Calibri" pitchFamily="34" charset="0"/>
            </a:endParaRPr>
          </a:p>
          <a:p>
            <a:r>
              <a:rPr lang="en-US" sz="2000" dirty="0">
                <a:latin typeface="Calibri" pitchFamily="34" charset="0"/>
              </a:rPr>
              <a:t>This drawing shows the range in beak sizes of the </a:t>
            </a:r>
            <a:r>
              <a:rPr lang="en-US" sz="2000" dirty="0" smtClean="0">
                <a:latin typeface="Calibri" pitchFamily="34" charset="0"/>
              </a:rPr>
              <a:t>ground finches.</a:t>
            </a:r>
            <a:endParaRPr lang="en-US" sz="2000" dirty="0">
              <a:latin typeface="Calibri" pitchFamily="34" charset="0"/>
            </a:endParaRPr>
          </a:p>
          <a:p>
            <a:endParaRPr lang="en-US" sz="2000" dirty="0">
              <a:latin typeface="Calibri" pitchFamily="34" charset="0"/>
            </a:endParaRPr>
          </a:p>
          <a:p>
            <a:r>
              <a:rPr lang="en-US" sz="2000" dirty="0">
                <a:latin typeface="Calibri" pitchFamily="34" charset="0"/>
              </a:rPr>
              <a:t>She also observed that finches with small and blunt beaks could </a:t>
            </a:r>
            <a:r>
              <a:rPr lang="en-US" sz="2000" dirty="0" smtClean="0">
                <a:latin typeface="Calibri" pitchFamily="34" charset="0"/>
              </a:rPr>
              <a:t>crack </a:t>
            </a:r>
            <a:r>
              <a:rPr lang="en-US" sz="2000" dirty="0">
                <a:latin typeface="Calibri" pitchFamily="34" charset="0"/>
              </a:rPr>
              <a:t>open only smaller</a:t>
            </a:r>
            <a:r>
              <a:rPr lang="en-US" sz="2000" dirty="0" smtClean="0">
                <a:latin typeface="Calibri" pitchFamily="34" charset="0"/>
              </a:rPr>
              <a:t>, softer </a:t>
            </a:r>
            <a:r>
              <a:rPr lang="en-US" sz="2000" dirty="0">
                <a:latin typeface="Calibri" pitchFamily="34" charset="0"/>
              </a:rPr>
              <a:t>seeds. But finches with bigger, more pointy beaks could crack open both </a:t>
            </a:r>
            <a:r>
              <a:rPr lang="en-US" sz="2000" dirty="0" smtClean="0">
                <a:latin typeface="Calibri" pitchFamily="34" charset="0"/>
              </a:rPr>
              <a:t>smaller, softer </a:t>
            </a:r>
            <a:r>
              <a:rPr lang="en-US" sz="2000" dirty="0">
                <a:latin typeface="Calibri" pitchFamily="34" charset="0"/>
              </a:rPr>
              <a:t>seeds and larger harder seeds.   </a:t>
            </a:r>
          </a:p>
        </p:txBody>
      </p:sp>
      <p:sp>
        <p:nvSpPr>
          <p:cNvPr id="6"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fontAlgn="auto">
              <a:spcBef>
                <a:spcPts val="0"/>
              </a:spcBef>
              <a:spcAft>
                <a:spcPts val="0"/>
              </a:spcAft>
              <a:defRPr/>
            </a:pPr>
            <a:r>
              <a:rPr lang="en-US" sz="2000" b="1" dirty="0">
                <a:solidFill>
                  <a:schemeClr val="bg1"/>
                </a:solidFill>
                <a:latin typeface="Calibri" pitchFamily="34" charset="0"/>
              </a:rPr>
              <a:t>Home</a:t>
            </a:r>
          </a:p>
        </p:txBody>
      </p:sp>
      <p:pic>
        <p:nvPicPr>
          <p:cNvPr id="14341" name="Picture 5"/>
          <p:cNvPicPr>
            <a:picLocks noChangeAspect="1" noChangeArrowheads="1"/>
          </p:cNvPicPr>
          <p:nvPr/>
        </p:nvPicPr>
        <p:blipFill>
          <a:blip r:embed="rId3"/>
          <a:srcRect/>
          <a:stretch>
            <a:fillRect/>
          </a:stretch>
        </p:blipFill>
        <p:spPr bwMode="auto">
          <a:xfrm>
            <a:off x="4543425" y="1107758"/>
            <a:ext cx="2332038" cy="1730375"/>
          </a:xfrm>
          <a:prstGeom prst="rect">
            <a:avLst/>
          </a:prstGeom>
          <a:noFill/>
          <a:ln w="9525">
            <a:noFill/>
            <a:miter lim="800000"/>
            <a:headEnd/>
            <a:tailEnd/>
          </a:ln>
        </p:spPr>
      </p:pic>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22716896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the </a:t>
            </a:r>
            <a:r>
              <a:rPr lang="en-US" dirty="0" smtClean="0"/>
              <a:t>observations </a:t>
            </a:r>
            <a:r>
              <a:rPr lang="en-US" dirty="0"/>
              <a:t>in Evidence </a:t>
            </a:r>
            <a:r>
              <a:rPr lang="en-US" dirty="0" smtClean="0"/>
              <a:t>6?</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7" name="TextBox 3"/>
          <p:cNvSpPr txBox="1">
            <a:spLocks noChangeArrowheads="1"/>
          </p:cNvSpPr>
          <p:nvPr/>
        </p:nvSpPr>
        <p:spPr bwMode="auto">
          <a:xfrm>
            <a:off x="1312412" y="308183"/>
            <a:ext cx="6462025" cy="1077218"/>
          </a:xfrm>
          <a:prstGeom prst="rect">
            <a:avLst/>
          </a:prstGeom>
          <a:noFill/>
          <a:ln w="9525">
            <a:noFill/>
            <a:miter lim="800000"/>
            <a:headEnd/>
            <a:tailEnd/>
          </a:ln>
        </p:spPr>
        <p:txBody>
          <a:bodyPr wrap="none">
            <a:spAutoFit/>
          </a:bodyPr>
          <a:lstStyle/>
          <a:p>
            <a:pPr algn="ctr"/>
            <a:r>
              <a:rPr lang="en-US" sz="3200" b="1" dirty="0">
                <a:solidFill>
                  <a:srgbClr val="FF0000"/>
                </a:solidFill>
                <a:latin typeface="Calibri" pitchFamily="34" charset="0"/>
              </a:rPr>
              <a:t>Evidence 6 </a:t>
            </a:r>
            <a:r>
              <a:rPr lang="en-US" sz="3200" b="1" dirty="0" smtClean="0">
                <a:solidFill>
                  <a:srgbClr val="FF0000"/>
                </a:solidFill>
                <a:latin typeface="Calibri" charset="0"/>
              </a:rPr>
              <a:t>–</a:t>
            </a:r>
            <a:r>
              <a:rPr lang="en-US" sz="3200" b="1" dirty="0" smtClean="0">
                <a:solidFill>
                  <a:srgbClr val="FF0000"/>
                </a:solidFill>
                <a:latin typeface="Calibri" pitchFamily="34" charset="0"/>
              </a:rPr>
              <a:t> Variation in finch beaks </a:t>
            </a:r>
          </a:p>
          <a:p>
            <a:pPr algn="ctr"/>
            <a:r>
              <a:rPr lang="en-US" sz="3200" b="1" dirty="0" smtClean="0">
                <a:solidFill>
                  <a:srgbClr val="FF0000"/>
                </a:solidFill>
                <a:latin typeface="Calibri" pitchFamily="34" charset="0"/>
              </a:rPr>
              <a:t>and </a:t>
            </a:r>
            <a:r>
              <a:rPr lang="en-US" sz="3200" b="1" dirty="0">
                <a:solidFill>
                  <a:srgbClr val="FF0000"/>
                </a:solidFill>
                <a:latin typeface="Calibri" pitchFamily="34" charset="0"/>
              </a:rPr>
              <a:t>h</a:t>
            </a:r>
            <a:r>
              <a:rPr lang="en-US" sz="3200" b="1" dirty="0" smtClean="0">
                <a:solidFill>
                  <a:srgbClr val="FF0000"/>
                </a:solidFill>
                <a:latin typeface="Calibri" pitchFamily="34" charset="0"/>
              </a:rPr>
              <a:t>ow the beaks are used</a:t>
            </a:r>
            <a:endParaRPr lang="en-US" sz="3200" b="1" dirty="0">
              <a:solidFill>
                <a:srgbClr val="FF0000"/>
              </a:solidFill>
              <a:latin typeface="Calibri" pitchFamily="34" charset="0"/>
            </a:endParaRPr>
          </a:p>
        </p:txBody>
      </p:sp>
    </p:spTree>
    <p:extLst>
      <p:ext uri="{BB962C8B-B14F-4D97-AF65-F5344CB8AC3E}">
        <p14:creationId xmlns:p14="http://schemas.microsoft.com/office/powerpoint/2010/main" val="2983536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085870" y="242888"/>
            <a:ext cx="5072222"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1 – What is their island like?</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2862322"/>
          </a:xfrm>
          <a:prstGeom prst="rect">
            <a:avLst/>
          </a:prstGeom>
          <a:noFill/>
          <a:ln w="9525">
            <a:noFill/>
            <a:miter lim="800000"/>
            <a:headEnd/>
            <a:tailEnd/>
          </a:ln>
        </p:spPr>
        <p:txBody>
          <a:bodyPr>
            <a:prstTxWarp prst="textNoShape">
              <a:avLst/>
            </a:prstTxWarp>
            <a:spAutoFit/>
          </a:bodyPr>
          <a:lstStyle/>
          <a:p>
            <a:r>
              <a:rPr lang="en-US" dirty="0">
                <a:latin typeface="Calibri" charset="0"/>
              </a:rPr>
              <a:t>	Researchers studied ground finches on a small island called Daphne Major in the Galapagos Islands.  The island is very rocky and very dry, with a small number of plants and animals living on it. There are no trees--only small plants that can live in a dry environment. The only animals on the island are insects, finches, and visiting hawks and owls (which live on other islands). You can walk around the whole island in an hour.</a:t>
            </a:r>
          </a:p>
          <a:p>
            <a:r>
              <a:rPr lang="en-US" dirty="0">
                <a:latin typeface="Calibri" charset="0"/>
              </a:rPr>
              <a:t>	The island has wet and dry seasons. It is warm (ranging from 73°F to 85°F) all year round.  There is very little rain from June to November each year. The island gets a little rain most days from December to May, but the amount of rain is small. </a:t>
            </a:r>
          </a:p>
          <a:p>
            <a:r>
              <a:rPr lang="en-US" dirty="0">
                <a:latin typeface="Calibri" charset="0"/>
              </a:rPr>
              <a:t>	No people live on this island. The only people who visit it are scientists. </a:t>
            </a:r>
          </a:p>
        </p:txBody>
      </p:sp>
      <p:sp>
        <p:nvSpPr>
          <p:cNvPr id="10"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pic>
        <p:nvPicPr>
          <p:cNvPr id="1026" name="Picture 2" descr="http://bguile.northwestern.edu/include/images/intro-04.jpg"/>
          <p:cNvPicPr>
            <a:picLocks noChangeAspect="1" noChangeArrowheads="1"/>
          </p:cNvPicPr>
          <p:nvPr/>
        </p:nvPicPr>
        <p:blipFill>
          <a:blip r:embed="rId2"/>
          <a:srcRect/>
          <a:stretch>
            <a:fillRect/>
          </a:stretch>
        </p:blipFill>
        <p:spPr bwMode="auto">
          <a:xfrm>
            <a:off x="527050" y="4135180"/>
            <a:ext cx="4743093" cy="1897237"/>
          </a:xfrm>
          <a:prstGeom prst="rect">
            <a:avLst/>
          </a:prstGeom>
          <a:noFill/>
        </p:spPr>
      </p:pic>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8" name="TextBox 7"/>
          <p:cNvSpPr txBox="1"/>
          <p:nvPr/>
        </p:nvSpPr>
        <p:spPr>
          <a:xfrm>
            <a:off x="5628640" y="4419600"/>
            <a:ext cx="3076959" cy="1015663"/>
          </a:xfrm>
          <a:prstGeom prst="rect">
            <a:avLst/>
          </a:prstGeom>
          <a:noFill/>
          <a:ln>
            <a:solidFill>
              <a:schemeClr val="tx1"/>
            </a:solidFill>
          </a:ln>
        </p:spPr>
        <p:txBody>
          <a:bodyPr wrap="none" rtlCol="0">
            <a:spAutoFit/>
          </a:bodyPr>
          <a:lstStyle/>
          <a:p>
            <a:r>
              <a:rPr lang="en-US" sz="2000" dirty="0" smtClean="0"/>
              <a:t>Click on the next button </a:t>
            </a:r>
          </a:p>
          <a:p>
            <a:r>
              <a:rPr lang="en-US" sz="2000" dirty="0" smtClean="0"/>
              <a:t>to see where the Galapagos</a:t>
            </a:r>
          </a:p>
          <a:p>
            <a:r>
              <a:rPr lang="en-US" sz="2000" dirty="0" smtClean="0"/>
              <a:t>Islands are located.</a:t>
            </a:r>
            <a:endParaRPr lang="en-US" sz="2000" dirty="0"/>
          </a:p>
        </p:txBody>
      </p:sp>
    </p:spTree>
    <p:extLst>
      <p:ext uri="{BB962C8B-B14F-4D97-AF65-F5344CB8AC3E}">
        <p14:creationId xmlns:p14="http://schemas.microsoft.com/office/powerpoint/2010/main" val="20830997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3"/>
          <p:cNvSpPr txBox="1">
            <a:spLocks noChangeArrowheads="1"/>
          </p:cNvSpPr>
          <p:nvPr/>
        </p:nvSpPr>
        <p:spPr bwMode="auto">
          <a:xfrm>
            <a:off x="1327683" y="247650"/>
            <a:ext cx="6453883" cy="523220"/>
          </a:xfrm>
          <a:prstGeom prst="rect">
            <a:avLst/>
          </a:prstGeom>
          <a:noFill/>
          <a:ln w="9525">
            <a:noFill/>
            <a:miter lim="800000"/>
            <a:headEnd/>
            <a:tailEnd/>
          </a:ln>
        </p:spPr>
        <p:txBody>
          <a:bodyPr wrap="none">
            <a:spAutoFit/>
          </a:bodyPr>
          <a:lstStyle/>
          <a:p>
            <a:r>
              <a:rPr lang="en-US" sz="2800" b="1" dirty="0">
                <a:solidFill>
                  <a:srgbClr val="FF0000"/>
                </a:solidFill>
                <a:latin typeface="Calibri" pitchFamily="34" charset="0"/>
              </a:rPr>
              <a:t>Evidence 7 – </a:t>
            </a:r>
            <a:r>
              <a:rPr lang="en-US" sz="2800" b="1" dirty="0" smtClean="0">
                <a:solidFill>
                  <a:srgbClr val="FF0000"/>
                </a:solidFill>
                <a:latin typeface="Calibri" pitchFamily="34" charset="0"/>
              </a:rPr>
              <a:t>Observation of birds </a:t>
            </a:r>
            <a:r>
              <a:rPr lang="en-US" sz="2800" b="1" dirty="0">
                <a:solidFill>
                  <a:srgbClr val="FF0000"/>
                </a:solidFill>
                <a:latin typeface="Calibri" pitchFamily="34" charset="0"/>
              </a:rPr>
              <a:t>f</a:t>
            </a:r>
            <a:r>
              <a:rPr lang="en-US" sz="2800" b="1" dirty="0" smtClean="0">
                <a:solidFill>
                  <a:srgbClr val="FF0000"/>
                </a:solidFill>
                <a:latin typeface="Calibri" pitchFamily="34" charset="0"/>
              </a:rPr>
              <a:t>ighting</a:t>
            </a:r>
            <a:endParaRPr lang="en-US" sz="2800" b="1" dirty="0">
              <a:solidFill>
                <a:srgbClr val="FF0000"/>
              </a:solidFill>
              <a:latin typeface="Calibri" pitchFamily="34" charset="0"/>
            </a:endParaRPr>
          </a:p>
        </p:txBody>
      </p:sp>
      <p:sp>
        <p:nvSpPr>
          <p:cNvPr id="6" name="Content Placeholder 2"/>
          <p:cNvSpPr txBox="1">
            <a:spLocks/>
          </p:cNvSpPr>
          <p:nvPr/>
        </p:nvSpPr>
        <p:spPr>
          <a:xfrm>
            <a:off x="487363" y="3038475"/>
            <a:ext cx="8403718" cy="3216275"/>
          </a:xfrm>
          <a:prstGeom prst="rect">
            <a:avLst/>
          </a:prstGeom>
        </p:spPr>
        <p:txBody>
          <a:bodyPr>
            <a:normAutofit lnSpcReduction="10000"/>
          </a:bodyPr>
          <a:lstStyle/>
          <a:p>
            <a:pPr>
              <a:lnSpc>
                <a:spcPct val="90000"/>
              </a:lnSpc>
            </a:pPr>
            <a:r>
              <a:rPr lang="en-US" sz="1900" dirty="0">
                <a:latin typeface="Calibri" pitchFamily="34" charset="0"/>
              </a:rPr>
              <a:t>July 14</a:t>
            </a:r>
            <a:r>
              <a:rPr lang="en-US" sz="1900" baseline="30000" dirty="0">
                <a:latin typeface="Calibri" pitchFamily="34" charset="0"/>
              </a:rPr>
              <a:t>th</a:t>
            </a:r>
            <a:r>
              <a:rPr lang="en-US" sz="1900" dirty="0">
                <a:latin typeface="Calibri" pitchFamily="34" charset="0"/>
              </a:rPr>
              <a:t>, 1978 </a:t>
            </a:r>
          </a:p>
          <a:p>
            <a:pPr>
              <a:lnSpc>
                <a:spcPct val="90000"/>
              </a:lnSpc>
            </a:pPr>
            <a:endParaRPr lang="en-US" sz="1900" dirty="0">
              <a:latin typeface="Calibri" pitchFamily="34" charset="0"/>
            </a:endParaRPr>
          </a:p>
          <a:p>
            <a:pPr>
              <a:lnSpc>
                <a:spcPct val="90000"/>
              </a:lnSpc>
            </a:pPr>
            <a:r>
              <a:rPr lang="en-US" sz="1900" dirty="0">
                <a:latin typeface="Calibri" pitchFamily="34" charset="0"/>
              </a:rPr>
              <a:t>Dear Diary,</a:t>
            </a:r>
          </a:p>
          <a:p>
            <a:pPr>
              <a:lnSpc>
                <a:spcPct val="90000"/>
              </a:lnSpc>
            </a:pPr>
            <a:r>
              <a:rPr lang="en-US" sz="1900" dirty="0" smtClean="0">
                <a:latin typeface="Calibri" pitchFamily="34" charset="0"/>
              </a:rPr>
              <a:t>	Jacob </a:t>
            </a:r>
            <a:r>
              <a:rPr lang="en-US" sz="1900" dirty="0">
                <a:latin typeface="Calibri" pitchFamily="34" charset="0"/>
              </a:rPr>
              <a:t>and I are having an amazing experience visiting the Galapagos </a:t>
            </a:r>
            <a:r>
              <a:rPr lang="en-US" sz="1900" dirty="0" smtClean="0">
                <a:latin typeface="Calibri" pitchFamily="34" charset="0"/>
              </a:rPr>
              <a:t>Islands.  </a:t>
            </a:r>
            <a:r>
              <a:rPr lang="en-US" sz="1900" dirty="0">
                <a:latin typeface="Calibri" pitchFamily="34" charset="0"/>
              </a:rPr>
              <a:t>There are so many unique animals, unlike anything I have ever seen before.  They don’t seem to be very afraid of people.  </a:t>
            </a:r>
            <a:r>
              <a:rPr lang="en-US" sz="1900" dirty="0" smtClean="0">
                <a:latin typeface="Calibri" pitchFamily="34" charset="0"/>
              </a:rPr>
              <a:t>Today, </a:t>
            </a:r>
            <a:r>
              <a:rPr lang="en-US" sz="1900" dirty="0">
                <a:latin typeface="Calibri" pitchFamily="34" charset="0"/>
              </a:rPr>
              <a:t>we were bird watching  on Daphne Major, and we saw a small bird looking for food.  I think it was a ground finch; at least it looked like the picture in my bird book.  The bird found a seed and hopped over to it, but just after that, a bigger ground finch saw the seed and hopped to </a:t>
            </a:r>
            <a:r>
              <a:rPr lang="en-US" sz="1900" dirty="0" smtClean="0">
                <a:latin typeface="Calibri" pitchFamily="34" charset="0"/>
              </a:rPr>
              <a:t>it </a:t>
            </a:r>
            <a:r>
              <a:rPr lang="en-US" sz="1900" dirty="0">
                <a:latin typeface="Calibri" pitchFamily="34" charset="0"/>
              </a:rPr>
              <a:t>too.  The 2</a:t>
            </a:r>
            <a:r>
              <a:rPr lang="en-US" sz="1900" dirty="0" smtClean="0">
                <a:latin typeface="Calibri" pitchFamily="34" charset="0"/>
              </a:rPr>
              <a:t> </a:t>
            </a:r>
            <a:r>
              <a:rPr lang="en-US" sz="1900" dirty="0">
                <a:latin typeface="Calibri" pitchFamily="34" charset="0"/>
              </a:rPr>
              <a:t>birds fought over the seed.  The fight only lasted a few seconds, and the bigger bird drove the smaller bird away.  I felt sorry for the </a:t>
            </a:r>
            <a:r>
              <a:rPr lang="en-US" sz="1900" dirty="0" smtClean="0">
                <a:latin typeface="Calibri" pitchFamily="34" charset="0"/>
              </a:rPr>
              <a:t>poor smaller bird, especially because there is a bad drought right now, and it seems to be hard to find food.</a:t>
            </a:r>
            <a:endParaRPr lang="en-US" sz="1900" dirty="0">
              <a:latin typeface="Calibri" pitchFamily="34" charset="0"/>
            </a:endParaRPr>
          </a:p>
        </p:txBody>
      </p:sp>
      <p:pic>
        <p:nvPicPr>
          <p:cNvPr id="15363" name="Picture 4"/>
          <p:cNvPicPr>
            <a:picLocks noChangeAspect="1"/>
          </p:cNvPicPr>
          <p:nvPr/>
        </p:nvPicPr>
        <p:blipFill>
          <a:blip r:embed="rId2"/>
          <a:srcRect b="16721"/>
          <a:stretch>
            <a:fillRect/>
          </a:stretch>
        </p:blipFill>
        <p:spPr bwMode="auto">
          <a:xfrm>
            <a:off x="2832100" y="855663"/>
            <a:ext cx="3378200" cy="1998662"/>
          </a:xfrm>
          <a:prstGeom prst="rect">
            <a:avLst/>
          </a:prstGeom>
          <a:noFill/>
          <a:ln w="9525">
            <a:noFill/>
            <a:miter lim="800000"/>
            <a:headEnd/>
            <a:tailEnd/>
          </a:ln>
        </p:spPr>
      </p:pic>
      <p:sp>
        <p:nvSpPr>
          <p:cNvPr id="8"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fontAlgn="auto">
              <a:spcBef>
                <a:spcPts val="0"/>
              </a:spcBef>
              <a:spcAft>
                <a:spcPts val="0"/>
              </a:spcAft>
              <a:defRPr/>
            </a:pPr>
            <a:r>
              <a:rPr lang="en-US" sz="2000" b="1" dirty="0">
                <a:solidFill>
                  <a:schemeClr val="bg1"/>
                </a:solidFill>
                <a:latin typeface="Calibri" pitchFamily="34" charset="0"/>
              </a:rPr>
              <a:t>Home</a:t>
            </a:r>
          </a:p>
        </p:txBody>
      </p:sp>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39756208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a:t>
            </a:r>
            <a:r>
              <a:rPr lang="en-US" dirty="0" smtClean="0"/>
              <a:t>the observation in Evidence 7?</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7" name="TextBox 3"/>
          <p:cNvSpPr txBox="1">
            <a:spLocks noChangeArrowheads="1"/>
          </p:cNvSpPr>
          <p:nvPr/>
        </p:nvSpPr>
        <p:spPr bwMode="auto">
          <a:xfrm>
            <a:off x="853550" y="247650"/>
            <a:ext cx="7276351" cy="584776"/>
          </a:xfrm>
          <a:prstGeom prst="rect">
            <a:avLst/>
          </a:prstGeom>
          <a:noFill/>
          <a:ln w="9525">
            <a:noFill/>
            <a:miter lim="800000"/>
            <a:headEnd/>
            <a:tailEnd/>
          </a:ln>
        </p:spPr>
        <p:txBody>
          <a:bodyPr wrap="none">
            <a:spAutoFit/>
          </a:bodyPr>
          <a:lstStyle/>
          <a:p>
            <a:r>
              <a:rPr lang="en-US" sz="3200" b="1" dirty="0">
                <a:solidFill>
                  <a:srgbClr val="FF0000"/>
                </a:solidFill>
                <a:latin typeface="Calibri" pitchFamily="34" charset="0"/>
              </a:rPr>
              <a:t>Evidence 7 – </a:t>
            </a:r>
            <a:r>
              <a:rPr lang="en-US" sz="3200" b="1" dirty="0" smtClean="0">
                <a:solidFill>
                  <a:srgbClr val="FF0000"/>
                </a:solidFill>
                <a:latin typeface="Calibri" pitchFamily="34" charset="0"/>
              </a:rPr>
              <a:t>Observation of </a:t>
            </a:r>
            <a:r>
              <a:rPr lang="en-US" sz="3200" b="1" dirty="0">
                <a:solidFill>
                  <a:srgbClr val="FF0000"/>
                </a:solidFill>
                <a:latin typeface="Calibri" pitchFamily="34" charset="0"/>
              </a:rPr>
              <a:t>b</a:t>
            </a:r>
            <a:r>
              <a:rPr lang="en-US" sz="3200" b="1" dirty="0" smtClean="0">
                <a:solidFill>
                  <a:srgbClr val="FF0000"/>
                </a:solidFill>
                <a:latin typeface="Calibri" pitchFamily="34" charset="0"/>
              </a:rPr>
              <a:t>irds </a:t>
            </a:r>
            <a:r>
              <a:rPr lang="en-US" sz="3200" b="1" dirty="0">
                <a:solidFill>
                  <a:srgbClr val="FF0000"/>
                </a:solidFill>
                <a:latin typeface="Calibri" pitchFamily="34" charset="0"/>
              </a:rPr>
              <a:t>f</a:t>
            </a:r>
            <a:r>
              <a:rPr lang="en-US" sz="3200" b="1" dirty="0" smtClean="0">
                <a:solidFill>
                  <a:srgbClr val="FF0000"/>
                </a:solidFill>
                <a:latin typeface="Calibri" pitchFamily="34" charset="0"/>
              </a:rPr>
              <a:t>ighting</a:t>
            </a:r>
            <a:endParaRPr lang="en-US" sz="3200" b="1" dirty="0">
              <a:solidFill>
                <a:srgbClr val="FF0000"/>
              </a:solidFill>
              <a:latin typeface="Calibri" pitchFamily="34" charset="0"/>
            </a:endParaRPr>
          </a:p>
        </p:txBody>
      </p:sp>
    </p:spTree>
    <p:extLst>
      <p:ext uri="{BB962C8B-B14F-4D97-AF65-F5344CB8AC3E}">
        <p14:creationId xmlns:p14="http://schemas.microsoft.com/office/powerpoint/2010/main" val="2177088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
          <p:cNvSpPr txBox="1">
            <a:spLocks noChangeArrowheads="1"/>
          </p:cNvSpPr>
          <p:nvPr/>
        </p:nvSpPr>
        <p:spPr bwMode="auto">
          <a:xfrm>
            <a:off x="1641848" y="16933"/>
            <a:ext cx="5729454"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8 </a:t>
            </a:r>
            <a:r>
              <a:rPr lang="en-US" sz="2800" b="1" dirty="0" smtClean="0">
                <a:solidFill>
                  <a:srgbClr val="FF0000"/>
                </a:solidFill>
                <a:latin typeface="Calibri" charset="0"/>
              </a:rPr>
              <a:t>– Seeds from four plants </a:t>
            </a:r>
          </a:p>
          <a:p>
            <a:pPr algn="ctr"/>
            <a:r>
              <a:rPr lang="en-US" sz="2800" b="1" dirty="0" smtClean="0">
                <a:solidFill>
                  <a:srgbClr val="FF0000"/>
                </a:solidFill>
                <a:latin typeface="Calibri" charset="0"/>
              </a:rPr>
              <a:t>before and during the drought</a:t>
            </a:r>
            <a:endParaRPr lang="en-US" sz="2800" b="1" dirty="0">
              <a:solidFill>
                <a:srgbClr val="FF0000"/>
              </a:solidFill>
              <a:latin typeface="Calibri" pitchFamily="34" charset="0"/>
            </a:endParaRPr>
          </a:p>
        </p:txBody>
      </p:sp>
      <p:sp>
        <p:nvSpPr>
          <p:cNvPr id="12" name="TextBox 6"/>
          <p:cNvSpPr txBox="1">
            <a:spLocks noChangeArrowheads="1"/>
          </p:cNvSpPr>
          <p:nvPr/>
        </p:nvSpPr>
        <p:spPr bwMode="auto">
          <a:xfrm>
            <a:off x="184150" y="866280"/>
            <a:ext cx="8828088" cy="923925"/>
          </a:xfrm>
          <a:prstGeom prst="rect">
            <a:avLst/>
          </a:prstGeom>
          <a:noFill/>
          <a:ln w="9525">
            <a:noFill/>
            <a:miter lim="800000"/>
            <a:headEnd/>
            <a:tailEnd/>
          </a:ln>
        </p:spPr>
        <p:txBody>
          <a:bodyPr>
            <a:spAutoFit/>
          </a:bodyPr>
          <a:lstStyle/>
          <a:p>
            <a:r>
              <a:rPr lang="en-US" dirty="0">
                <a:latin typeface="Calibri" pitchFamily="34" charset="0"/>
              </a:rPr>
              <a:t>A research team surveyed the seeds </a:t>
            </a:r>
            <a:r>
              <a:rPr lang="en-US" dirty="0" smtClean="0">
                <a:latin typeface="Calibri" pitchFamily="34" charset="0"/>
              </a:rPr>
              <a:t>found </a:t>
            </a:r>
            <a:r>
              <a:rPr lang="en-US" dirty="0">
                <a:latin typeface="Calibri" pitchFamily="34" charset="0"/>
              </a:rPr>
              <a:t>on the island before </a:t>
            </a:r>
            <a:r>
              <a:rPr lang="en-US" dirty="0" smtClean="0">
                <a:latin typeface="Calibri" pitchFamily="34" charset="0"/>
              </a:rPr>
              <a:t>and during </a:t>
            </a:r>
            <a:r>
              <a:rPr lang="en-US" dirty="0">
                <a:latin typeface="Calibri" pitchFamily="34" charset="0"/>
              </a:rPr>
              <a:t>the drought.  They collected all the seeds they could find from 4</a:t>
            </a:r>
            <a:r>
              <a:rPr lang="en-US" dirty="0" smtClean="0">
                <a:latin typeface="Calibri" pitchFamily="34" charset="0"/>
              </a:rPr>
              <a:t> </a:t>
            </a:r>
            <a:r>
              <a:rPr lang="en-US" dirty="0">
                <a:latin typeface="Calibri" pitchFamily="34" charset="0"/>
              </a:rPr>
              <a:t>plants that ground finches eat. They sampled 10 areas of the island to look for the seeds. Here are their results:</a:t>
            </a:r>
          </a:p>
        </p:txBody>
      </p:sp>
      <p:sp>
        <p:nvSpPr>
          <p:cNvPr id="18" name="TextBox 17"/>
          <p:cNvSpPr txBox="1"/>
          <p:nvPr/>
        </p:nvSpPr>
        <p:spPr>
          <a:xfrm>
            <a:off x="1510553" y="6149155"/>
            <a:ext cx="6350626" cy="646331"/>
          </a:xfrm>
          <a:prstGeom prst="rect">
            <a:avLst/>
          </a:prstGeom>
          <a:noFill/>
        </p:spPr>
        <p:txBody>
          <a:bodyPr wrap="square" rtlCol="0">
            <a:spAutoFit/>
          </a:bodyPr>
          <a:lstStyle/>
          <a:p>
            <a:pPr algn="ctr"/>
            <a:r>
              <a:rPr lang="en-US" dirty="0" smtClean="0">
                <a:solidFill>
                  <a:srgbClr val="0000FF"/>
                </a:solidFill>
              </a:rPr>
              <a:t>Predict how many Cactus seeds there will be in 1980. </a:t>
            </a:r>
          </a:p>
          <a:p>
            <a:pPr algn="ctr"/>
            <a:r>
              <a:rPr lang="en-US" dirty="0" smtClean="0">
                <a:solidFill>
                  <a:srgbClr val="0000FF"/>
                </a:solidFill>
              </a:rPr>
              <a:t>Then, click “next” to find out. </a:t>
            </a:r>
            <a:endParaRPr lang="en-US" dirty="0">
              <a:solidFill>
                <a:srgbClr val="0000FF"/>
              </a:solidFill>
            </a:endParaRPr>
          </a:p>
        </p:txBody>
      </p:sp>
      <p:sp>
        <p:nvSpPr>
          <p:cNvPr id="20" name="TextBox 19">
            <a:hlinkClick r:id="" action="ppaction://hlinkshowjump?jump=nextslide"/>
          </p:cNvPr>
          <p:cNvSpPr txBox="1">
            <a:spLocks noChangeArrowheads="1"/>
          </p:cNvSpPr>
          <p:nvPr/>
        </p:nvSpPr>
        <p:spPr bwMode="auto">
          <a:xfrm>
            <a:off x="8169275"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21" name="Group 42"/>
          <p:cNvGraphicFramePr>
            <a:graphicFrameLocks noGrp="1"/>
          </p:cNvGraphicFramePr>
          <p:nvPr>
            <p:extLst>
              <p:ext uri="{D42A27DB-BD31-4B8C-83A1-F6EECF244321}">
                <p14:modId xmlns:p14="http://schemas.microsoft.com/office/powerpoint/2010/main" val="4099212027"/>
              </p:ext>
            </p:extLst>
          </p:nvPr>
        </p:nvGraphicFramePr>
        <p:xfrm>
          <a:off x="672476" y="1815614"/>
          <a:ext cx="7851436" cy="4439725"/>
        </p:xfrm>
        <a:graphic>
          <a:graphicData uri="http://schemas.openxmlformats.org/drawingml/2006/table">
            <a:tbl>
              <a:tblPr/>
              <a:tblGrid>
                <a:gridCol w="2547635"/>
                <a:gridCol w="1636702"/>
                <a:gridCol w="1883513"/>
                <a:gridCol w="1783586"/>
              </a:tblGrid>
              <a:tr h="8384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Plant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Seed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(size/hardness)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(before drought in 1975)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(during drought in 1978)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Cactus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Medium / Medium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7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Chamae</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9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Portulaca</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Tribulus</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Large / Hard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720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2" name="Picture 4" descr="http://bguile.northwestern.edu/include/images/spot-chamae.jpg"/>
          <p:cNvPicPr>
            <a:picLocks noChangeAspect="1" noChangeArrowheads="1"/>
          </p:cNvPicPr>
          <p:nvPr/>
        </p:nvPicPr>
        <p:blipFill>
          <a:blip r:embed="rId2"/>
          <a:srcRect t="16682" b="9740"/>
          <a:stretch>
            <a:fillRect/>
          </a:stretch>
        </p:blipFill>
        <p:spPr bwMode="auto">
          <a:xfrm>
            <a:off x="1970096" y="3801821"/>
            <a:ext cx="846138" cy="622365"/>
          </a:xfrm>
          <a:prstGeom prst="rect">
            <a:avLst/>
          </a:prstGeom>
          <a:noFill/>
          <a:ln w="9525">
            <a:noFill/>
            <a:miter lim="800000"/>
            <a:headEnd/>
            <a:tailEnd/>
          </a:ln>
        </p:spPr>
      </p:pic>
      <p:pic>
        <p:nvPicPr>
          <p:cNvPr id="23" name="Picture 10" descr="http://www.jimndar.net/home-page/galapagos/page183.jpg"/>
          <p:cNvPicPr>
            <a:picLocks noChangeAspect="1" noChangeArrowheads="1"/>
          </p:cNvPicPr>
          <p:nvPr/>
        </p:nvPicPr>
        <p:blipFill>
          <a:blip r:embed="rId3"/>
          <a:srcRect l="27083" t="11705" r="20985" b="40987"/>
          <a:stretch>
            <a:fillRect/>
          </a:stretch>
        </p:blipFill>
        <p:spPr bwMode="auto">
          <a:xfrm>
            <a:off x="1984861" y="5564583"/>
            <a:ext cx="855571" cy="584572"/>
          </a:xfrm>
          <a:prstGeom prst="rect">
            <a:avLst/>
          </a:prstGeom>
          <a:noFill/>
          <a:ln w="9525">
            <a:noFill/>
            <a:miter lim="800000"/>
            <a:headEnd/>
            <a:tailEnd/>
          </a:ln>
        </p:spPr>
      </p:pic>
      <p:pic>
        <p:nvPicPr>
          <p:cNvPr id="24" name="Picture 12" descr="http://www.geol.umd.edu/~jmerck/nature/plants/images/sesuviume51000s.jpg"/>
          <p:cNvPicPr>
            <a:picLocks noChangeAspect="1" noChangeArrowheads="1"/>
          </p:cNvPicPr>
          <p:nvPr/>
        </p:nvPicPr>
        <p:blipFill>
          <a:blip r:embed="rId4"/>
          <a:srcRect/>
          <a:stretch>
            <a:fillRect/>
          </a:stretch>
        </p:blipFill>
        <p:spPr bwMode="auto">
          <a:xfrm>
            <a:off x="1963955" y="4656312"/>
            <a:ext cx="846138" cy="628442"/>
          </a:xfrm>
          <a:prstGeom prst="rect">
            <a:avLst/>
          </a:prstGeom>
          <a:noFill/>
          <a:ln w="9525">
            <a:noFill/>
            <a:miter lim="800000"/>
            <a:headEnd/>
            <a:tailEnd/>
          </a:ln>
        </p:spPr>
      </p:pic>
      <p:pic>
        <p:nvPicPr>
          <p:cNvPr id="25" name="Picture 14" descr="http://bguile.northwestern.edu/include/images/spot-cactus.jpg"/>
          <p:cNvPicPr>
            <a:picLocks noChangeAspect="1" noChangeArrowheads="1"/>
          </p:cNvPicPr>
          <p:nvPr/>
        </p:nvPicPr>
        <p:blipFill>
          <a:blip r:embed="rId5"/>
          <a:srcRect l="15373" t="17842" r="8952" b="33208"/>
          <a:stretch>
            <a:fillRect/>
          </a:stretch>
        </p:blipFill>
        <p:spPr bwMode="auto">
          <a:xfrm>
            <a:off x="1970681" y="3011775"/>
            <a:ext cx="855571" cy="553605"/>
          </a:xfrm>
          <a:prstGeom prst="rect">
            <a:avLst/>
          </a:prstGeom>
          <a:noFill/>
          <a:ln w="9525">
            <a:noFill/>
            <a:miter lim="800000"/>
            <a:headEnd/>
            <a:tailEnd/>
          </a:ln>
        </p:spPr>
      </p:pic>
      <p:sp>
        <p:nvSpPr>
          <p:cNvPr id="13" name="TextBox 19">
            <a:hlinkClick r:id="" action="ppaction://hlinkshowjump?jump=firstslide"/>
          </p:cNvPr>
          <p:cNvSpPr txBox="1">
            <a:spLocks noChangeArrowheads="1"/>
          </p:cNvSpPr>
          <p:nvPr/>
        </p:nvSpPr>
        <p:spPr bwMode="auto">
          <a:xfrm>
            <a:off x="0" y="6455595"/>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3938925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a:spLocks noChangeArrowheads="1"/>
          </p:cNvSpPr>
          <p:nvPr/>
        </p:nvSpPr>
        <p:spPr bwMode="auto">
          <a:xfrm>
            <a:off x="184150" y="900146"/>
            <a:ext cx="8828088" cy="923925"/>
          </a:xfrm>
          <a:prstGeom prst="rect">
            <a:avLst/>
          </a:prstGeom>
          <a:noFill/>
          <a:ln w="9525">
            <a:noFill/>
            <a:miter lim="800000"/>
            <a:headEnd/>
            <a:tailEnd/>
          </a:ln>
        </p:spPr>
        <p:txBody>
          <a:bodyPr>
            <a:spAutoFit/>
          </a:bodyPr>
          <a:lstStyle/>
          <a:p>
            <a:r>
              <a:rPr lang="en-US" dirty="0">
                <a:latin typeface="Calibri" pitchFamily="34" charset="0"/>
              </a:rPr>
              <a:t>A research team surveyed the seeds found on the island before and during the drought.  They collected all the seeds they could find from 4 plants that ground finches eat. They sampled 10 areas of the island to look for the seeds. Here are their results:</a:t>
            </a:r>
          </a:p>
        </p:txBody>
      </p:sp>
      <p:sp>
        <p:nvSpPr>
          <p:cNvPr id="11" name="TextBox 10"/>
          <p:cNvSpPr txBox="1"/>
          <p:nvPr/>
        </p:nvSpPr>
        <p:spPr>
          <a:xfrm>
            <a:off x="1625597" y="6156222"/>
            <a:ext cx="5910797" cy="646331"/>
          </a:xfrm>
          <a:prstGeom prst="rect">
            <a:avLst/>
          </a:prstGeom>
          <a:noFill/>
        </p:spPr>
        <p:txBody>
          <a:bodyPr wrap="square" rtlCol="0">
            <a:spAutoFit/>
          </a:bodyPr>
          <a:lstStyle/>
          <a:p>
            <a:pPr algn="ctr"/>
            <a:r>
              <a:rPr lang="en-US" dirty="0" smtClean="0">
                <a:solidFill>
                  <a:srgbClr val="0000FF"/>
                </a:solidFill>
              </a:rPr>
              <a:t>Now, predict how many </a:t>
            </a:r>
            <a:r>
              <a:rPr lang="en-US" dirty="0" err="1">
                <a:solidFill>
                  <a:srgbClr val="0000FF"/>
                </a:solidFill>
              </a:rPr>
              <a:t>C</a:t>
            </a:r>
            <a:r>
              <a:rPr lang="en-US" dirty="0" err="1" smtClean="0">
                <a:solidFill>
                  <a:srgbClr val="0000FF"/>
                </a:solidFill>
              </a:rPr>
              <a:t>hamae</a:t>
            </a:r>
            <a:r>
              <a:rPr lang="en-US" dirty="0" smtClean="0">
                <a:solidFill>
                  <a:srgbClr val="0000FF"/>
                </a:solidFill>
              </a:rPr>
              <a:t> seeds there will be in 1980. Click “next” to find out. </a:t>
            </a:r>
            <a:endParaRPr lang="en-US" dirty="0">
              <a:solidFill>
                <a:srgbClr val="0000FF"/>
              </a:solidFill>
            </a:endParaRPr>
          </a:p>
        </p:txBody>
      </p:sp>
      <p:sp>
        <p:nvSpPr>
          <p:cNvPr id="13" name="TextBox 19">
            <a:hlinkClick r:id="" action="ppaction://hlinkshowjump?jump=nextslide"/>
          </p:cNvPr>
          <p:cNvSpPr txBox="1">
            <a:spLocks noChangeArrowheads="1"/>
          </p:cNvSpPr>
          <p:nvPr/>
        </p:nvSpPr>
        <p:spPr bwMode="auto">
          <a:xfrm>
            <a:off x="8169275"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14" name="Group 42"/>
          <p:cNvGraphicFramePr>
            <a:graphicFrameLocks noGrp="1"/>
          </p:cNvGraphicFramePr>
          <p:nvPr>
            <p:extLst>
              <p:ext uri="{D42A27DB-BD31-4B8C-83A1-F6EECF244321}">
                <p14:modId xmlns:p14="http://schemas.microsoft.com/office/powerpoint/2010/main" val="3589043863"/>
              </p:ext>
            </p:extLst>
          </p:nvPr>
        </p:nvGraphicFramePr>
        <p:xfrm>
          <a:off x="672476" y="1832547"/>
          <a:ext cx="7851436" cy="4439725"/>
        </p:xfrm>
        <a:graphic>
          <a:graphicData uri="http://schemas.openxmlformats.org/drawingml/2006/table">
            <a:tbl>
              <a:tblPr/>
              <a:tblGrid>
                <a:gridCol w="2547635"/>
                <a:gridCol w="1636702"/>
                <a:gridCol w="1883513"/>
                <a:gridCol w="1783586"/>
              </a:tblGrid>
              <a:tr h="8384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Plant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Seed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(size/hardness)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(before drought in 1975)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(during drought in 1978)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Cactus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Medium / Medium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7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Chamae</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9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Portulaca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Tribulus</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Large / Hard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720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TextBox 19">
            <a:hlinkClick r:id="" action="ppaction://hlinkshowjump?jump=previousslide"/>
          </p:cNvPr>
          <p:cNvSpPr txBox="1">
            <a:spLocks noChangeArrowheads="1"/>
          </p:cNvSpPr>
          <p:nvPr/>
        </p:nvSpPr>
        <p:spPr bwMode="auto">
          <a:xfrm>
            <a:off x="0"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5" name="TextBox 3"/>
          <p:cNvSpPr txBox="1">
            <a:spLocks noChangeArrowheads="1"/>
          </p:cNvSpPr>
          <p:nvPr/>
        </p:nvSpPr>
        <p:spPr bwMode="auto">
          <a:xfrm>
            <a:off x="1730752" y="16933"/>
            <a:ext cx="5551645"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8 </a:t>
            </a:r>
            <a:r>
              <a:rPr lang="en-US" sz="2800" b="1" dirty="0" smtClean="0">
                <a:solidFill>
                  <a:srgbClr val="FF0000"/>
                </a:solidFill>
                <a:latin typeface="Calibri" charset="0"/>
              </a:rPr>
              <a:t>– Seeds from four plants </a:t>
            </a:r>
          </a:p>
          <a:p>
            <a:pPr algn="ctr"/>
            <a:r>
              <a:rPr lang="en-US" sz="2800" b="1" dirty="0" smtClean="0">
                <a:solidFill>
                  <a:srgbClr val="FF0000"/>
                </a:solidFill>
                <a:latin typeface="Calibri" charset="0"/>
              </a:rPr>
              <a:t>before and during the drought</a:t>
            </a:r>
            <a:endParaRPr lang="en-US" sz="2800" b="1" dirty="0">
              <a:solidFill>
                <a:srgbClr val="FF0000"/>
              </a:solidFill>
              <a:latin typeface="Calibri" pitchFamily="34" charset="0"/>
            </a:endParaRPr>
          </a:p>
        </p:txBody>
      </p:sp>
      <p:pic>
        <p:nvPicPr>
          <p:cNvPr id="16" name="Picture 4" descr="http://bguile.northwestern.edu/include/images/spot-chamae.jpg"/>
          <p:cNvPicPr>
            <a:picLocks noChangeAspect="1" noChangeArrowheads="1"/>
          </p:cNvPicPr>
          <p:nvPr/>
        </p:nvPicPr>
        <p:blipFill>
          <a:blip r:embed="rId2"/>
          <a:srcRect t="16682" b="9740"/>
          <a:stretch>
            <a:fillRect/>
          </a:stretch>
        </p:blipFill>
        <p:spPr bwMode="auto">
          <a:xfrm>
            <a:off x="1963370" y="3819822"/>
            <a:ext cx="846138" cy="622365"/>
          </a:xfrm>
          <a:prstGeom prst="rect">
            <a:avLst/>
          </a:prstGeom>
          <a:noFill/>
          <a:ln w="9525">
            <a:noFill/>
            <a:miter lim="800000"/>
            <a:headEnd/>
            <a:tailEnd/>
          </a:ln>
        </p:spPr>
      </p:pic>
      <p:pic>
        <p:nvPicPr>
          <p:cNvPr id="19" name="Picture 10" descr="http://www.jimndar.net/home-page/galapagos/page183.jpg"/>
          <p:cNvPicPr>
            <a:picLocks noChangeAspect="1" noChangeArrowheads="1"/>
          </p:cNvPicPr>
          <p:nvPr/>
        </p:nvPicPr>
        <p:blipFill>
          <a:blip r:embed="rId3"/>
          <a:srcRect l="27083" t="11705" r="20985" b="40987"/>
          <a:stretch>
            <a:fillRect/>
          </a:stretch>
        </p:blipFill>
        <p:spPr bwMode="auto">
          <a:xfrm>
            <a:off x="1978135" y="5582584"/>
            <a:ext cx="855571" cy="584572"/>
          </a:xfrm>
          <a:prstGeom prst="rect">
            <a:avLst/>
          </a:prstGeom>
          <a:noFill/>
          <a:ln w="9525">
            <a:noFill/>
            <a:miter lim="800000"/>
            <a:headEnd/>
            <a:tailEnd/>
          </a:ln>
        </p:spPr>
      </p:pic>
      <p:pic>
        <p:nvPicPr>
          <p:cNvPr id="20" name="Picture 12" descr="http://www.geol.umd.edu/~jmerck/nature/plants/images/sesuviume51000s.jpg"/>
          <p:cNvPicPr>
            <a:picLocks noChangeAspect="1" noChangeArrowheads="1"/>
          </p:cNvPicPr>
          <p:nvPr/>
        </p:nvPicPr>
        <p:blipFill>
          <a:blip r:embed="rId4"/>
          <a:srcRect/>
          <a:stretch>
            <a:fillRect/>
          </a:stretch>
        </p:blipFill>
        <p:spPr bwMode="auto">
          <a:xfrm>
            <a:off x="1957229" y="4674313"/>
            <a:ext cx="846138" cy="628442"/>
          </a:xfrm>
          <a:prstGeom prst="rect">
            <a:avLst/>
          </a:prstGeom>
          <a:noFill/>
          <a:ln w="9525">
            <a:noFill/>
            <a:miter lim="800000"/>
            <a:headEnd/>
            <a:tailEnd/>
          </a:ln>
        </p:spPr>
      </p:pic>
      <p:pic>
        <p:nvPicPr>
          <p:cNvPr id="21" name="Picture 14" descr="http://bguile.northwestern.edu/include/images/spot-cactus.jpg"/>
          <p:cNvPicPr>
            <a:picLocks noChangeAspect="1" noChangeArrowheads="1"/>
          </p:cNvPicPr>
          <p:nvPr/>
        </p:nvPicPr>
        <p:blipFill>
          <a:blip r:embed="rId5"/>
          <a:srcRect l="15373" t="17842" r="8952" b="33208"/>
          <a:stretch>
            <a:fillRect/>
          </a:stretch>
        </p:blipFill>
        <p:spPr bwMode="auto">
          <a:xfrm>
            <a:off x="1963955" y="3029776"/>
            <a:ext cx="855571" cy="553605"/>
          </a:xfrm>
          <a:prstGeom prst="rect">
            <a:avLst/>
          </a:prstGeom>
          <a:noFill/>
          <a:ln w="9525">
            <a:noFill/>
            <a:miter lim="800000"/>
            <a:headEnd/>
            <a:tailEnd/>
          </a:ln>
        </p:spPr>
      </p:pic>
    </p:spTree>
    <p:extLst>
      <p:ext uri="{BB962C8B-B14F-4D97-AF65-F5344CB8AC3E}">
        <p14:creationId xmlns:p14="http://schemas.microsoft.com/office/powerpoint/2010/main" val="3931004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a:spLocks noChangeArrowheads="1"/>
          </p:cNvSpPr>
          <p:nvPr/>
        </p:nvSpPr>
        <p:spPr bwMode="auto">
          <a:xfrm>
            <a:off x="184150" y="900146"/>
            <a:ext cx="8828088" cy="923925"/>
          </a:xfrm>
          <a:prstGeom prst="rect">
            <a:avLst/>
          </a:prstGeom>
          <a:noFill/>
          <a:ln w="9525">
            <a:noFill/>
            <a:miter lim="800000"/>
            <a:headEnd/>
            <a:tailEnd/>
          </a:ln>
        </p:spPr>
        <p:txBody>
          <a:bodyPr>
            <a:spAutoFit/>
          </a:bodyPr>
          <a:lstStyle/>
          <a:p>
            <a:r>
              <a:rPr lang="en-US" dirty="0">
                <a:latin typeface="Calibri" pitchFamily="34" charset="0"/>
              </a:rPr>
              <a:t>A research team surveyed the seeds found on the island before and during the drought.  They collected all the seeds they could find from 4 plants that ground finches eat. They sampled 10 areas of the island to look for the seeds. Here are their results:</a:t>
            </a:r>
          </a:p>
        </p:txBody>
      </p:sp>
      <p:sp>
        <p:nvSpPr>
          <p:cNvPr id="11" name="TextBox 10"/>
          <p:cNvSpPr txBox="1"/>
          <p:nvPr/>
        </p:nvSpPr>
        <p:spPr>
          <a:xfrm rot="10800000" flipV="1">
            <a:off x="1067255" y="6150752"/>
            <a:ext cx="6878638" cy="646331"/>
          </a:xfrm>
          <a:prstGeom prst="rect">
            <a:avLst/>
          </a:prstGeom>
          <a:noFill/>
        </p:spPr>
        <p:txBody>
          <a:bodyPr wrap="square" rtlCol="0">
            <a:spAutoFit/>
          </a:bodyPr>
          <a:lstStyle/>
          <a:p>
            <a:pPr algn="ctr"/>
            <a:r>
              <a:rPr lang="en-US" dirty="0" smtClean="0">
                <a:solidFill>
                  <a:srgbClr val="0000FF"/>
                </a:solidFill>
              </a:rPr>
              <a:t>Now, predict how many </a:t>
            </a:r>
            <a:r>
              <a:rPr lang="en-US" dirty="0" err="1">
                <a:solidFill>
                  <a:srgbClr val="0000FF"/>
                </a:solidFill>
              </a:rPr>
              <a:t>P</a:t>
            </a:r>
            <a:r>
              <a:rPr lang="en-US" dirty="0" err="1" smtClean="0">
                <a:solidFill>
                  <a:srgbClr val="0000FF"/>
                </a:solidFill>
              </a:rPr>
              <a:t>ortulaca</a:t>
            </a:r>
            <a:r>
              <a:rPr lang="en-US" dirty="0" smtClean="0">
                <a:solidFill>
                  <a:srgbClr val="0000FF"/>
                </a:solidFill>
              </a:rPr>
              <a:t> seeds there will be in 1980. </a:t>
            </a:r>
          </a:p>
          <a:p>
            <a:pPr algn="ctr"/>
            <a:r>
              <a:rPr lang="en-US" dirty="0" smtClean="0">
                <a:solidFill>
                  <a:srgbClr val="0000FF"/>
                </a:solidFill>
              </a:rPr>
              <a:t>Click “next” to find out. </a:t>
            </a:r>
            <a:endParaRPr lang="en-US" dirty="0">
              <a:solidFill>
                <a:srgbClr val="0000FF"/>
              </a:solidFill>
            </a:endParaRPr>
          </a:p>
        </p:txBody>
      </p:sp>
      <p:sp>
        <p:nvSpPr>
          <p:cNvPr id="13" name="TextBox 19">
            <a:hlinkClick r:id="" action="ppaction://hlinkshowjump?jump=nextslide"/>
          </p:cNvPr>
          <p:cNvSpPr txBox="1">
            <a:spLocks noChangeArrowheads="1"/>
          </p:cNvSpPr>
          <p:nvPr/>
        </p:nvSpPr>
        <p:spPr bwMode="auto">
          <a:xfrm>
            <a:off x="8169275"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14" name="Group 42"/>
          <p:cNvGraphicFramePr>
            <a:graphicFrameLocks noGrp="1"/>
          </p:cNvGraphicFramePr>
          <p:nvPr>
            <p:extLst>
              <p:ext uri="{D42A27DB-BD31-4B8C-83A1-F6EECF244321}">
                <p14:modId xmlns:p14="http://schemas.microsoft.com/office/powerpoint/2010/main" val="2350944000"/>
              </p:ext>
            </p:extLst>
          </p:nvPr>
        </p:nvGraphicFramePr>
        <p:xfrm>
          <a:off x="672476" y="1815614"/>
          <a:ext cx="7851436" cy="4439725"/>
        </p:xfrm>
        <a:graphic>
          <a:graphicData uri="http://schemas.openxmlformats.org/drawingml/2006/table">
            <a:tbl>
              <a:tblPr/>
              <a:tblGrid>
                <a:gridCol w="2547635"/>
                <a:gridCol w="1636702"/>
                <a:gridCol w="1883513"/>
                <a:gridCol w="1783586"/>
              </a:tblGrid>
              <a:tr h="8384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Plant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Seed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(size/hardness)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(before drought in 1975)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(during drought in 1978)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Cactus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Medium / Medium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7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Chamae</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9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Portulaca</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Tribulus</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Large / Hard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720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TextBox 19">
            <a:hlinkClick r:id="" action="ppaction://hlinkshowjump?jump=previousslide"/>
          </p:cNvPr>
          <p:cNvSpPr txBox="1">
            <a:spLocks noChangeArrowheads="1"/>
          </p:cNvSpPr>
          <p:nvPr/>
        </p:nvSpPr>
        <p:spPr bwMode="auto">
          <a:xfrm>
            <a:off x="0"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5" name="TextBox 3"/>
          <p:cNvSpPr txBox="1">
            <a:spLocks noChangeArrowheads="1"/>
          </p:cNvSpPr>
          <p:nvPr/>
        </p:nvSpPr>
        <p:spPr bwMode="auto">
          <a:xfrm>
            <a:off x="1698210" y="16933"/>
            <a:ext cx="5616730"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8 </a:t>
            </a:r>
            <a:r>
              <a:rPr lang="en-US" sz="2800" b="1" dirty="0" smtClean="0">
                <a:solidFill>
                  <a:srgbClr val="FF0000"/>
                </a:solidFill>
                <a:latin typeface="Calibri" charset="0"/>
              </a:rPr>
              <a:t>– Seeds from four plants </a:t>
            </a:r>
          </a:p>
          <a:p>
            <a:pPr algn="ctr"/>
            <a:r>
              <a:rPr lang="en-US" sz="2800" b="1" dirty="0" smtClean="0">
                <a:solidFill>
                  <a:srgbClr val="FF0000"/>
                </a:solidFill>
                <a:latin typeface="Calibri" charset="0"/>
              </a:rPr>
              <a:t>before and during the drought</a:t>
            </a:r>
            <a:endParaRPr lang="en-US" sz="2800" b="1" dirty="0">
              <a:solidFill>
                <a:srgbClr val="FF0000"/>
              </a:solidFill>
              <a:latin typeface="Calibri" pitchFamily="34" charset="0"/>
            </a:endParaRPr>
          </a:p>
        </p:txBody>
      </p:sp>
      <p:pic>
        <p:nvPicPr>
          <p:cNvPr id="16" name="Picture 4" descr="http://bguile.northwestern.edu/include/images/spot-chamae.jpg"/>
          <p:cNvPicPr>
            <a:picLocks noChangeAspect="1" noChangeArrowheads="1"/>
          </p:cNvPicPr>
          <p:nvPr/>
        </p:nvPicPr>
        <p:blipFill>
          <a:blip r:embed="rId2"/>
          <a:srcRect t="16682" b="9740"/>
          <a:stretch>
            <a:fillRect/>
          </a:stretch>
        </p:blipFill>
        <p:spPr bwMode="auto">
          <a:xfrm>
            <a:off x="1998456" y="3856656"/>
            <a:ext cx="846138" cy="622365"/>
          </a:xfrm>
          <a:prstGeom prst="rect">
            <a:avLst/>
          </a:prstGeom>
          <a:noFill/>
          <a:ln w="9525">
            <a:noFill/>
            <a:miter lim="800000"/>
            <a:headEnd/>
            <a:tailEnd/>
          </a:ln>
        </p:spPr>
      </p:pic>
      <p:pic>
        <p:nvPicPr>
          <p:cNvPr id="17" name="Picture 10" descr="http://www.jimndar.net/home-page/galapagos/page183.jpg"/>
          <p:cNvPicPr>
            <a:picLocks noChangeAspect="1" noChangeArrowheads="1"/>
          </p:cNvPicPr>
          <p:nvPr/>
        </p:nvPicPr>
        <p:blipFill>
          <a:blip r:embed="rId3"/>
          <a:srcRect l="27083" t="11705" r="20985" b="40987"/>
          <a:stretch>
            <a:fillRect/>
          </a:stretch>
        </p:blipFill>
        <p:spPr bwMode="auto">
          <a:xfrm>
            <a:off x="2013221" y="5619418"/>
            <a:ext cx="855571" cy="584572"/>
          </a:xfrm>
          <a:prstGeom prst="rect">
            <a:avLst/>
          </a:prstGeom>
          <a:noFill/>
          <a:ln w="9525">
            <a:noFill/>
            <a:miter lim="800000"/>
            <a:headEnd/>
            <a:tailEnd/>
          </a:ln>
        </p:spPr>
      </p:pic>
      <p:pic>
        <p:nvPicPr>
          <p:cNvPr id="18" name="Picture 12" descr="http://www.geol.umd.edu/~jmerck/nature/plants/images/sesuviume51000s.jpg"/>
          <p:cNvPicPr>
            <a:picLocks noChangeAspect="1" noChangeArrowheads="1"/>
          </p:cNvPicPr>
          <p:nvPr/>
        </p:nvPicPr>
        <p:blipFill>
          <a:blip r:embed="rId4"/>
          <a:srcRect/>
          <a:stretch>
            <a:fillRect/>
          </a:stretch>
        </p:blipFill>
        <p:spPr bwMode="auto">
          <a:xfrm>
            <a:off x="1992315" y="4711147"/>
            <a:ext cx="846138" cy="628442"/>
          </a:xfrm>
          <a:prstGeom prst="rect">
            <a:avLst/>
          </a:prstGeom>
          <a:noFill/>
          <a:ln w="9525">
            <a:noFill/>
            <a:miter lim="800000"/>
            <a:headEnd/>
            <a:tailEnd/>
          </a:ln>
        </p:spPr>
      </p:pic>
      <p:pic>
        <p:nvPicPr>
          <p:cNvPr id="23" name="Picture 14" descr="http://bguile.northwestern.edu/include/images/spot-cactus.jpg"/>
          <p:cNvPicPr>
            <a:picLocks noChangeAspect="1" noChangeArrowheads="1"/>
          </p:cNvPicPr>
          <p:nvPr/>
        </p:nvPicPr>
        <p:blipFill>
          <a:blip r:embed="rId5"/>
          <a:srcRect l="15373" t="17842" r="8952" b="33208"/>
          <a:stretch>
            <a:fillRect/>
          </a:stretch>
        </p:blipFill>
        <p:spPr bwMode="auto">
          <a:xfrm>
            <a:off x="1999041" y="3066610"/>
            <a:ext cx="855571" cy="553605"/>
          </a:xfrm>
          <a:prstGeom prst="rect">
            <a:avLst/>
          </a:prstGeom>
          <a:noFill/>
          <a:ln w="9525">
            <a:noFill/>
            <a:miter lim="800000"/>
            <a:headEnd/>
            <a:tailEnd/>
          </a:ln>
        </p:spPr>
      </p:pic>
    </p:spTree>
    <p:extLst>
      <p:ext uri="{BB962C8B-B14F-4D97-AF65-F5344CB8AC3E}">
        <p14:creationId xmlns:p14="http://schemas.microsoft.com/office/powerpoint/2010/main" val="25794229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a:spLocks noChangeArrowheads="1"/>
          </p:cNvSpPr>
          <p:nvPr/>
        </p:nvSpPr>
        <p:spPr bwMode="auto">
          <a:xfrm>
            <a:off x="184150" y="934012"/>
            <a:ext cx="8828088" cy="923925"/>
          </a:xfrm>
          <a:prstGeom prst="rect">
            <a:avLst/>
          </a:prstGeom>
          <a:noFill/>
          <a:ln w="9525">
            <a:noFill/>
            <a:miter lim="800000"/>
            <a:headEnd/>
            <a:tailEnd/>
          </a:ln>
        </p:spPr>
        <p:txBody>
          <a:bodyPr>
            <a:spAutoFit/>
          </a:bodyPr>
          <a:lstStyle/>
          <a:p>
            <a:r>
              <a:rPr lang="en-US" dirty="0">
                <a:latin typeface="Calibri" pitchFamily="34" charset="0"/>
              </a:rPr>
              <a:t>A research team surveyed the seeds found on the island before and during the drought.  They collected all the seeds they could find from 4 plants that ground finches eat. They sampled 10 areas of the island to look for the seeds. Here are their results:</a:t>
            </a:r>
          </a:p>
        </p:txBody>
      </p:sp>
      <p:sp>
        <p:nvSpPr>
          <p:cNvPr id="11" name="TextBox 10"/>
          <p:cNvSpPr txBox="1"/>
          <p:nvPr/>
        </p:nvSpPr>
        <p:spPr>
          <a:xfrm>
            <a:off x="1073760" y="6164096"/>
            <a:ext cx="7048868" cy="646331"/>
          </a:xfrm>
          <a:prstGeom prst="rect">
            <a:avLst/>
          </a:prstGeom>
          <a:noFill/>
        </p:spPr>
        <p:txBody>
          <a:bodyPr wrap="square" rtlCol="0">
            <a:spAutoFit/>
          </a:bodyPr>
          <a:lstStyle/>
          <a:p>
            <a:pPr algn="ctr"/>
            <a:r>
              <a:rPr lang="en-US" dirty="0" smtClean="0">
                <a:solidFill>
                  <a:srgbClr val="0000FF"/>
                </a:solidFill>
              </a:rPr>
              <a:t>Now, predict how many </a:t>
            </a:r>
            <a:r>
              <a:rPr lang="en-US" dirty="0" err="1">
                <a:solidFill>
                  <a:srgbClr val="0000FF"/>
                </a:solidFill>
              </a:rPr>
              <a:t>T</a:t>
            </a:r>
            <a:r>
              <a:rPr lang="en-US" dirty="0" err="1" smtClean="0">
                <a:solidFill>
                  <a:srgbClr val="0000FF"/>
                </a:solidFill>
              </a:rPr>
              <a:t>ribulus</a:t>
            </a:r>
            <a:r>
              <a:rPr lang="en-US" dirty="0" smtClean="0">
                <a:solidFill>
                  <a:srgbClr val="0000FF"/>
                </a:solidFill>
              </a:rPr>
              <a:t> seeds there will be in 1980. </a:t>
            </a:r>
          </a:p>
          <a:p>
            <a:pPr algn="ctr"/>
            <a:r>
              <a:rPr lang="en-US" dirty="0" smtClean="0">
                <a:solidFill>
                  <a:srgbClr val="0000FF"/>
                </a:solidFill>
              </a:rPr>
              <a:t>Click “next” to find out. </a:t>
            </a:r>
            <a:endParaRPr lang="en-US" dirty="0">
              <a:solidFill>
                <a:srgbClr val="0000FF"/>
              </a:solidFill>
            </a:endParaRPr>
          </a:p>
        </p:txBody>
      </p:sp>
      <p:sp>
        <p:nvSpPr>
          <p:cNvPr id="12" name="TextBox 19">
            <a:hlinkClick r:id="" action="ppaction://hlinkshowjump?jump=nextslide"/>
          </p:cNvPr>
          <p:cNvSpPr txBox="1">
            <a:spLocks noChangeArrowheads="1"/>
          </p:cNvSpPr>
          <p:nvPr/>
        </p:nvSpPr>
        <p:spPr bwMode="auto">
          <a:xfrm>
            <a:off x="8169275"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13" name="Group 42"/>
          <p:cNvGraphicFramePr>
            <a:graphicFrameLocks noGrp="1"/>
          </p:cNvGraphicFramePr>
          <p:nvPr>
            <p:extLst>
              <p:ext uri="{D42A27DB-BD31-4B8C-83A1-F6EECF244321}">
                <p14:modId xmlns:p14="http://schemas.microsoft.com/office/powerpoint/2010/main" val="3107868905"/>
              </p:ext>
            </p:extLst>
          </p:nvPr>
        </p:nvGraphicFramePr>
        <p:xfrm>
          <a:off x="672476" y="1849480"/>
          <a:ext cx="7851436" cy="4439725"/>
        </p:xfrm>
        <a:graphic>
          <a:graphicData uri="http://schemas.openxmlformats.org/drawingml/2006/table">
            <a:tbl>
              <a:tblPr/>
              <a:tblGrid>
                <a:gridCol w="2547635"/>
                <a:gridCol w="1636702"/>
                <a:gridCol w="1883513"/>
                <a:gridCol w="1783586"/>
              </a:tblGrid>
              <a:tr h="8384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Plant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Seed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(size/hardness)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(before drought in 1975)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(during drought in 1978)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Cactus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Medium / Medium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7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Chamae</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9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Portulaca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Tribulus</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Large / Hard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720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 name="TextBox 19">
            <a:hlinkClick r:id="" action="ppaction://hlinkshowjump?jump=previousslide"/>
          </p:cNvPr>
          <p:cNvSpPr txBox="1">
            <a:spLocks noChangeArrowheads="1"/>
          </p:cNvSpPr>
          <p:nvPr/>
        </p:nvSpPr>
        <p:spPr bwMode="auto">
          <a:xfrm>
            <a:off x="0"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4" name="TextBox 3"/>
          <p:cNvSpPr txBox="1">
            <a:spLocks noChangeArrowheads="1"/>
          </p:cNvSpPr>
          <p:nvPr/>
        </p:nvSpPr>
        <p:spPr bwMode="auto">
          <a:xfrm>
            <a:off x="1730752" y="16933"/>
            <a:ext cx="5551645"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8 </a:t>
            </a:r>
            <a:r>
              <a:rPr lang="en-US" sz="2800" b="1" dirty="0" smtClean="0">
                <a:solidFill>
                  <a:srgbClr val="FF0000"/>
                </a:solidFill>
                <a:latin typeface="Calibri" charset="0"/>
              </a:rPr>
              <a:t>– Seeds from four plants </a:t>
            </a:r>
          </a:p>
          <a:p>
            <a:pPr algn="ctr"/>
            <a:r>
              <a:rPr lang="en-US" sz="2800" b="1" dirty="0" smtClean="0">
                <a:solidFill>
                  <a:srgbClr val="FF0000"/>
                </a:solidFill>
                <a:latin typeface="Calibri" charset="0"/>
              </a:rPr>
              <a:t>before and during the drought</a:t>
            </a:r>
            <a:endParaRPr lang="en-US" sz="2800" b="1" dirty="0">
              <a:solidFill>
                <a:srgbClr val="FF0000"/>
              </a:solidFill>
              <a:latin typeface="Calibri" pitchFamily="34" charset="0"/>
            </a:endParaRPr>
          </a:p>
        </p:txBody>
      </p:sp>
      <p:pic>
        <p:nvPicPr>
          <p:cNvPr id="15" name="Picture 4" descr="http://bguile.northwestern.edu/include/images/spot-chamae.jpg"/>
          <p:cNvPicPr>
            <a:picLocks noChangeAspect="1" noChangeArrowheads="1"/>
          </p:cNvPicPr>
          <p:nvPr/>
        </p:nvPicPr>
        <p:blipFill>
          <a:blip r:embed="rId2"/>
          <a:srcRect t="16682" b="9740"/>
          <a:stretch>
            <a:fillRect/>
          </a:stretch>
        </p:blipFill>
        <p:spPr bwMode="auto">
          <a:xfrm>
            <a:off x="2086033" y="3816762"/>
            <a:ext cx="846138" cy="622365"/>
          </a:xfrm>
          <a:prstGeom prst="rect">
            <a:avLst/>
          </a:prstGeom>
          <a:noFill/>
          <a:ln w="9525">
            <a:noFill/>
            <a:miter lim="800000"/>
            <a:headEnd/>
            <a:tailEnd/>
          </a:ln>
        </p:spPr>
      </p:pic>
      <p:pic>
        <p:nvPicPr>
          <p:cNvPr id="18" name="Picture 10" descr="http://www.jimndar.net/home-page/galapagos/page183.jpg"/>
          <p:cNvPicPr>
            <a:picLocks noChangeAspect="1" noChangeArrowheads="1"/>
          </p:cNvPicPr>
          <p:nvPr/>
        </p:nvPicPr>
        <p:blipFill>
          <a:blip r:embed="rId3"/>
          <a:srcRect l="27083" t="11705" r="20985" b="40987"/>
          <a:stretch>
            <a:fillRect/>
          </a:stretch>
        </p:blipFill>
        <p:spPr bwMode="auto">
          <a:xfrm>
            <a:off x="2100798" y="5579524"/>
            <a:ext cx="855571" cy="584572"/>
          </a:xfrm>
          <a:prstGeom prst="rect">
            <a:avLst/>
          </a:prstGeom>
          <a:noFill/>
          <a:ln w="9525">
            <a:noFill/>
            <a:miter lim="800000"/>
            <a:headEnd/>
            <a:tailEnd/>
          </a:ln>
        </p:spPr>
      </p:pic>
      <p:pic>
        <p:nvPicPr>
          <p:cNvPr id="20" name="Picture 12" descr="http://www.geol.umd.edu/~jmerck/nature/plants/images/sesuviume51000s.jpg"/>
          <p:cNvPicPr>
            <a:picLocks noChangeAspect="1" noChangeArrowheads="1"/>
          </p:cNvPicPr>
          <p:nvPr/>
        </p:nvPicPr>
        <p:blipFill>
          <a:blip r:embed="rId4"/>
          <a:srcRect/>
          <a:stretch>
            <a:fillRect/>
          </a:stretch>
        </p:blipFill>
        <p:spPr bwMode="auto">
          <a:xfrm>
            <a:off x="2079892" y="4671253"/>
            <a:ext cx="846138" cy="628442"/>
          </a:xfrm>
          <a:prstGeom prst="rect">
            <a:avLst/>
          </a:prstGeom>
          <a:noFill/>
          <a:ln w="9525">
            <a:noFill/>
            <a:miter lim="800000"/>
            <a:headEnd/>
            <a:tailEnd/>
          </a:ln>
        </p:spPr>
      </p:pic>
      <p:pic>
        <p:nvPicPr>
          <p:cNvPr id="21" name="Picture 14" descr="http://bguile.northwestern.edu/include/images/spot-cactus.jpg"/>
          <p:cNvPicPr>
            <a:picLocks noChangeAspect="1" noChangeArrowheads="1"/>
          </p:cNvPicPr>
          <p:nvPr/>
        </p:nvPicPr>
        <p:blipFill>
          <a:blip r:embed="rId5"/>
          <a:srcRect l="15373" t="17842" r="8952" b="33208"/>
          <a:stretch>
            <a:fillRect/>
          </a:stretch>
        </p:blipFill>
        <p:spPr bwMode="auto">
          <a:xfrm>
            <a:off x="2086618" y="3026716"/>
            <a:ext cx="855571" cy="553605"/>
          </a:xfrm>
          <a:prstGeom prst="rect">
            <a:avLst/>
          </a:prstGeom>
          <a:noFill/>
          <a:ln w="9525">
            <a:noFill/>
            <a:miter lim="800000"/>
            <a:headEnd/>
            <a:tailEnd/>
          </a:ln>
        </p:spPr>
      </p:pic>
    </p:spTree>
    <p:extLst>
      <p:ext uri="{BB962C8B-B14F-4D97-AF65-F5344CB8AC3E}">
        <p14:creationId xmlns:p14="http://schemas.microsoft.com/office/powerpoint/2010/main" val="2164365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6"/>
          <p:cNvSpPr txBox="1">
            <a:spLocks noChangeArrowheads="1"/>
          </p:cNvSpPr>
          <p:nvPr/>
        </p:nvSpPr>
        <p:spPr bwMode="auto">
          <a:xfrm>
            <a:off x="184150" y="1084466"/>
            <a:ext cx="8828088" cy="923925"/>
          </a:xfrm>
          <a:prstGeom prst="rect">
            <a:avLst/>
          </a:prstGeom>
          <a:noFill/>
          <a:ln w="9525">
            <a:noFill/>
            <a:miter lim="800000"/>
            <a:headEnd/>
            <a:tailEnd/>
          </a:ln>
        </p:spPr>
        <p:txBody>
          <a:bodyPr>
            <a:spAutoFit/>
          </a:bodyPr>
          <a:lstStyle/>
          <a:p>
            <a:r>
              <a:rPr lang="en-US" dirty="0">
                <a:latin typeface="Calibri" pitchFamily="34" charset="0"/>
              </a:rPr>
              <a:t>A research team surveyed the seeds found on the island before and during the drought.  They collected all the seeds they could find from 4 plants that ground finches eat. They sampled 10 areas of the island to look for the seeds. Here are their results:</a:t>
            </a:r>
          </a:p>
        </p:txBody>
      </p:sp>
      <p:graphicFrame>
        <p:nvGraphicFramePr>
          <p:cNvPr id="16426" name="Group 42"/>
          <p:cNvGraphicFramePr>
            <a:graphicFrameLocks noGrp="1"/>
          </p:cNvGraphicFramePr>
          <p:nvPr>
            <p:extLst>
              <p:ext uri="{D42A27DB-BD31-4B8C-83A1-F6EECF244321}">
                <p14:modId xmlns:p14="http://schemas.microsoft.com/office/powerpoint/2010/main" val="2947752523"/>
              </p:ext>
            </p:extLst>
          </p:nvPr>
        </p:nvGraphicFramePr>
        <p:xfrm>
          <a:off x="672476" y="2052676"/>
          <a:ext cx="7851436" cy="4439725"/>
        </p:xfrm>
        <a:graphic>
          <a:graphicData uri="http://schemas.openxmlformats.org/drawingml/2006/table">
            <a:tbl>
              <a:tblPr/>
              <a:tblGrid>
                <a:gridCol w="2547635"/>
                <a:gridCol w="1636702"/>
                <a:gridCol w="1883513"/>
                <a:gridCol w="1783586"/>
              </a:tblGrid>
              <a:tr h="8384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Plant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Type of Seed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(size/hardness)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(before drought in 1975)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Number of Seeds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rPr>
                        <a:t>(during drought in 1978)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Cactus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Medium / Medium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7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Chamae</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9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Portulaca</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Small / Soft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rPr>
                        <a:t>Tribulus</a:t>
                      </a:r>
                      <a:endParaRPr kumimoji="0" lang="en-US" sz="1800" b="0" i="0" u="none" strike="noStrike" cap="none" normalizeH="0" baseline="0" dirty="0" smtClean="0">
                        <a:ln>
                          <a:noFill/>
                        </a:ln>
                        <a:solidFill>
                          <a:schemeClr val="tx1"/>
                        </a:solidFill>
                        <a:effectLst/>
                        <a:latin typeface="Calibri"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Large / Hard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rPr>
                        <a:t>720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rPr>
                        <a:t>700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19">
            <a:hlinkClick r:id="" action="ppaction://hlinkshowjump?jump=previousslide"/>
          </p:cNvPr>
          <p:cNvSpPr txBox="1">
            <a:spLocks noChangeArrowheads="1"/>
          </p:cNvSpPr>
          <p:nvPr/>
        </p:nvSpPr>
        <p:spPr bwMode="auto">
          <a:xfrm>
            <a:off x="0" y="64579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1" name="TextBox 3"/>
          <p:cNvSpPr txBox="1">
            <a:spLocks noChangeArrowheads="1"/>
          </p:cNvSpPr>
          <p:nvPr/>
        </p:nvSpPr>
        <p:spPr bwMode="auto">
          <a:xfrm>
            <a:off x="1730752" y="33866"/>
            <a:ext cx="5551645"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8 </a:t>
            </a:r>
            <a:r>
              <a:rPr lang="en-US" sz="2800" b="1" dirty="0" smtClean="0">
                <a:solidFill>
                  <a:srgbClr val="FF0000"/>
                </a:solidFill>
                <a:latin typeface="Calibri" charset="0"/>
              </a:rPr>
              <a:t>– Seeds from four plants </a:t>
            </a:r>
          </a:p>
          <a:p>
            <a:pPr algn="ctr"/>
            <a:r>
              <a:rPr lang="en-US" sz="2800" b="1" dirty="0" smtClean="0">
                <a:solidFill>
                  <a:srgbClr val="FF0000"/>
                </a:solidFill>
                <a:latin typeface="Calibri" charset="0"/>
              </a:rPr>
              <a:t>before and during the drought</a:t>
            </a:r>
            <a:endParaRPr lang="en-US" sz="2800" b="1" dirty="0">
              <a:solidFill>
                <a:srgbClr val="FF0000"/>
              </a:solidFill>
              <a:latin typeface="Calibri" pitchFamily="34" charset="0"/>
            </a:endParaRPr>
          </a:p>
        </p:txBody>
      </p:sp>
      <p:sp>
        <p:nvSpPr>
          <p:cNvPr id="12" name="TextBox 19">
            <a:hlinkClick r:id="" action="ppaction://hlinkshowjump?jump=nextslide"/>
          </p:cNvPr>
          <p:cNvSpPr txBox="1">
            <a:spLocks noChangeArrowheads="1"/>
          </p:cNvSpPr>
          <p:nvPr/>
        </p:nvSpPr>
        <p:spPr bwMode="auto">
          <a:xfrm>
            <a:off x="8169275" y="6455595"/>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pic>
        <p:nvPicPr>
          <p:cNvPr id="13" name="Picture 4" descr="http://bguile.northwestern.edu/include/images/spot-chamae.jpg"/>
          <p:cNvPicPr>
            <a:picLocks noChangeAspect="1" noChangeArrowheads="1"/>
          </p:cNvPicPr>
          <p:nvPr/>
        </p:nvPicPr>
        <p:blipFill>
          <a:blip r:embed="rId2"/>
          <a:srcRect t="16682" b="9740"/>
          <a:stretch>
            <a:fillRect/>
          </a:stretch>
        </p:blipFill>
        <p:spPr bwMode="auto">
          <a:xfrm>
            <a:off x="2119487" y="4090471"/>
            <a:ext cx="846138" cy="622365"/>
          </a:xfrm>
          <a:prstGeom prst="rect">
            <a:avLst/>
          </a:prstGeom>
          <a:noFill/>
          <a:ln w="9525">
            <a:noFill/>
            <a:miter lim="800000"/>
            <a:headEnd/>
            <a:tailEnd/>
          </a:ln>
        </p:spPr>
      </p:pic>
      <p:pic>
        <p:nvPicPr>
          <p:cNvPr id="14" name="Picture 10" descr="http://www.jimndar.net/home-page/galapagos/page183.jpg"/>
          <p:cNvPicPr>
            <a:picLocks noChangeAspect="1" noChangeArrowheads="1"/>
          </p:cNvPicPr>
          <p:nvPr/>
        </p:nvPicPr>
        <p:blipFill>
          <a:blip r:embed="rId3"/>
          <a:srcRect l="27083" t="11705" r="20985" b="40987"/>
          <a:stretch>
            <a:fillRect/>
          </a:stretch>
        </p:blipFill>
        <p:spPr bwMode="auto">
          <a:xfrm>
            <a:off x="2134252" y="5853233"/>
            <a:ext cx="855571" cy="584572"/>
          </a:xfrm>
          <a:prstGeom prst="rect">
            <a:avLst/>
          </a:prstGeom>
          <a:noFill/>
          <a:ln w="9525">
            <a:noFill/>
            <a:miter lim="800000"/>
            <a:headEnd/>
            <a:tailEnd/>
          </a:ln>
        </p:spPr>
      </p:pic>
      <p:pic>
        <p:nvPicPr>
          <p:cNvPr id="15" name="Picture 12" descr="http://www.geol.umd.edu/~jmerck/nature/plants/images/sesuviume51000s.jpg"/>
          <p:cNvPicPr>
            <a:picLocks noChangeAspect="1" noChangeArrowheads="1"/>
          </p:cNvPicPr>
          <p:nvPr/>
        </p:nvPicPr>
        <p:blipFill>
          <a:blip r:embed="rId4"/>
          <a:srcRect/>
          <a:stretch>
            <a:fillRect/>
          </a:stretch>
        </p:blipFill>
        <p:spPr bwMode="auto">
          <a:xfrm>
            <a:off x="2113346" y="4944962"/>
            <a:ext cx="846138" cy="628442"/>
          </a:xfrm>
          <a:prstGeom prst="rect">
            <a:avLst/>
          </a:prstGeom>
          <a:noFill/>
          <a:ln w="9525">
            <a:noFill/>
            <a:miter lim="800000"/>
            <a:headEnd/>
            <a:tailEnd/>
          </a:ln>
        </p:spPr>
      </p:pic>
      <p:pic>
        <p:nvPicPr>
          <p:cNvPr id="16" name="Picture 14" descr="http://bguile.northwestern.edu/include/images/spot-cactus.jpg"/>
          <p:cNvPicPr>
            <a:picLocks noChangeAspect="1" noChangeArrowheads="1"/>
          </p:cNvPicPr>
          <p:nvPr/>
        </p:nvPicPr>
        <p:blipFill>
          <a:blip r:embed="rId5"/>
          <a:srcRect l="15373" t="17842" r="8952" b="33208"/>
          <a:stretch>
            <a:fillRect/>
          </a:stretch>
        </p:blipFill>
        <p:spPr bwMode="auto">
          <a:xfrm>
            <a:off x="2120072" y="3300425"/>
            <a:ext cx="855571" cy="553605"/>
          </a:xfrm>
          <a:prstGeom prst="rect">
            <a:avLst/>
          </a:prstGeom>
          <a:noFill/>
          <a:ln w="9525">
            <a:noFill/>
            <a:miter lim="800000"/>
            <a:headEnd/>
            <a:tailEnd/>
          </a:ln>
        </p:spPr>
      </p:pic>
    </p:spTree>
    <p:extLst>
      <p:ext uri="{BB962C8B-B14F-4D97-AF65-F5344CB8AC3E}">
        <p14:creationId xmlns:p14="http://schemas.microsoft.com/office/powerpoint/2010/main" val="21354258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Evidence </a:t>
            </a:r>
            <a:r>
              <a:rPr lang="en-US" dirty="0" smtClean="0"/>
              <a:t>8?</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7" name="TextBox 3"/>
          <p:cNvSpPr txBox="1">
            <a:spLocks noChangeArrowheads="1"/>
          </p:cNvSpPr>
          <p:nvPr/>
        </p:nvSpPr>
        <p:spPr bwMode="auto">
          <a:xfrm>
            <a:off x="1346497" y="372533"/>
            <a:ext cx="6320159" cy="1077218"/>
          </a:xfrm>
          <a:prstGeom prst="rect">
            <a:avLst/>
          </a:prstGeom>
          <a:noFill/>
          <a:ln w="9525">
            <a:noFill/>
            <a:miter lim="800000"/>
            <a:headEnd/>
            <a:tailEnd/>
          </a:ln>
        </p:spPr>
        <p:txBody>
          <a:bodyPr wrap="none">
            <a:spAutoFit/>
          </a:bodyPr>
          <a:lstStyle/>
          <a:p>
            <a:pPr algn="ctr"/>
            <a:r>
              <a:rPr lang="en-US" sz="3200" b="1" dirty="0">
                <a:solidFill>
                  <a:srgbClr val="FF0000"/>
                </a:solidFill>
                <a:latin typeface="Calibri" pitchFamily="34" charset="0"/>
              </a:rPr>
              <a:t>Evidence 8 </a:t>
            </a:r>
            <a:r>
              <a:rPr lang="en-US" sz="3200" b="1" dirty="0" smtClean="0">
                <a:solidFill>
                  <a:srgbClr val="FF0000"/>
                </a:solidFill>
                <a:latin typeface="Calibri" charset="0"/>
              </a:rPr>
              <a:t>– Seeds from four plants </a:t>
            </a:r>
          </a:p>
          <a:p>
            <a:pPr algn="ctr"/>
            <a:r>
              <a:rPr lang="en-US" sz="3200" b="1" dirty="0" smtClean="0">
                <a:solidFill>
                  <a:srgbClr val="FF0000"/>
                </a:solidFill>
                <a:latin typeface="Calibri" charset="0"/>
              </a:rPr>
              <a:t>before and during the drought</a:t>
            </a:r>
            <a:endParaRPr lang="en-US" sz="3200" b="1" dirty="0">
              <a:solidFill>
                <a:srgbClr val="FF0000"/>
              </a:solidFill>
              <a:latin typeface="Calibri" pitchFamily="34" charset="0"/>
            </a:endParaRPr>
          </a:p>
        </p:txBody>
      </p:sp>
    </p:spTree>
    <p:extLst>
      <p:ext uri="{BB962C8B-B14F-4D97-AF65-F5344CB8AC3E}">
        <p14:creationId xmlns:p14="http://schemas.microsoft.com/office/powerpoint/2010/main" val="1211056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3"/>
          <p:cNvSpPr txBox="1">
            <a:spLocks noChangeArrowheads="1"/>
          </p:cNvSpPr>
          <p:nvPr/>
        </p:nvSpPr>
        <p:spPr bwMode="auto">
          <a:xfrm>
            <a:off x="926688" y="1457"/>
            <a:ext cx="7447346"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9 </a:t>
            </a:r>
            <a:r>
              <a:rPr lang="en-US" sz="2400" b="1" dirty="0">
                <a:solidFill>
                  <a:srgbClr val="FF0000"/>
                </a:solidFill>
                <a:latin typeface="Calibri" charset="0"/>
              </a:rPr>
              <a:t>–</a:t>
            </a:r>
            <a:r>
              <a:rPr lang="en-US" sz="2800" b="1" dirty="0" smtClean="0">
                <a:solidFill>
                  <a:srgbClr val="FF0000"/>
                </a:solidFill>
                <a:latin typeface="Calibri" pitchFamily="34" charset="0"/>
              </a:rPr>
              <a:t> Weight </a:t>
            </a:r>
            <a:r>
              <a:rPr lang="en-US" sz="2800" b="1" dirty="0">
                <a:solidFill>
                  <a:srgbClr val="FF0000"/>
                </a:solidFill>
                <a:latin typeface="Calibri" pitchFamily="34" charset="0"/>
              </a:rPr>
              <a:t>of</a:t>
            </a:r>
            <a:r>
              <a:rPr lang="en-US" sz="2800" b="1" dirty="0" smtClean="0">
                <a:solidFill>
                  <a:srgbClr val="FF0000"/>
                </a:solidFill>
                <a:latin typeface="Calibri" pitchFamily="34" charset="0"/>
              </a:rPr>
              <a:t> finches that survived and </a:t>
            </a:r>
          </a:p>
          <a:p>
            <a:pPr algn="ctr"/>
            <a:r>
              <a:rPr lang="en-US" sz="2800" b="1" dirty="0">
                <a:solidFill>
                  <a:srgbClr val="FF0000"/>
                </a:solidFill>
                <a:latin typeface="Calibri" pitchFamily="34" charset="0"/>
              </a:rPr>
              <a:t>d</a:t>
            </a:r>
            <a:r>
              <a:rPr lang="en-US" sz="2800" b="1" dirty="0" smtClean="0">
                <a:solidFill>
                  <a:srgbClr val="FF0000"/>
                </a:solidFill>
                <a:latin typeface="Calibri" pitchFamily="34" charset="0"/>
              </a:rPr>
              <a:t>ied during the first 6 months of the drought</a:t>
            </a:r>
            <a:endParaRPr lang="en-US" sz="2800" b="1" dirty="0">
              <a:solidFill>
                <a:srgbClr val="FF0000"/>
              </a:solidFill>
              <a:latin typeface="Calibri" pitchFamily="34" charset="0"/>
            </a:endParaRPr>
          </a:p>
        </p:txBody>
      </p:sp>
      <p:sp>
        <p:nvSpPr>
          <p:cNvPr id="17410" name="TextBox 6"/>
          <p:cNvSpPr txBox="1">
            <a:spLocks noChangeArrowheads="1"/>
          </p:cNvSpPr>
          <p:nvPr/>
        </p:nvSpPr>
        <p:spPr bwMode="auto">
          <a:xfrm>
            <a:off x="692785" y="901255"/>
            <a:ext cx="8042275" cy="1938992"/>
          </a:xfrm>
          <a:prstGeom prst="rect">
            <a:avLst/>
          </a:prstGeom>
          <a:noFill/>
          <a:ln w="9525">
            <a:noFill/>
            <a:miter lim="800000"/>
            <a:headEnd/>
            <a:tailEnd/>
          </a:ln>
        </p:spPr>
        <p:txBody>
          <a:bodyPr>
            <a:spAutoFit/>
          </a:bodyPr>
          <a:lstStyle/>
          <a:p>
            <a:r>
              <a:rPr lang="en-US" sz="2000" dirty="0">
                <a:latin typeface="Calibri" pitchFamily="34" charset="0"/>
              </a:rPr>
              <a:t>During the drought the research team on the Galapagos </a:t>
            </a:r>
            <a:r>
              <a:rPr lang="en-US" sz="2000" dirty="0" smtClean="0">
                <a:latin typeface="Calibri" pitchFamily="34" charset="0"/>
              </a:rPr>
              <a:t>Islands </a:t>
            </a:r>
            <a:r>
              <a:rPr lang="en-US" sz="2000" dirty="0">
                <a:latin typeface="Calibri" pitchFamily="34" charset="0"/>
              </a:rPr>
              <a:t>collected birds that survived the drought and birds that did not </a:t>
            </a:r>
            <a:r>
              <a:rPr lang="en-US" sz="2000" dirty="0" smtClean="0">
                <a:latin typeface="Calibri" pitchFamily="34" charset="0"/>
              </a:rPr>
              <a:t>survive (each finch was given a Finch ID number), </a:t>
            </a:r>
            <a:r>
              <a:rPr lang="en-US" sz="2000" dirty="0">
                <a:latin typeface="Calibri" pitchFamily="34" charset="0"/>
              </a:rPr>
              <a:t>and they weighed them. </a:t>
            </a:r>
            <a:r>
              <a:rPr lang="en-US" sz="2000" dirty="0" smtClean="0">
                <a:latin typeface="Calibri" pitchFamily="34" charset="0"/>
              </a:rPr>
              <a:t>The first 6 months were the worst months of the drought. Below are </a:t>
            </a:r>
            <a:r>
              <a:rPr lang="en-US" sz="2000" dirty="0">
                <a:latin typeface="Calibri" pitchFamily="34" charset="0"/>
              </a:rPr>
              <a:t>2</a:t>
            </a:r>
            <a:r>
              <a:rPr lang="en-US" sz="2000" dirty="0" smtClean="0">
                <a:latin typeface="Calibri" pitchFamily="34" charset="0"/>
              </a:rPr>
              <a:t> graphs that show the weights </a:t>
            </a:r>
            <a:r>
              <a:rPr lang="en-US" sz="2000" dirty="0">
                <a:latin typeface="Calibri" pitchFamily="34" charset="0"/>
              </a:rPr>
              <a:t>of </a:t>
            </a:r>
            <a:r>
              <a:rPr lang="en-US" sz="2000" dirty="0" smtClean="0">
                <a:latin typeface="Calibri" pitchFamily="34" charset="0"/>
              </a:rPr>
              <a:t>each bird </a:t>
            </a:r>
            <a:r>
              <a:rPr lang="en-US" sz="2000" dirty="0">
                <a:latin typeface="Calibri" pitchFamily="34" charset="0"/>
              </a:rPr>
              <a:t>that </a:t>
            </a:r>
            <a:r>
              <a:rPr lang="en-US" sz="2000" dirty="0" smtClean="0">
                <a:latin typeface="Calibri" pitchFamily="34" charset="0"/>
              </a:rPr>
              <a:t>survived the first 6 months of the drought and the weights of each bird that died during the first 6 months of the drought.</a:t>
            </a:r>
            <a:endParaRPr lang="en-US" sz="2000" dirty="0">
              <a:latin typeface="Calibri" pitchFamily="34" charset="0"/>
            </a:endParaRPr>
          </a:p>
        </p:txBody>
      </p:sp>
      <p:sp>
        <p:nvSpPr>
          <p:cNvPr id="6" name="TextBox 19">
            <a:hlinkClick r:id="" action="ppaction://hlinkshowjump?jump=firstslide"/>
          </p:cNvPr>
          <p:cNvSpPr txBox="1">
            <a:spLocks noChangeArrowheads="1"/>
          </p:cNvSpPr>
          <p:nvPr/>
        </p:nvSpPr>
        <p:spPr bwMode="auto">
          <a:xfrm>
            <a:off x="30571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fontAlgn="auto">
              <a:spcBef>
                <a:spcPts val="0"/>
              </a:spcBef>
              <a:spcAft>
                <a:spcPts val="0"/>
              </a:spcAft>
              <a:defRPr/>
            </a:pPr>
            <a:r>
              <a:rPr lang="en-US" sz="2000" b="1" dirty="0">
                <a:solidFill>
                  <a:schemeClr val="bg1"/>
                </a:solidFill>
                <a:latin typeface="Calibri" pitchFamily="34" charset="0"/>
              </a:rPr>
              <a:t>Home</a:t>
            </a:r>
          </a:p>
        </p:txBody>
      </p:sp>
      <p:sp>
        <p:nvSpPr>
          <p:cNvPr id="17426" name="TextBox 6"/>
          <p:cNvSpPr txBox="1">
            <a:spLocks noChangeArrowheads="1"/>
          </p:cNvSpPr>
          <p:nvPr/>
        </p:nvSpPr>
        <p:spPr bwMode="auto">
          <a:xfrm>
            <a:off x="1299924" y="5900409"/>
            <a:ext cx="6997108" cy="954107"/>
          </a:xfrm>
          <a:prstGeom prst="rect">
            <a:avLst/>
          </a:prstGeom>
          <a:noFill/>
          <a:ln w="9525">
            <a:noFill/>
            <a:miter lim="800000"/>
            <a:headEnd/>
            <a:tailEnd/>
          </a:ln>
        </p:spPr>
        <p:txBody>
          <a:bodyPr wrap="none">
            <a:spAutoFit/>
          </a:bodyPr>
          <a:lstStyle/>
          <a:p>
            <a:r>
              <a:rPr lang="en-US" sz="2800" dirty="0" smtClean="0">
                <a:solidFill>
                  <a:srgbClr val="0000FF"/>
                </a:solidFill>
                <a:latin typeface="Calibri" pitchFamily="34" charset="0"/>
              </a:rPr>
              <a:t>Click on each graph to see the average weight, </a:t>
            </a:r>
          </a:p>
          <a:p>
            <a:r>
              <a:rPr lang="en-US" sz="2800" dirty="0" smtClean="0">
                <a:solidFill>
                  <a:srgbClr val="0000FF"/>
                </a:solidFill>
                <a:latin typeface="Calibri" pitchFamily="34" charset="0"/>
              </a:rPr>
              <a:t>then click next for the conclusion question.</a:t>
            </a:r>
            <a:endParaRPr lang="en-US" sz="2800" dirty="0">
              <a:solidFill>
                <a:srgbClr val="0000FF"/>
              </a:solidFill>
              <a:latin typeface="Calibri" pitchFamily="34" charset="0"/>
            </a:endParaRPr>
          </a:p>
        </p:txBody>
      </p:sp>
      <p:sp>
        <p:nvSpPr>
          <p:cNvPr id="7" name="Rectangle 6"/>
          <p:cNvSpPr/>
          <p:nvPr/>
        </p:nvSpPr>
        <p:spPr>
          <a:xfrm>
            <a:off x="4479667" y="3379798"/>
            <a:ext cx="184666" cy="369332"/>
          </a:xfrm>
          <a:prstGeom prst="rect">
            <a:avLst/>
          </a:prstGeom>
        </p:spPr>
        <p:txBody>
          <a:bodyPr wrap="none">
            <a:spAutoFit/>
          </a:bodyPr>
          <a:lstStyle/>
          <a:p>
            <a:r>
              <a:rPr lang="en-US" dirty="0" smtClean="0"/>
              <a:t> </a:t>
            </a:r>
            <a:endParaRPr lang="en-US" dirty="0"/>
          </a:p>
        </p:txBody>
      </p:sp>
      <p:pic>
        <p:nvPicPr>
          <p:cNvPr id="10" name="Picture 9">
            <a:hlinkClick r:id="" action="ppaction://hlinkshowjump?jump=nextslide"/>
          </p:cNvPr>
          <p:cNvPicPr>
            <a:picLocks noChangeAspect="1"/>
          </p:cNvPicPr>
          <p:nvPr/>
        </p:nvPicPr>
        <p:blipFill>
          <a:blip r:embed="rId2"/>
          <a:stretch>
            <a:fillRect/>
          </a:stretch>
        </p:blipFill>
        <p:spPr>
          <a:xfrm>
            <a:off x="683891" y="2840247"/>
            <a:ext cx="3633216" cy="3027680"/>
          </a:xfrm>
          <a:prstGeom prst="rect">
            <a:avLst/>
          </a:prstGeom>
          <a:ln w="38100">
            <a:solidFill>
              <a:schemeClr val="tx1"/>
            </a:solidFill>
          </a:ln>
        </p:spPr>
      </p:pic>
      <p:pic>
        <p:nvPicPr>
          <p:cNvPr id="11" name="Picture 10"/>
          <p:cNvPicPr>
            <a:picLocks noChangeAspect="1"/>
          </p:cNvPicPr>
          <p:nvPr/>
        </p:nvPicPr>
        <p:blipFill>
          <a:blip r:embed="rId3"/>
          <a:stretch>
            <a:fillRect/>
          </a:stretch>
        </p:blipFill>
        <p:spPr>
          <a:xfrm>
            <a:off x="4713923" y="2840247"/>
            <a:ext cx="3840480" cy="3027680"/>
          </a:xfrm>
          <a:prstGeom prst="rect">
            <a:avLst/>
          </a:prstGeom>
          <a:ln w="38100">
            <a:solidFill>
              <a:schemeClr val="tx1"/>
            </a:solidFill>
          </a:ln>
        </p:spPr>
      </p:pic>
      <p:sp>
        <p:nvSpPr>
          <p:cNvPr id="9" name="TextBox 8"/>
          <p:cNvSpPr txBox="1"/>
          <p:nvPr/>
        </p:nvSpPr>
        <p:spPr>
          <a:xfrm>
            <a:off x="1097280" y="2840247"/>
            <a:ext cx="3219827" cy="369332"/>
          </a:xfrm>
          <a:prstGeom prst="rect">
            <a:avLst/>
          </a:prstGeom>
          <a:solidFill>
            <a:schemeClr val="bg1"/>
          </a:solidFill>
        </p:spPr>
        <p:txBody>
          <a:bodyPr wrap="square" rtlCol="0">
            <a:spAutoFit/>
          </a:bodyPr>
          <a:lstStyle/>
          <a:p>
            <a:r>
              <a:rPr lang="en-US" dirty="0" smtClean="0"/>
              <a:t>Birds that survived the drought</a:t>
            </a:r>
            <a:endParaRPr lang="en-US" dirty="0"/>
          </a:p>
        </p:txBody>
      </p:sp>
      <p:sp>
        <p:nvSpPr>
          <p:cNvPr id="12" name="TextBox 11"/>
          <p:cNvSpPr txBox="1"/>
          <p:nvPr/>
        </p:nvSpPr>
        <p:spPr>
          <a:xfrm>
            <a:off x="5090244" y="2851967"/>
            <a:ext cx="3461932" cy="369332"/>
          </a:xfrm>
          <a:prstGeom prst="rect">
            <a:avLst/>
          </a:prstGeom>
          <a:solidFill>
            <a:schemeClr val="bg1"/>
          </a:solidFill>
        </p:spPr>
        <p:txBody>
          <a:bodyPr wrap="square" rtlCol="0">
            <a:spAutoFit/>
          </a:bodyPr>
          <a:lstStyle/>
          <a:p>
            <a:r>
              <a:rPr lang="en-US" dirty="0" smtClean="0"/>
              <a:t>Birds that died during </a:t>
            </a:r>
            <a:r>
              <a:rPr lang="en-US" smtClean="0"/>
              <a:t>the drought</a:t>
            </a:r>
            <a:endParaRPr lang="en-US" dirty="0"/>
          </a:p>
        </p:txBody>
      </p:sp>
      <p:sp>
        <p:nvSpPr>
          <p:cNvPr id="14" name="TextBox 19">
            <a:hlinkClick r:id="rId4" action="ppaction://hlinksldjump"/>
          </p:cNvPr>
          <p:cNvSpPr txBox="1">
            <a:spLocks noChangeArrowheads="1"/>
          </p:cNvSpPr>
          <p:nvPr/>
        </p:nvSpPr>
        <p:spPr bwMode="auto">
          <a:xfrm>
            <a:off x="8067040"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27789404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3"/>
          <p:cNvSpPr txBox="1">
            <a:spLocks noChangeArrowheads="1"/>
          </p:cNvSpPr>
          <p:nvPr/>
        </p:nvSpPr>
        <p:spPr bwMode="auto">
          <a:xfrm>
            <a:off x="926688" y="1457"/>
            <a:ext cx="7447346"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9 </a:t>
            </a:r>
            <a:r>
              <a:rPr lang="en-US" sz="2400" b="1" dirty="0">
                <a:solidFill>
                  <a:srgbClr val="FF0000"/>
                </a:solidFill>
                <a:latin typeface="Calibri" charset="0"/>
              </a:rPr>
              <a:t>–</a:t>
            </a:r>
            <a:r>
              <a:rPr lang="en-US" sz="2800" b="1" dirty="0" smtClean="0">
                <a:solidFill>
                  <a:srgbClr val="FF0000"/>
                </a:solidFill>
                <a:latin typeface="Calibri" pitchFamily="34" charset="0"/>
              </a:rPr>
              <a:t> Weight </a:t>
            </a:r>
            <a:r>
              <a:rPr lang="en-US" sz="2800" b="1" dirty="0">
                <a:solidFill>
                  <a:srgbClr val="FF0000"/>
                </a:solidFill>
                <a:latin typeface="Calibri" pitchFamily="34" charset="0"/>
              </a:rPr>
              <a:t>of</a:t>
            </a:r>
            <a:r>
              <a:rPr lang="en-US" sz="2800" b="1" dirty="0" smtClean="0">
                <a:solidFill>
                  <a:srgbClr val="FF0000"/>
                </a:solidFill>
                <a:latin typeface="Calibri" pitchFamily="34" charset="0"/>
              </a:rPr>
              <a:t> finches that survived and </a:t>
            </a:r>
          </a:p>
          <a:p>
            <a:pPr algn="ctr"/>
            <a:r>
              <a:rPr lang="en-US" sz="2800" b="1" dirty="0">
                <a:solidFill>
                  <a:srgbClr val="FF0000"/>
                </a:solidFill>
                <a:latin typeface="Calibri" pitchFamily="34" charset="0"/>
              </a:rPr>
              <a:t>d</a:t>
            </a:r>
            <a:r>
              <a:rPr lang="en-US" sz="2800" b="1" dirty="0" smtClean="0">
                <a:solidFill>
                  <a:srgbClr val="FF0000"/>
                </a:solidFill>
                <a:latin typeface="Calibri" pitchFamily="34" charset="0"/>
              </a:rPr>
              <a:t>ied during the first 6 months of the drought</a:t>
            </a:r>
            <a:endParaRPr lang="en-US" sz="2800" b="1" dirty="0">
              <a:solidFill>
                <a:srgbClr val="FF0000"/>
              </a:solidFill>
              <a:latin typeface="Calibri" pitchFamily="34" charset="0"/>
            </a:endParaRPr>
          </a:p>
        </p:txBody>
      </p:sp>
      <p:sp>
        <p:nvSpPr>
          <p:cNvPr id="17410" name="TextBox 6"/>
          <p:cNvSpPr txBox="1">
            <a:spLocks noChangeArrowheads="1"/>
          </p:cNvSpPr>
          <p:nvPr/>
        </p:nvSpPr>
        <p:spPr bwMode="auto">
          <a:xfrm>
            <a:off x="692785" y="901255"/>
            <a:ext cx="8042275" cy="1938992"/>
          </a:xfrm>
          <a:prstGeom prst="rect">
            <a:avLst/>
          </a:prstGeom>
          <a:noFill/>
          <a:ln w="9525">
            <a:noFill/>
            <a:miter lim="800000"/>
            <a:headEnd/>
            <a:tailEnd/>
          </a:ln>
        </p:spPr>
        <p:txBody>
          <a:bodyPr>
            <a:spAutoFit/>
          </a:bodyPr>
          <a:lstStyle/>
          <a:p>
            <a:r>
              <a:rPr lang="en-US" sz="2000" dirty="0">
                <a:latin typeface="Calibri" pitchFamily="34" charset="0"/>
              </a:rPr>
              <a:t>During the drought the research team on the Galapagos </a:t>
            </a:r>
            <a:r>
              <a:rPr lang="en-US" sz="2000" dirty="0" smtClean="0">
                <a:latin typeface="Calibri" pitchFamily="34" charset="0"/>
              </a:rPr>
              <a:t>Islands </a:t>
            </a:r>
            <a:r>
              <a:rPr lang="en-US" sz="2000" dirty="0">
                <a:latin typeface="Calibri" pitchFamily="34" charset="0"/>
              </a:rPr>
              <a:t>collected birds that survived the drought and birds that did not </a:t>
            </a:r>
            <a:r>
              <a:rPr lang="en-US" sz="2000" dirty="0" smtClean="0">
                <a:latin typeface="Calibri" pitchFamily="34" charset="0"/>
              </a:rPr>
              <a:t>survive (each finch was given a Finch ID number), </a:t>
            </a:r>
            <a:r>
              <a:rPr lang="en-US" sz="2000" dirty="0">
                <a:latin typeface="Calibri" pitchFamily="34" charset="0"/>
              </a:rPr>
              <a:t>and they weighed them. </a:t>
            </a:r>
            <a:r>
              <a:rPr lang="en-US" sz="2000" dirty="0" smtClean="0">
                <a:latin typeface="Calibri" pitchFamily="34" charset="0"/>
              </a:rPr>
              <a:t>The first 6 months were the worst months of the drought. Below are </a:t>
            </a:r>
            <a:r>
              <a:rPr lang="en-US" sz="2000" dirty="0">
                <a:latin typeface="Calibri" pitchFamily="34" charset="0"/>
              </a:rPr>
              <a:t>2</a:t>
            </a:r>
            <a:r>
              <a:rPr lang="en-US" sz="2000" dirty="0" smtClean="0">
                <a:latin typeface="Calibri" pitchFamily="34" charset="0"/>
              </a:rPr>
              <a:t> graphs that show the weights </a:t>
            </a:r>
            <a:r>
              <a:rPr lang="en-US" sz="2000" dirty="0">
                <a:latin typeface="Calibri" pitchFamily="34" charset="0"/>
              </a:rPr>
              <a:t>of </a:t>
            </a:r>
            <a:r>
              <a:rPr lang="en-US" sz="2000" dirty="0" smtClean="0">
                <a:latin typeface="Calibri" pitchFamily="34" charset="0"/>
              </a:rPr>
              <a:t>each bird </a:t>
            </a:r>
            <a:r>
              <a:rPr lang="en-US" sz="2000" dirty="0">
                <a:latin typeface="Calibri" pitchFamily="34" charset="0"/>
              </a:rPr>
              <a:t>that </a:t>
            </a:r>
            <a:r>
              <a:rPr lang="en-US" sz="2000" dirty="0" smtClean="0">
                <a:latin typeface="Calibri" pitchFamily="34" charset="0"/>
              </a:rPr>
              <a:t>survived the first 6 months of the drought and the weights of each bird that died during the first 6 months of the drought.</a:t>
            </a:r>
            <a:endParaRPr lang="en-US" sz="2000" dirty="0">
              <a:latin typeface="Calibri" pitchFamily="34" charset="0"/>
            </a:endParaRPr>
          </a:p>
        </p:txBody>
      </p:sp>
      <p:sp>
        <p:nvSpPr>
          <p:cNvPr id="6" name="TextBox 19">
            <a:hlinkClick r:id="" action="ppaction://hlinkshowjump?jump=firstslide"/>
          </p:cNvPr>
          <p:cNvSpPr txBox="1">
            <a:spLocks noChangeArrowheads="1"/>
          </p:cNvSpPr>
          <p:nvPr/>
        </p:nvSpPr>
        <p:spPr bwMode="auto">
          <a:xfrm>
            <a:off x="30571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fontAlgn="auto">
              <a:spcBef>
                <a:spcPts val="0"/>
              </a:spcBef>
              <a:spcAft>
                <a:spcPts val="0"/>
              </a:spcAft>
              <a:defRPr/>
            </a:pPr>
            <a:r>
              <a:rPr lang="en-US" sz="2000" b="1" dirty="0">
                <a:solidFill>
                  <a:schemeClr val="bg1"/>
                </a:solidFill>
                <a:latin typeface="Calibri" pitchFamily="34" charset="0"/>
              </a:rPr>
              <a:t>Home</a:t>
            </a:r>
          </a:p>
        </p:txBody>
      </p:sp>
      <p:sp>
        <p:nvSpPr>
          <p:cNvPr id="17426" name="TextBox 6"/>
          <p:cNvSpPr txBox="1">
            <a:spLocks noChangeArrowheads="1"/>
          </p:cNvSpPr>
          <p:nvPr/>
        </p:nvSpPr>
        <p:spPr bwMode="auto">
          <a:xfrm>
            <a:off x="1299924" y="5900409"/>
            <a:ext cx="6997108" cy="954107"/>
          </a:xfrm>
          <a:prstGeom prst="rect">
            <a:avLst/>
          </a:prstGeom>
          <a:noFill/>
          <a:ln w="9525">
            <a:noFill/>
            <a:miter lim="800000"/>
            <a:headEnd/>
            <a:tailEnd/>
          </a:ln>
        </p:spPr>
        <p:txBody>
          <a:bodyPr wrap="none">
            <a:spAutoFit/>
          </a:bodyPr>
          <a:lstStyle/>
          <a:p>
            <a:r>
              <a:rPr lang="en-US" sz="2800" dirty="0" smtClean="0">
                <a:solidFill>
                  <a:srgbClr val="0000FF"/>
                </a:solidFill>
                <a:latin typeface="Calibri" pitchFamily="34" charset="0"/>
              </a:rPr>
              <a:t>Click on each graph to see the average weight, </a:t>
            </a:r>
          </a:p>
          <a:p>
            <a:r>
              <a:rPr lang="en-US" sz="2800" dirty="0" smtClean="0">
                <a:solidFill>
                  <a:srgbClr val="0000FF"/>
                </a:solidFill>
                <a:latin typeface="Calibri" pitchFamily="34" charset="0"/>
              </a:rPr>
              <a:t>then click next for the conclusion question.</a:t>
            </a:r>
            <a:endParaRPr lang="en-US" sz="2800" dirty="0">
              <a:solidFill>
                <a:srgbClr val="0000FF"/>
              </a:solidFill>
              <a:latin typeface="Calibri" pitchFamily="34" charset="0"/>
            </a:endParaRPr>
          </a:p>
        </p:txBody>
      </p:sp>
      <p:sp>
        <p:nvSpPr>
          <p:cNvPr id="7" name="Rectangle 6"/>
          <p:cNvSpPr/>
          <p:nvPr/>
        </p:nvSpPr>
        <p:spPr>
          <a:xfrm>
            <a:off x="4479667" y="3379798"/>
            <a:ext cx="184666" cy="369332"/>
          </a:xfrm>
          <a:prstGeom prst="rect">
            <a:avLst/>
          </a:prstGeom>
        </p:spPr>
        <p:txBody>
          <a:bodyPr wrap="none">
            <a:spAutoFit/>
          </a:bodyPr>
          <a:lstStyle/>
          <a:p>
            <a:r>
              <a:rPr lang="en-US" dirty="0" smtClean="0"/>
              <a:t> </a:t>
            </a:r>
            <a:endParaRPr lang="en-US" dirty="0"/>
          </a:p>
        </p:txBody>
      </p:sp>
      <p:pic>
        <p:nvPicPr>
          <p:cNvPr id="10" name="Picture 9"/>
          <p:cNvPicPr>
            <a:picLocks noChangeAspect="1"/>
          </p:cNvPicPr>
          <p:nvPr/>
        </p:nvPicPr>
        <p:blipFill>
          <a:blip r:embed="rId2"/>
          <a:stretch>
            <a:fillRect/>
          </a:stretch>
        </p:blipFill>
        <p:spPr>
          <a:xfrm>
            <a:off x="683891" y="2840247"/>
            <a:ext cx="3633216" cy="3027680"/>
          </a:xfrm>
          <a:prstGeom prst="rect">
            <a:avLst/>
          </a:prstGeom>
          <a:ln w="38100">
            <a:solidFill>
              <a:schemeClr val="tx1"/>
            </a:solidFill>
          </a:ln>
        </p:spPr>
      </p:pic>
      <p:pic>
        <p:nvPicPr>
          <p:cNvPr id="11" name="Picture 10">
            <a:hlinkClick r:id="" action="ppaction://hlinkshowjump?jump=nextslide"/>
          </p:cNvPr>
          <p:cNvPicPr>
            <a:picLocks noChangeAspect="1"/>
          </p:cNvPicPr>
          <p:nvPr/>
        </p:nvPicPr>
        <p:blipFill>
          <a:blip r:embed="rId3"/>
          <a:stretch>
            <a:fillRect/>
          </a:stretch>
        </p:blipFill>
        <p:spPr>
          <a:xfrm>
            <a:off x="4713923" y="2840247"/>
            <a:ext cx="3840480" cy="3027680"/>
          </a:xfrm>
          <a:prstGeom prst="rect">
            <a:avLst/>
          </a:prstGeom>
          <a:ln w="38100">
            <a:solidFill>
              <a:schemeClr val="tx1"/>
            </a:solidFill>
          </a:ln>
        </p:spPr>
      </p:pic>
      <p:sp>
        <p:nvSpPr>
          <p:cNvPr id="9" name="TextBox 8"/>
          <p:cNvSpPr txBox="1"/>
          <p:nvPr/>
        </p:nvSpPr>
        <p:spPr>
          <a:xfrm>
            <a:off x="1097280" y="2840247"/>
            <a:ext cx="3219827" cy="369332"/>
          </a:xfrm>
          <a:prstGeom prst="rect">
            <a:avLst/>
          </a:prstGeom>
          <a:solidFill>
            <a:schemeClr val="bg1"/>
          </a:solidFill>
        </p:spPr>
        <p:txBody>
          <a:bodyPr wrap="square" rtlCol="0">
            <a:spAutoFit/>
          </a:bodyPr>
          <a:lstStyle/>
          <a:p>
            <a:r>
              <a:rPr lang="en-US" dirty="0" smtClean="0"/>
              <a:t>Birds that survived the drought</a:t>
            </a:r>
            <a:endParaRPr lang="en-US" dirty="0"/>
          </a:p>
        </p:txBody>
      </p:sp>
      <p:sp>
        <p:nvSpPr>
          <p:cNvPr id="12" name="TextBox 11"/>
          <p:cNvSpPr txBox="1"/>
          <p:nvPr/>
        </p:nvSpPr>
        <p:spPr>
          <a:xfrm>
            <a:off x="5090244" y="2851967"/>
            <a:ext cx="3461932" cy="369332"/>
          </a:xfrm>
          <a:prstGeom prst="rect">
            <a:avLst/>
          </a:prstGeom>
          <a:solidFill>
            <a:schemeClr val="bg1"/>
          </a:solidFill>
        </p:spPr>
        <p:txBody>
          <a:bodyPr wrap="square" rtlCol="0">
            <a:spAutoFit/>
          </a:bodyPr>
          <a:lstStyle/>
          <a:p>
            <a:r>
              <a:rPr lang="en-US" dirty="0" smtClean="0"/>
              <a:t>Birds that died during </a:t>
            </a:r>
            <a:r>
              <a:rPr lang="en-US" smtClean="0"/>
              <a:t>the drought</a:t>
            </a:r>
            <a:endParaRPr lang="en-US" dirty="0"/>
          </a:p>
        </p:txBody>
      </p:sp>
      <p:sp>
        <p:nvSpPr>
          <p:cNvPr id="14" name="TextBox 19">
            <a:hlinkClick r:id="rId4" action="ppaction://hlinksldjump"/>
          </p:cNvPr>
          <p:cNvSpPr txBox="1">
            <a:spLocks noChangeArrowheads="1"/>
          </p:cNvSpPr>
          <p:nvPr/>
        </p:nvSpPr>
        <p:spPr bwMode="auto">
          <a:xfrm>
            <a:off x="8067040"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16" name="TextBox 15"/>
          <p:cNvSpPr txBox="1"/>
          <p:nvPr/>
        </p:nvSpPr>
        <p:spPr>
          <a:xfrm>
            <a:off x="1972237" y="4093890"/>
            <a:ext cx="1451539" cy="707886"/>
          </a:xfrm>
          <a:prstGeom prst="rect">
            <a:avLst/>
          </a:prstGeom>
          <a:noFill/>
        </p:spPr>
        <p:txBody>
          <a:bodyPr wrap="none" rtlCol="0">
            <a:spAutoFit/>
          </a:bodyPr>
          <a:lstStyle/>
          <a:p>
            <a:r>
              <a:rPr lang="en-US" sz="4000" dirty="0" smtClean="0"/>
              <a:t>14.2 </a:t>
            </a:r>
            <a:r>
              <a:rPr lang="en-US" sz="4000" dirty="0" err="1" smtClean="0"/>
              <a:t>g</a:t>
            </a:r>
            <a:endParaRPr lang="en-US" sz="4000" dirty="0"/>
          </a:p>
        </p:txBody>
      </p:sp>
    </p:spTree>
    <p:extLst>
      <p:ext uri="{BB962C8B-B14F-4D97-AF65-F5344CB8AC3E}">
        <p14:creationId xmlns:p14="http://schemas.microsoft.com/office/powerpoint/2010/main" val="2778940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085870" y="242888"/>
            <a:ext cx="5072222"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1 – What is their island like?</a:t>
            </a:r>
            <a:endParaRPr lang="en-US" sz="2400" b="1" dirty="0">
              <a:solidFill>
                <a:srgbClr val="FF0000"/>
              </a:solidFill>
              <a:latin typeface="Calibri" charset="0"/>
            </a:endParaRPr>
          </a:p>
        </p:txBody>
      </p:sp>
      <p:pic>
        <p:nvPicPr>
          <p:cNvPr id="1028" name="Picture 4" descr="http://users.rcn.com/jkimball.ma.ultranet/BiologyPages/G/GalapagosIs.gif"/>
          <p:cNvPicPr>
            <a:picLocks noChangeAspect="1" noChangeArrowheads="1"/>
          </p:cNvPicPr>
          <p:nvPr/>
        </p:nvPicPr>
        <p:blipFill>
          <a:blip r:embed="rId2"/>
          <a:srcRect t="41438"/>
          <a:stretch>
            <a:fillRect/>
          </a:stretch>
        </p:blipFill>
        <p:spPr bwMode="auto">
          <a:xfrm>
            <a:off x="5136924" y="1898450"/>
            <a:ext cx="3528443" cy="3319980"/>
          </a:xfrm>
          <a:prstGeom prst="rect">
            <a:avLst/>
          </a:prstGeom>
          <a:noFill/>
        </p:spPr>
      </p:pic>
      <p:pic>
        <p:nvPicPr>
          <p:cNvPr id="7" name="Picture 6"/>
          <p:cNvPicPr>
            <a:picLocks noChangeAspect="1"/>
          </p:cNvPicPr>
          <p:nvPr/>
        </p:nvPicPr>
        <p:blipFill>
          <a:blip r:embed="rId3"/>
          <a:stretch>
            <a:fillRect/>
          </a:stretch>
        </p:blipFill>
        <p:spPr>
          <a:xfrm>
            <a:off x="487363" y="1361440"/>
            <a:ext cx="4038600" cy="4038600"/>
          </a:xfrm>
          <a:prstGeom prst="rect">
            <a:avLst/>
          </a:prstGeom>
        </p:spPr>
      </p:pic>
      <p:cxnSp>
        <p:nvCxnSpPr>
          <p:cNvPr id="12" name="Straight Arrow Connector 11"/>
          <p:cNvCxnSpPr/>
          <p:nvPr/>
        </p:nvCxnSpPr>
        <p:spPr>
          <a:xfrm rot="16200000" flipV="1">
            <a:off x="1620520" y="4272280"/>
            <a:ext cx="1859280" cy="158496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673623" y="6070084"/>
            <a:ext cx="1852340" cy="369332"/>
          </a:xfrm>
          <a:prstGeom prst="rect">
            <a:avLst/>
          </a:prstGeom>
          <a:noFill/>
        </p:spPr>
        <p:txBody>
          <a:bodyPr wrap="none" rtlCol="0">
            <a:spAutoFit/>
          </a:bodyPr>
          <a:lstStyle/>
          <a:p>
            <a:r>
              <a:rPr lang="en-US" dirty="0" smtClean="0"/>
              <a:t>Galapagos Islands</a:t>
            </a:r>
            <a:endParaRPr lang="en-US" dirty="0"/>
          </a:p>
        </p:txBody>
      </p:sp>
      <p:cxnSp>
        <p:nvCxnSpPr>
          <p:cNvPr id="15" name="Straight Arrow Connector 14"/>
          <p:cNvCxnSpPr/>
          <p:nvPr/>
        </p:nvCxnSpPr>
        <p:spPr>
          <a:xfrm flipV="1">
            <a:off x="1757680" y="3423920"/>
            <a:ext cx="3688080" cy="45720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127376" y="1512054"/>
            <a:ext cx="1852340" cy="369332"/>
          </a:xfrm>
          <a:prstGeom prst="rect">
            <a:avLst/>
          </a:prstGeom>
          <a:noFill/>
        </p:spPr>
        <p:txBody>
          <a:bodyPr wrap="none" rtlCol="0">
            <a:spAutoFit/>
          </a:bodyPr>
          <a:lstStyle/>
          <a:p>
            <a:r>
              <a:rPr lang="en-US" dirty="0" smtClean="0"/>
              <a:t>Galapagos Islands</a:t>
            </a:r>
            <a:endParaRPr lang="en-US" dirty="0"/>
          </a:p>
        </p:txBody>
      </p:sp>
      <p:sp>
        <p:nvSpPr>
          <p:cNvPr id="1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2" name="Rectangle 1"/>
          <p:cNvSpPr/>
          <p:nvPr/>
        </p:nvSpPr>
        <p:spPr>
          <a:xfrm>
            <a:off x="534487" y="681055"/>
            <a:ext cx="8659802" cy="646331"/>
          </a:xfrm>
          <a:prstGeom prst="rect">
            <a:avLst/>
          </a:prstGeom>
        </p:spPr>
        <p:txBody>
          <a:bodyPr wrap="square">
            <a:spAutoFit/>
          </a:bodyPr>
          <a:lstStyle/>
          <a:p>
            <a:r>
              <a:rPr lang="en-US" dirty="0">
                <a:latin typeface="Calibri" charset="0"/>
              </a:rPr>
              <a:t>Below you see two maps. The first map shows where the Galapagos Islands are. The second shows where Daphne Major is within the Galapagos Islands.</a:t>
            </a:r>
            <a:endParaRPr lang="en-US" dirty="0"/>
          </a:p>
        </p:txBody>
      </p:sp>
      <p:sp>
        <p:nvSpPr>
          <p:cNvPr id="14"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3542884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3"/>
          <p:cNvSpPr txBox="1">
            <a:spLocks noChangeArrowheads="1"/>
          </p:cNvSpPr>
          <p:nvPr/>
        </p:nvSpPr>
        <p:spPr bwMode="auto">
          <a:xfrm>
            <a:off x="926688" y="1457"/>
            <a:ext cx="7447346"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9 </a:t>
            </a:r>
            <a:r>
              <a:rPr lang="en-US" sz="2400" b="1" dirty="0">
                <a:solidFill>
                  <a:srgbClr val="FF0000"/>
                </a:solidFill>
                <a:latin typeface="Calibri" charset="0"/>
              </a:rPr>
              <a:t>–</a:t>
            </a:r>
            <a:r>
              <a:rPr lang="en-US" sz="2800" b="1" dirty="0" smtClean="0">
                <a:solidFill>
                  <a:srgbClr val="FF0000"/>
                </a:solidFill>
                <a:latin typeface="Calibri" pitchFamily="34" charset="0"/>
              </a:rPr>
              <a:t> Weight </a:t>
            </a:r>
            <a:r>
              <a:rPr lang="en-US" sz="2800" b="1" dirty="0">
                <a:solidFill>
                  <a:srgbClr val="FF0000"/>
                </a:solidFill>
                <a:latin typeface="Calibri" pitchFamily="34" charset="0"/>
              </a:rPr>
              <a:t>of</a:t>
            </a:r>
            <a:r>
              <a:rPr lang="en-US" sz="2800" b="1" dirty="0" smtClean="0">
                <a:solidFill>
                  <a:srgbClr val="FF0000"/>
                </a:solidFill>
                <a:latin typeface="Calibri" pitchFamily="34" charset="0"/>
              </a:rPr>
              <a:t> finches that survived and </a:t>
            </a:r>
          </a:p>
          <a:p>
            <a:pPr algn="ctr"/>
            <a:r>
              <a:rPr lang="en-US" sz="2800" b="1" dirty="0">
                <a:solidFill>
                  <a:srgbClr val="FF0000"/>
                </a:solidFill>
                <a:latin typeface="Calibri" pitchFamily="34" charset="0"/>
              </a:rPr>
              <a:t>d</a:t>
            </a:r>
            <a:r>
              <a:rPr lang="en-US" sz="2800" b="1" dirty="0" smtClean="0">
                <a:solidFill>
                  <a:srgbClr val="FF0000"/>
                </a:solidFill>
                <a:latin typeface="Calibri" pitchFamily="34" charset="0"/>
              </a:rPr>
              <a:t>ied during the first 6 months of the drought</a:t>
            </a:r>
            <a:endParaRPr lang="en-US" sz="2800" b="1" dirty="0">
              <a:solidFill>
                <a:srgbClr val="FF0000"/>
              </a:solidFill>
              <a:latin typeface="Calibri" pitchFamily="34" charset="0"/>
            </a:endParaRPr>
          </a:p>
        </p:txBody>
      </p:sp>
      <p:sp>
        <p:nvSpPr>
          <p:cNvPr id="17410" name="TextBox 6"/>
          <p:cNvSpPr txBox="1">
            <a:spLocks noChangeArrowheads="1"/>
          </p:cNvSpPr>
          <p:nvPr/>
        </p:nvSpPr>
        <p:spPr bwMode="auto">
          <a:xfrm>
            <a:off x="692785" y="901255"/>
            <a:ext cx="8042275" cy="1938992"/>
          </a:xfrm>
          <a:prstGeom prst="rect">
            <a:avLst/>
          </a:prstGeom>
          <a:noFill/>
          <a:ln w="9525">
            <a:noFill/>
            <a:miter lim="800000"/>
            <a:headEnd/>
            <a:tailEnd/>
          </a:ln>
        </p:spPr>
        <p:txBody>
          <a:bodyPr>
            <a:spAutoFit/>
          </a:bodyPr>
          <a:lstStyle/>
          <a:p>
            <a:r>
              <a:rPr lang="en-US" sz="2000" dirty="0">
                <a:latin typeface="Calibri" pitchFamily="34" charset="0"/>
              </a:rPr>
              <a:t>During the drought the research team on the Galapagos </a:t>
            </a:r>
            <a:r>
              <a:rPr lang="en-US" sz="2000" dirty="0" smtClean="0">
                <a:latin typeface="Calibri" pitchFamily="34" charset="0"/>
              </a:rPr>
              <a:t>Islands </a:t>
            </a:r>
            <a:r>
              <a:rPr lang="en-US" sz="2000" dirty="0">
                <a:latin typeface="Calibri" pitchFamily="34" charset="0"/>
              </a:rPr>
              <a:t>collected birds that survived the drought and birds that did not </a:t>
            </a:r>
            <a:r>
              <a:rPr lang="en-US" sz="2000" dirty="0" smtClean="0">
                <a:latin typeface="Calibri" pitchFamily="34" charset="0"/>
              </a:rPr>
              <a:t>survive (each finch was given a Finch ID number), </a:t>
            </a:r>
            <a:r>
              <a:rPr lang="en-US" sz="2000" dirty="0">
                <a:latin typeface="Calibri" pitchFamily="34" charset="0"/>
              </a:rPr>
              <a:t>and they weighed them. </a:t>
            </a:r>
            <a:r>
              <a:rPr lang="en-US" sz="2000" dirty="0" smtClean="0">
                <a:latin typeface="Calibri" pitchFamily="34" charset="0"/>
              </a:rPr>
              <a:t>The first 6 months were the worst months of the drought. Below are </a:t>
            </a:r>
            <a:r>
              <a:rPr lang="en-US" sz="2000" dirty="0">
                <a:latin typeface="Calibri" pitchFamily="34" charset="0"/>
              </a:rPr>
              <a:t>2</a:t>
            </a:r>
            <a:r>
              <a:rPr lang="en-US" sz="2000" dirty="0" smtClean="0">
                <a:latin typeface="Calibri" pitchFamily="34" charset="0"/>
              </a:rPr>
              <a:t> graphs that show the weights </a:t>
            </a:r>
            <a:r>
              <a:rPr lang="en-US" sz="2000" dirty="0">
                <a:latin typeface="Calibri" pitchFamily="34" charset="0"/>
              </a:rPr>
              <a:t>of </a:t>
            </a:r>
            <a:r>
              <a:rPr lang="en-US" sz="2000" dirty="0" smtClean="0">
                <a:latin typeface="Calibri" pitchFamily="34" charset="0"/>
              </a:rPr>
              <a:t>each bird </a:t>
            </a:r>
            <a:r>
              <a:rPr lang="en-US" sz="2000" dirty="0">
                <a:latin typeface="Calibri" pitchFamily="34" charset="0"/>
              </a:rPr>
              <a:t>that </a:t>
            </a:r>
            <a:r>
              <a:rPr lang="en-US" sz="2000" dirty="0" smtClean="0">
                <a:latin typeface="Calibri" pitchFamily="34" charset="0"/>
              </a:rPr>
              <a:t>survived the first 6 months of the drought and the weights of each bird that died during the first 6 months of the drought.</a:t>
            </a:r>
            <a:endParaRPr lang="en-US" sz="2000" dirty="0">
              <a:latin typeface="Calibri" pitchFamily="34" charset="0"/>
            </a:endParaRPr>
          </a:p>
        </p:txBody>
      </p:sp>
      <p:sp>
        <p:nvSpPr>
          <p:cNvPr id="6" name="TextBox 19">
            <a:hlinkClick r:id="" action="ppaction://hlinkshowjump?jump=firstslide"/>
          </p:cNvPr>
          <p:cNvSpPr txBox="1">
            <a:spLocks noChangeArrowheads="1"/>
          </p:cNvSpPr>
          <p:nvPr/>
        </p:nvSpPr>
        <p:spPr bwMode="auto">
          <a:xfrm>
            <a:off x="30571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fontAlgn="auto">
              <a:spcBef>
                <a:spcPts val="0"/>
              </a:spcBef>
              <a:spcAft>
                <a:spcPts val="0"/>
              </a:spcAft>
              <a:defRPr/>
            </a:pPr>
            <a:r>
              <a:rPr lang="en-US" sz="2000" b="1" dirty="0">
                <a:solidFill>
                  <a:schemeClr val="bg1"/>
                </a:solidFill>
                <a:latin typeface="Calibri" pitchFamily="34" charset="0"/>
              </a:rPr>
              <a:t>Home</a:t>
            </a:r>
          </a:p>
        </p:txBody>
      </p:sp>
      <p:sp>
        <p:nvSpPr>
          <p:cNvPr id="17426" name="TextBox 6"/>
          <p:cNvSpPr txBox="1">
            <a:spLocks noChangeArrowheads="1"/>
          </p:cNvSpPr>
          <p:nvPr/>
        </p:nvSpPr>
        <p:spPr bwMode="auto">
          <a:xfrm>
            <a:off x="1299924" y="5900409"/>
            <a:ext cx="6997108" cy="954107"/>
          </a:xfrm>
          <a:prstGeom prst="rect">
            <a:avLst/>
          </a:prstGeom>
          <a:noFill/>
          <a:ln w="9525">
            <a:noFill/>
            <a:miter lim="800000"/>
            <a:headEnd/>
            <a:tailEnd/>
          </a:ln>
        </p:spPr>
        <p:txBody>
          <a:bodyPr wrap="none">
            <a:spAutoFit/>
          </a:bodyPr>
          <a:lstStyle/>
          <a:p>
            <a:r>
              <a:rPr lang="en-US" sz="2800" dirty="0" smtClean="0">
                <a:solidFill>
                  <a:srgbClr val="0000FF"/>
                </a:solidFill>
                <a:latin typeface="Calibri" pitchFamily="34" charset="0"/>
              </a:rPr>
              <a:t>Click on each graph to see the average weight, </a:t>
            </a:r>
          </a:p>
          <a:p>
            <a:r>
              <a:rPr lang="en-US" sz="2800" dirty="0" smtClean="0">
                <a:solidFill>
                  <a:srgbClr val="0000FF"/>
                </a:solidFill>
                <a:latin typeface="Calibri" pitchFamily="34" charset="0"/>
              </a:rPr>
              <a:t>then click next for the conclusion question.</a:t>
            </a:r>
            <a:endParaRPr lang="en-US" sz="2800" dirty="0">
              <a:solidFill>
                <a:srgbClr val="0000FF"/>
              </a:solidFill>
              <a:latin typeface="Calibri" pitchFamily="34" charset="0"/>
            </a:endParaRPr>
          </a:p>
        </p:txBody>
      </p:sp>
      <p:sp>
        <p:nvSpPr>
          <p:cNvPr id="7" name="Rectangle 6"/>
          <p:cNvSpPr/>
          <p:nvPr/>
        </p:nvSpPr>
        <p:spPr>
          <a:xfrm>
            <a:off x="4479667" y="3379798"/>
            <a:ext cx="184666" cy="369332"/>
          </a:xfrm>
          <a:prstGeom prst="rect">
            <a:avLst/>
          </a:prstGeom>
        </p:spPr>
        <p:txBody>
          <a:bodyPr wrap="none">
            <a:spAutoFit/>
          </a:bodyPr>
          <a:lstStyle/>
          <a:p>
            <a:r>
              <a:rPr lang="en-US" dirty="0" smtClean="0"/>
              <a:t> </a:t>
            </a:r>
            <a:endParaRPr lang="en-US" dirty="0"/>
          </a:p>
        </p:txBody>
      </p:sp>
      <p:pic>
        <p:nvPicPr>
          <p:cNvPr id="10" name="Picture 9"/>
          <p:cNvPicPr>
            <a:picLocks noChangeAspect="1"/>
          </p:cNvPicPr>
          <p:nvPr/>
        </p:nvPicPr>
        <p:blipFill>
          <a:blip r:embed="rId2"/>
          <a:stretch>
            <a:fillRect/>
          </a:stretch>
        </p:blipFill>
        <p:spPr>
          <a:xfrm>
            <a:off x="683891" y="2840247"/>
            <a:ext cx="3633216" cy="3027680"/>
          </a:xfrm>
          <a:prstGeom prst="rect">
            <a:avLst/>
          </a:prstGeom>
          <a:ln w="38100">
            <a:solidFill>
              <a:schemeClr val="tx1"/>
            </a:solidFill>
          </a:ln>
        </p:spPr>
      </p:pic>
      <p:pic>
        <p:nvPicPr>
          <p:cNvPr id="11" name="Picture 10"/>
          <p:cNvPicPr>
            <a:picLocks noChangeAspect="1"/>
          </p:cNvPicPr>
          <p:nvPr/>
        </p:nvPicPr>
        <p:blipFill>
          <a:blip r:embed="rId3"/>
          <a:stretch>
            <a:fillRect/>
          </a:stretch>
        </p:blipFill>
        <p:spPr>
          <a:xfrm>
            <a:off x="4713923" y="2840247"/>
            <a:ext cx="3840480" cy="3027680"/>
          </a:xfrm>
          <a:prstGeom prst="rect">
            <a:avLst/>
          </a:prstGeom>
          <a:ln w="38100">
            <a:solidFill>
              <a:schemeClr val="tx1"/>
            </a:solidFill>
          </a:ln>
        </p:spPr>
      </p:pic>
      <p:sp>
        <p:nvSpPr>
          <p:cNvPr id="9" name="TextBox 8"/>
          <p:cNvSpPr txBox="1"/>
          <p:nvPr/>
        </p:nvSpPr>
        <p:spPr>
          <a:xfrm>
            <a:off x="1097280" y="2840247"/>
            <a:ext cx="3219827" cy="369332"/>
          </a:xfrm>
          <a:prstGeom prst="rect">
            <a:avLst/>
          </a:prstGeom>
          <a:solidFill>
            <a:schemeClr val="bg1"/>
          </a:solidFill>
        </p:spPr>
        <p:txBody>
          <a:bodyPr wrap="square" rtlCol="0">
            <a:spAutoFit/>
          </a:bodyPr>
          <a:lstStyle/>
          <a:p>
            <a:r>
              <a:rPr lang="en-US" dirty="0" smtClean="0"/>
              <a:t>Birds that survived the drought</a:t>
            </a:r>
            <a:endParaRPr lang="en-US" dirty="0"/>
          </a:p>
        </p:txBody>
      </p:sp>
      <p:sp>
        <p:nvSpPr>
          <p:cNvPr id="12" name="TextBox 11"/>
          <p:cNvSpPr txBox="1"/>
          <p:nvPr/>
        </p:nvSpPr>
        <p:spPr>
          <a:xfrm>
            <a:off x="5090244" y="2851967"/>
            <a:ext cx="3461932" cy="369332"/>
          </a:xfrm>
          <a:prstGeom prst="rect">
            <a:avLst/>
          </a:prstGeom>
          <a:solidFill>
            <a:schemeClr val="bg1"/>
          </a:solidFill>
        </p:spPr>
        <p:txBody>
          <a:bodyPr wrap="square" rtlCol="0">
            <a:spAutoFit/>
          </a:bodyPr>
          <a:lstStyle/>
          <a:p>
            <a:r>
              <a:rPr lang="en-US" dirty="0" smtClean="0"/>
              <a:t>Birds that died during </a:t>
            </a:r>
            <a:r>
              <a:rPr lang="en-US" smtClean="0"/>
              <a:t>the drought</a:t>
            </a:r>
            <a:endParaRPr lang="en-US" dirty="0"/>
          </a:p>
        </p:txBody>
      </p:sp>
      <p:sp>
        <p:nvSpPr>
          <p:cNvPr id="14" name="TextBox 19">
            <a:hlinkClick r:id="rId4" action="ppaction://hlinksldjump"/>
          </p:cNvPr>
          <p:cNvSpPr txBox="1">
            <a:spLocks noChangeArrowheads="1"/>
          </p:cNvSpPr>
          <p:nvPr/>
        </p:nvSpPr>
        <p:spPr bwMode="auto">
          <a:xfrm>
            <a:off x="8067040"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16" name="TextBox 15"/>
          <p:cNvSpPr txBox="1"/>
          <p:nvPr/>
        </p:nvSpPr>
        <p:spPr>
          <a:xfrm>
            <a:off x="1972237" y="4093890"/>
            <a:ext cx="1451539" cy="707886"/>
          </a:xfrm>
          <a:prstGeom prst="rect">
            <a:avLst/>
          </a:prstGeom>
          <a:noFill/>
        </p:spPr>
        <p:txBody>
          <a:bodyPr wrap="none" rtlCol="0">
            <a:spAutoFit/>
          </a:bodyPr>
          <a:lstStyle/>
          <a:p>
            <a:r>
              <a:rPr lang="en-US" sz="4000" dirty="0" smtClean="0"/>
              <a:t>14.2 </a:t>
            </a:r>
            <a:r>
              <a:rPr lang="en-US" sz="4000" dirty="0" err="1" smtClean="0"/>
              <a:t>g</a:t>
            </a:r>
            <a:endParaRPr lang="en-US" sz="4000" dirty="0"/>
          </a:p>
        </p:txBody>
      </p:sp>
      <p:sp>
        <p:nvSpPr>
          <p:cNvPr id="17" name="TextBox 16"/>
          <p:cNvSpPr txBox="1"/>
          <p:nvPr/>
        </p:nvSpPr>
        <p:spPr>
          <a:xfrm>
            <a:off x="6203579" y="4093890"/>
            <a:ext cx="1451539" cy="707886"/>
          </a:xfrm>
          <a:prstGeom prst="rect">
            <a:avLst/>
          </a:prstGeom>
          <a:noFill/>
        </p:spPr>
        <p:txBody>
          <a:bodyPr wrap="none" rtlCol="0">
            <a:spAutoFit/>
          </a:bodyPr>
          <a:lstStyle/>
          <a:p>
            <a:r>
              <a:rPr lang="en-US" sz="4000" dirty="0" smtClean="0"/>
              <a:t>13.5 </a:t>
            </a:r>
            <a:r>
              <a:rPr lang="en-US" sz="4000" dirty="0" err="1" smtClean="0"/>
              <a:t>g</a:t>
            </a:r>
            <a:endParaRPr lang="en-US" sz="4000" dirty="0"/>
          </a:p>
        </p:txBody>
      </p:sp>
    </p:spTree>
    <p:extLst>
      <p:ext uri="{BB962C8B-B14F-4D97-AF65-F5344CB8AC3E}">
        <p14:creationId xmlns:p14="http://schemas.microsoft.com/office/powerpoint/2010/main" val="27789404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a:t>
            </a:r>
            <a:r>
              <a:rPr lang="en-US" dirty="0" smtClean="0"/>
              <a:t>Evidence 9?</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rId2" action="ppaction://hlinksldjump"/>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926688" y="340124"/>
            <a:ext cx="7447346" cy="954107"/>
          </a:xfrm>
          <a:prstGeom prst="rect">
            <a:avLst/>
          </a:prstGeom>
          <a:noFill/>
          <a:ln w="9525">
            <a:noFill/>
            <a:miter lim="800000"/>
            <a:headEnd/>
            <a:tailEnd/>
          </a:ln>
        </p:spPr>
        <p:txBody>
          <a:bodyPr wrap="none">
            <a:spAutoFit/>
          </a:bodyPr>
          <a:lstStyle/>
          <a:p>
            <a:pPr algn="ctr"/>
            <a:r>
              <a:rPr lang="en-US" sz="2800" b="1" dirty="0">
                <a:solidFill>
                  <a:srgbClr val="FF0000"/>
                </a:solidFill>
                <a:latin typeface="Calibri" pitchFamily="34" charset="0"/>
              </a:rPr>
              <a:t>Evidence 9 </a:t>
            </a:r>
            <a:r>
              <a:rPr lang="en-US" sz="2400" b="1" dirty="0">
                <a:solidFill>
                  <a:srgbClr val="FF0000"/>
                </a:solidFill>
                <a:latin typeface="Calibri" charset="0"/>
              </a:rPr>
              <a:t>–</a:t>
            </a:r>
            <a:r>
              <a:rPr lang="en-US" sz="2800" b="1" dirty="0" smtClean="0">
                <a:solidFill>
                  <a:srgbClr val="FF0000"/>
                </a:solidFill>
                <a:latin typeface="Calibri" pitchFamily="34" charset="0"/>
              </a:rPr>
              <a:t> Weight </a:t>
            </a:r>
            <a:r>
              <a:rPr lang="en-US" sz="2800" b="1" dirty="0">
                <a:solidFill>
                  <a:srgbClr val="FF0000"/>
                </a:solidFill>
                <a:latin typeface="Calibri" pitchFamily="34" charset="0"/>
              </a:rPr>
              <a:t>of</a:t>
            </a:r>
            <a:r>
              <a:rPr lang="en-US" sz="2800" b="1" dirty="0" smtClean="0">
                <a:solidFill>
                  <a:srgbClr val="FF0000"/>
                </a:solidFill>
                <a:latin typeface="Calibri" pitchFamily="34" charset="0"/>
              </a:rPr>
              <a:t> finches that survived and </a:t>
            </a:r>
          </a:p>
          <a:p>
            <a:pPr algn="ctr"/>
            <a:r>
              <a:rPr lang="en-US" sz="2800" b="1" dirty="0" smtClean="0">
                <a:solidFill>
                  <a:srgbClr val="FF0000"/>
                </a:solidFill>
                <a:latin typeface="Calibri" pitchFamily="34" charset="0"/>
              </a:rPr>
              <a:t>died during the first 6 months of the drought</a:t>
            </a:r>
            <a:endParaRPr lang="en-US" sz="2800" b="1" dirty="0">
              <a:solidFill>
                <a:srgbClr val="FF0000"/>
              </a:solidFill>
              <a:latin typeface="Calibri" pitchFamily="34" charset="0"/>
            </a:endParaRPr>
          </a:p>
        </p:txBody>
      </p:sp>
    </p:spTree>
    <p:extLst>
      <p:ext uri="{BB962C8B-B14F-4D97-AF65-F5344CB8AC3E}">
        <p14:creationId xmlns:p14="http://schemas.microsoft.com/office/powerpoint/2010/main" val="2664767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rPr>
              <a:t>Evidence 1 – What is their island like? </a:t>
            </a:r>
            <a:endParaRPr lang="en-US" sz="3600" b="1"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important information did you learn from Evidence 1? </a:t>
            </a:r>
          </a:p>
          <a:p>
            <a:pPr marL="0" indent="0">
              <a:buNone/>
            </a:pPr>
            <a:endParaRPr lang="en-US" dirty="0"/>
          </a:p>
          <a:p>
            <a:pPr marL="0" indent="0">
              <a:buNone/>
            </a:pPr>
            <a:r>
              <a:rPr lang="en-US" sz="2000" dirty="0" smtClean="0"/>
              <a:t>(Each of you state what you have learned and why it is important before clicking “home”). </a:t>
            </a:r>
            <a:endParaRPr lang="en-US" sz="2000" dirty="0"/>
          </a:p>
        </p:txBody>
      </p:sp>
      <p:sp>
        <p:nvSpPr>
          <p:cNvPr id="4"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5"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201925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974725" y="242887"/>
            <a:ext cx="7371129"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2 – General information about ground finches</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477054"/>
          </a:xfrm>
          <a:prstGeom prst="rect">
            <a:avLst/>
          </a:prstGeom>
          <a:noFill/>
          <a:ln w="9525">
            <a:noFill/>
            <a:miter lim="800000"/>
            <a:headEnd/>
            <a:tailEnd/>
          </a:ln>
        </p:spPr>
        <p:txBody>
          <a:bodyPr>
            <a:prstTxWarp prst="textNoShape">
              <a:avLst/>
            </a:prstTxWarp>
            <a:spAutoFit/>
          </a:bodyPr>
          <a:lstStyle/>
          <a:p>
            <a:r>
              <a:rPr lang="en-US" sz="2500" dirty="0" smtClean="0">
                <a:latin typeface="Calibri" charset="0"/>
              </a:rPr>
              <a:t>Below is a profile of Ground Finches:</a:t>
            </a:r>
            <a:endParaRPr lang="en-US" sz="2500" dirty="0">
              <a:latin typeface="Calibri" charset="0"/>
            </a:endParaRPr>
          </a:p>
        </p:txBody>
      </p:sp>
      <p:sp>
        <p:nvSpPr>
          <p:cNvPr id="10"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pic>
        <p:nvPicPr>
          <p:cNvPr id="11" name="Picture 10"/>
          <p:cNvPicPr>
            <a:picLocks noChangeAspect="1"/>
          </p:cNvPicPr>
          <p:nvPr/>
        </p:nvPicPr>
        <p:blipFill>
          <a:blip r:embed="rId2"/>
          <a:stretch>
            <a:fillRect/>
          </a:stretch>
        </p:blipFill>
        <p:spPr>
          <a:xfrm>
            <a:off x="307373" y="1938464"/>
            <a:ext cx="3608345" cy="3608345"/>
          </a:xfrm>
          <a:prstGeom prst="rect">
            <a:avLst/>
          </a:prstGeom>
        </p:spPr>
      </p:pic>
      <p:sp>
        <p:nvSpPr>
          <p:cNvPr id="12" name="TextBox 11"/>
          <p:cNvSpPr txBox="1"/>
          <p:nvPr/>
        </p:nvSpPr>
        <p:spPr>
          <a:xfrm>
            <a:off x="4180703" y="2000250"/>
            <a:ext cx="4777975" cy="3970318"/>
          </a:xfrm>
          <a:prstGeom prst="rect">
            <a:avLst/>
          </a:prstGeom>
          <a:noFill/>
        </p:spPr>
        <p:txBody>
          <a:bodyPr wrap="none" rtlCol="0">
            <a:spAutoFit/>
          </a:bodyPr>
          <a:lstStyle/>
          <a:p>
            <a:r>
              <a:rPr lang="en-US" u="sng" dirty="0"/>
              <a:t>Where they live</a:t>
            </a:r>
            <a:r>
              <a:rPr lang="en-US" dirty="0"/>
              <a:t>: Galapagos Islands</a:t>
            </a:r>
          </a:p>
          <a:p>
            <a:endParaRPr lang="en-US" dirty="0"/>
          </a:p>
          <a:p>
            <a:r>
              <a:rPr lang="en-US" u="sng" dirty="0"/>
              <a:t>Food source</a:t>
            </a:r>
            <a:r>
              <a:rPr lang="en-US" dirty="0"/>
              <a:t>:  They eat a variety of seeds.</a:t>
            </a:r>
          </a:p>
          <a:p>
            <a:endParaRPr lang="en-US" dirty="0"/>
          </a:p>
          <a:p>
            <a:r>
              <a:rPr lang="en-US" u="sng" dirty="0"/>
              <a:t>Flight</a:t>
            </a:r>
            <a:r>
              <a:rPr lang="en-US" dirty="0"/>
              <a:t>:  They fly around Daphne Major but do not</a:t>
            </a:r>
          </a:p>
          <a:p>
            <a:r>
              <a:rPr lang="en-US" dirty="0"/>
              <a:t>        fly to other islands </a:t>
            </a:r>
            <a:r>
              <a:rPr lang="en-US" dirty="0" smtClean="0"/>
              <a:t>.</a:t>
            </a:r>
            <a:endParaRPr lang="en-US" dirty="0"/>
          </a:p>
          <a:p>
            <a:endParaRPr lang="en-US" dirty="0"/>
          </a:p>
          <a:p>
            <a:r>
              <a:rPr lang="en-US" u="sng" dirty="0"/>
              <a:t>Lifespan</a:t>
            </a:r>
            <a:r>
              <a:rPr lang="en-US" dirty="0"/>
              <a:t>:  They typically live for 2 </a:t>
            </a:r>
            <a:r>
              <a:rPr lang="en-US" dirty="0" smtClean="0"/>
              <a:t>years.</a:t>
            </a:r>
            <a:endParaRPr lang="en-US" dirty="0"/>
          </a:p>
          <a:p>
            <a:endParaRPr lang="en-US" dirty="0"/>
          </a:p>
          <a:p>
            <a:r>
              <a:rPr lang="en-US" u="sng" dirty="0"/>
              <a:t>Breeding</a:t>
            </a:r>
            <a:r>
              <a:rPr lang="en-US" dirty="0"/>
              <a:t>:  They typically lay 3 eggs per </a:t>
            </a:r>
            <a:r>
              <a:rPr lang="en-US" dirty="0" smtClean="0"/>
              <a:t>month.</a:t>
            </a:r>
            <a:endParaRPr lang="en-US" dirty="0"/>
          </a:p>
          <a:p>
            <a:endParaRPr lang="en-US" dirty="0"/>
          </a:p>
          <a:p>
            <a:r>
              <a:rPr lang="en-US" u="sng" dirty="0"/>
              <a:t>Some of their genetic traits</a:t>
            </a:r>
            <a:r>
              <a:rPr lang="en-US" dirty="0"/>
              <a:t>:  </a:t>
            </a:r>
          </a:p>
          <a:p>
            <a:r>
              <a:rPr lang="en-US" dirty="0"/>
              <a:t>	beak size, wing span, foot length,</a:t>
            </a:r>
          </a:p>
          <a:p>
            <a:r>
              <a:rPr lang="en-US" dirty="0"/>
              <a:t>         body color, beak color</a:t>
            </a:r>
          </a:p>
        </p:txBody>
      </p:sp>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99101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1417638"/>
          </a:xfrm>
        </p:spPr>
        <p:txBody>
          <a:bodyPr>
            <a:normAutofit/>
          </a:bodyPr>
          <a:lstStyle/>
          <a:p>
            <a:r>
              <a:rPr lang="en-US" sz="3600" b="1" dirty="0" smtClean="0">
                <a:solidFill>
                  <a:srgbClr val="FF0000"/>
                </a:solidFill>
              </a:rPr>
              <a:t>Evidence 2 – General information about ground finches</a:t>
            </a:r>
            <a:endParaRPr lang="en-US" sz="3600" b="1" dirty="0">
              <a:solidFill>
                <a:srgbClr val="FF0000"/>
              </a:solidFill>
            </a:endParaRPr>
          </a:p>
        </p:txBody>
      </p:sp>
      <p:sp>
        <p:nvSpPr>
          <p:cNvPr id="5" name="Content Placeholder 2"/>
          <p:cNvSpPr>
            <a:spLocks noGrp="1"/>
          </p:cNvSpPr>
          <p:nvPr>
            <p:ph idx="1"/>
          </p:nvPr>
        </p:nvSpPr>
        <p:spPr>
          <a:xfrm>
            <a:off x="457200" y="1600200"/>
            <a:ext cx="8229600" cy="4525963"/>
          </a:xfrm>
        </p:spPr>
        <p:txBody>
          <a:bodyPr/>
          <a:lstStyle/>
          <a:p>
            <a:pPr marL="0" indent="0">
              <a:buNone/>
            </a:pPr>
            <a:r>
              <a:rPr lang="en-US" dirty="0"/>
              <a:t>What important information did you learn from Evidence </a:t>
            </a:r>
            <a:r>
              <a:rPr lang="en-US" dirty="0" smtClean="0"/>
              <a:t>2? </a:t>
            </a:r>
            <a:endParaRPr lang="en-US" dirty="0"/>
          </a:p>
          <a:p>
            <a:pPr marL="0" indent="0">
              <a:buNone/>
            </a:pPr>
            <a:endParaRPr lang="en-US" dirty="0"/>
          </a:p>
          <a:p>
            <a:pPr marL="0" indent="0">
              <a:buNone/>
            </a:pPr>
            <a:r>
              <a:rPr lang="en-US" sz="2000" dirty="0"/>
              <a:t>(Each of you state what you have learned and why it is important before clicking “home”). </a:t>
            </a:r>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2425888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66847" y="242888"/>
            <a:ext cx="8656216"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3 – Predators on the island before and during the drought</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1190625"/>
          </a:xfrm>
          <a:prstGeom prst="rect">
            <a:avLst/>
          </a:prstGeom>
          <a:noFill/>
          <a:ln w="9525">
            <a:noFill/>
            <a:miter lim="800000"/>
            <a:headEnd/>
            <a:tailEnd/>
          </a:ln>
        </p:spPr>
        <p:txBody>
          <a:bodyPr>
            <a:prstTxWarp prst="textNoShape">
              <a:avLst/>
            </a:prstTxWarp>
            <a:spAutoFit/>
          </a:bodyPr>
          <a:lstStyle/>
          <a:p>
            <a:r>
              <a:rPr lang="en-US" dirty="0">
                <a:latin typeface="Calibri" charset="0"/>
              </a:rPr>
              <a:t>A scientist took detailed field notes during a month-long summer visit to the island in 1975, before the drought. There are 2 predators that eat ground finches: hawks and short-eared owls. The scientist counted how many hawks and owls she could find. She repeated this in the summer of 1978, during the drought. This is what she reported:</a:t>
            </a:r>
          </a:p>
        </p:txBody>
      </p:sp>
      <p:graphicFrame>
        <p:nvGraphicFramePr>
          <p:cNvPr id="17433" name="Group 25"/>
          <p:cNvGraphicFramePr>
            <a:graphicFrameLocks noGrp="1"/>
          </p:cNvGraphicFramePr>
          <p:nvPr>
            <p:extLst>
              <p:ext uri="{D42A27DB-BD31-4B8C-83A1-F6EECF244321}">
                <p14:modId xmlns:p14="http://schemas.microsoft.com/office/powerpoint/2010/main" val="1036515227"/>
              </p:ext>
            </p:extLst>
          </p:nvPr>
        </p:nvGraphicFramePr>
        <p:xfrm>
          <a:off x="774700" y="2362200"/>
          <a:ext cx="7621588" cy="3749676"/>
        </p:xfrm>
        <a:graphic>
          <a:graphicData uri="http://schemas.openxmlformats.org/drawingml/2006/table">
            <a:tbl>
              <a:tblPr/>
              <a:tblGrid>
                <a:gridCol w="2540000"/>
                <a:gridCol w="2541588"/>
                <a:gridCol w="2540000"/>
              </a:tblGrid>
              <a:tr h="676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Predator Type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Total number seen </a:t>
                      </a:r>
                      <a:r>
                        <a:rPr kumimoji="0" lang="en-US" sz="1800" b="0" i="0" u="none" strike="noStrike" cap="none" normalizeH="0" baseline="0" dirty="0" smtClean="0">
                          <a:ln>
                            <a:noFill/>
                          </a:ln>
                          <a:solidFill>
                            <a:schemeClr val="tx1"/>
                          </a:solidFill>
                          <a:effectLst/>
                          <a:latin typeface="Calibri" charset="0"/>
                          <a:ea typeface="Arial" charset="0"/>
                          <a:cs typeface="Arial" charset="0"/>
                        </a:rPr>
                        <a:t>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Arial" charset="0"/>
                          <a:cs typeface="Arial" charset="0"/>
                        </a:rPr>
                        <a:t>1975</a:t>
                      </a:r>
                      <a:endParaRPr kumimoji="0" lang="en-US" sz="1800" b="0" i="0" u="none" strike="noStrike" cap="none" normalizeH="0" baseline="0" dirty="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Total number seen </a:t>
                      </a:r>
                      <a:r>
                        <a:rPr kumimoji="0" lang="en-US" sz="1800" b="0" i="0" u="none" strike="noStrike" cap="none" normalizeH="0" baseline="0" dirty="0" smtClean="0">
                          <a:ln>
                            <a:noFill/>
                          </a:ln>
                          <a:solidFill>
                            <a:schemeClr val="tx1"/>
                          </a:solidFill>
                          <a:effectLst/>
                          <a:latin typeface="Calibri" charset="0"/>
                          <a:ea typeface="Arial" charset="0"/>
                          <a:cs typeface="Arial" charset="0"/>
                        </a:rPr>
                        <a:t>in</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a:t>
                      </a:r>
                      <a:r>
                        <a:rPr kumimoji="0" lang="en-US" sz="1800" b="0" i="0" u="none" strike="noStrike" cap="none" normalizeH="0" baseline="0" dirty="0" smtClean="0">
                          <a:ln>
                            <a:noFill/>
                          </a:ln>
                          <a:solidFill>
                            <a:schemeClr val="tx1"/>
                          </a:solidFill>
                          <a:effectLst/>
                          <a:latin typeface="Calibri" charset="0"/>
                          <a:ea typeface="Arial" charset="0"/>
                          <a:cs typeface="Arial" charset="0"/>
                        </a:rPr>
                        <a:t>1978</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7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                              Hawks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7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a:t>
                      </a:r>
                      <a:r>
                        <a:rPr kumimoji="0" lang="en-US" sz="1800" b="0" i="0" u="none" strike="noStrike" cap="none" normalizeH="0" baseline="0" dirty="0" smtClean="0">
                          <a:ln>
                            <a:noFill/>
                          </a:ln>
                          <a:solidFill>
                            <a:schemeClr val="tx1"/>
                          </a:solidFill>
                          <a:effectLst/>
                          <a:latin typeface="Calibri" charset="0"/>
                          <a:ea typeface="Arial" charset="0"/>
                          <a:cs typeface="Arial" charset="0"/>
                        </a:rPr>
                        <a:t>Short-</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Eared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Owls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143" name="Picture 6"/>
          <p:cNvPicPr>
            <a:picLocks noChangeAspect="1"/>
          </p:cNvPicPr>
          <p:nvPr/>
        </p:nvPicPr>
        <p:blipFill>
          <a:blip r:embed="rId2"/>
          <a:srcRect/>
          <a:stretch>
            <a:fillRect/>
          </a:stretch>
        </p:blipFill>
        <p:spPr bwMode="auto">
          <a:xfrm>
            <a:off x="935038" y="3373438"/>
            <a:ext cx="1219200" cy="1219200"/>
          </a:xfrm>
          <a:prstGeom prst="rect">
            <a:avLst/>
          </a:prstGeom>
          <a:noFill/>
          <a:ln w="9525">
            <a:noFill/>
            <a:miter lim="800000"/>
            <a:headEnd/>
            <a:tailEnd/>
          </a:ln>
        </p:spPr>
      </p:pic>
      <p:pic>
        <p:nvPicPr>
          <p:cNvPr id="5144" name="Picture 8"/>
          <p:cNvPicPr>
            <a:picLocks noChangeAspect="1"/>
          </p:cNvPicPr>
          <p:nvPr/>
        </p:nvPicPr>
        <p:blipFill>
          <a:blip r:embed="rId3"/>
          <a:srcRect/>
          <a:stretch>
            <a:fillRect/>
          </a:stretch>
        </p:blipFill>
        <p:spPr bwMode="auto">
          <a:xfrm>
            <a:off x="895350" y="4768850"/>
            <a:ext cx="1270000" cy="1270000"/>
          </a:xfrm>
          <a:prstGeom prst="rect">
            <a:avLst/>
          </a:prstGeom>
          <a:noFill/>
          <a:ln w="9525">
            <a:noFill/>
            <a:miter lim="800000"/>
            <a:headEnd/>
            <a:tailEnd/>
          </a:ln>
        </p:spPr>
      </p:pic>
      <p:sp>
        <p:nvSpPr>
          <p:cNvPr id="8"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9"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331839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600200"/>
            <a:ext cx="8229600" cy="4525963"/>
          </a:xfrm>
        </p:spPr>
        <p:txBody>
          <a:bodyPr/>
          <a:lstStyle/>
          <a:p>
            <a:pPr marL="0" indent="0">
              <a:buNone/>
            </a:pPr>
            <a:r>
              <a:rPr lang="en-US" dirty="0" smtClean="0"/>
              <a:t>What do you conclude from the study in Evidence 3?</a:t>
            </a:r>
          </a:p>
          <a:p>
            <a:pPr marL="0" indent="0">
              <a:buNone/>
            </a:pPr>
            <a:endParaRPr lang="en-US" dirty="0"/>
          </a:p>
          <a:p>
            <a:pPr marL="0" indent="0">
              <a:buNone/>
            </a:pPr>
            <a:r>
              <a:rPr lang="en-US" sz="2000" dirty="0" smtClean="0"/>
              <a:t>(Each of you state your conclusion and why you came to that conclusion before clicking “home”). </a:t>
            </a:r>
            <a:endParaRPr lang="en-US" sz="2000" dirty="0"/>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997497" y="242888"/>
            <a:ext cx="7139845" cy="1200329"/>
          </a:xfrm>
          <a:prstGeom prst="rect">
            <a:avLst/>
          </a:prstGeom>
          <a:noFill/>
          <a:ln w="9525">
            <a:noFill/>
            <a:miter lim="800000"/>
            <a:headEnd/>
            <a:tailEnd/>
          </a:ln>
        </p:spPr>
        <p:txBody>
          <a:bodyPr wrap="none">
            <a:prstTxWarp prst="textNoShape">
              <a:avLst/>
            </a:prstTxWarp>
            <a:spAutoFit/>
          </a:bodyPr>
          <a:lstStyle/>
          <a:p>
            <a:pPr algn="ctr"/>
            <a:r>
              <a:rPr lang="en-US" sz="3600" b="1" dirty="0" smtClean="0">
                <a:solidFill>
                  <a:srgbClr val="FF0000"/>
                </a:solidFill>
                <a:latin typeface="Calibri" charset="0"/>
              </a:rPr>
              <a:t>Evidence 3 – Predators on the island </a:t>
            </a:r>
          </a:p>
          <a:p>
            <a:pPr algn="ctr"/>
            <a:r>
              <a:rPr lang="en-US" sz="3600" b="1" dirty="0" smtClean="0">
                <a:solidFill>
                  <a:srgbClr val="FF0000"/>
                </a:solidFill>
                <a:latin typeface="Calibri" charset="0"/>
              </a:rPr>
              <a:t>before and during the drought</a:t>
            </a:r>
            <a:endParaRPr lang="en-US" sz="3600" b="1" dirty="0">
              <a:solidFill>
                <a:srgbClr val="FF0000"/>
              </a:solidFill>
              <a:latin typeface="Calibri" charset="0"/>
            </a:endParaRPr>
          </a:p>
        </p:txBody>
      </p:sp>
    </p:spTree>
    <p:extLst>
      <p:ext uri="{BB962C8B-B14F-4D97-AF65-F5344CB8AC3E}">
        <p14:creationId xmlns:p14="http://schemas.microsoft.com/office/powerpoint/2010/main" val="393560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3"/>
          <p:cNvSpPr txBox="1">
            <a:spLocks noChangeArrowheads="1"/>
          </p:cNvSpPr>
          <p:nvPr/>
        </p:nvSpPr>
        <p:spPr bwMode="auto">
          <a:xfrm>
            <a:off x="1661222" y="80228"/>
            <a:ext cx="5744932"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4 </a:t>
            </a:r>
            <a:r>
              <a:rPr lang="en-US" sz="2400" b="1" dirty="0">
                <a:solidFill>
                  <a:srgbClr val="FF0000"/>
                </a:solidFill>
                <a:latin typeface="Calibri" charset="0"/>
              </a:rPr>
              <a:t>–</a:t>
            </a:r>
            <a:r>
              <a:rPr lang="en-US" sz="2400" b="1" dirty="0" smtClean="0">
                <a:solidFill>
                  <a:srgbClr val="FF0000"/>
                </a:solidFill>
                <a:latin typeface="Calibri" charset="0"/>
              </a:rPr>
              <a:t> The seeds on the island before </a:t>
            </a:r>
          </a:p>
          <a:p>
            <a:pPr algn="ctr"/>
            <a:r>
              <a:rPr lang="en-US" sz="2400" b="1" dirty="0">
                <a:solidFill>
                  <a:srgbClr val="FF0000"/>
                </a:solidFill>
                <a:latin typeface="Calibri" charset="0"/>
              </a:rPr>
              <a:t>a</a:t>
            </a:r>
            <a:r>
              <a:rPr lang="en-US" sz="2400" b="1" dirty="0" smtClean="0">
                <a:solidFill>
                  <a:srgbClr val="FF0000"/>
                </a:solidFill>
                <a:latin typeface="Calibri" charset="0"/>
              </a:rPr>
              <a:t>nd during the drought</a:t>
            </a:r>
            <a:endParaRPr lang="en-US" sz="2400" b="1" dirty="0">
              <a:solidFill>
                <a:srgbClr val="FF0000"/>
              </a:solidFill>
              <a:latin typeface="Calibri" charset="0"/>
            </a:endParaRPr>
          </a:p>
        </p:txBody>
      </p:sp>
      <p:sp>
        <p:nvSpPr>
          <p:cNvPr id="4100" name="TextBox 13"/>
          <p:cNvSpPr txBox="1">
            <a:spLocks noChangeArrowheads="1"/>
          </p:cNvSpPr>
          <p:nvPr/>
        </p:nvSpPr>
        <p:spPr bwMode="auto">
          <a:xfrm>
            <a:off x="522288" y="911225"/>
            <a:ext cx="8261350" cy="1477328"/>
          </a:xfrm>
          <a:prstGeom prst="rect">
            <a:avLst/>
          </a:prstGeom>
          <a:noFill/>
          <a:ln w="9525">
            <a:noFill/>
            <a:miter lim="800000"/>
            <a:headEnd/>
            <a:tailEnd/>
          </a:ln>
        </p:spPr>
        <p:txBody>
          <a:bodyPr>
            <a:prstTxWarp prst="textNoShape">
              <a:avLst/>
            </a:prstTxWarp>
            <a:spAutoFit/>
          </a:bodyPr>
          <a:lstStyle/>
          <a:p>
            <a:r>
              <a:rPr lang="en-US" dirty="0">
                <a:latin typeface="Calibri" charset="0"/>
              </a:rPr>
              <a:t>Plant scientists studied seeds on the island </a:t>
            </a:r>
            <a:r>
              <a:rPr lang="en-US" dirty="0" smtClean="0">
                <a:latin typeface="Calibri" charset="0"/>
              </a:rPr>
              <a:t>before the drought (1976)  </a:t>
            </a:r>
            <a:r>
              <a:rPr lang="en-US" dirty="0">
                <a:latin typeface="Calibri" charset="0"/>
              </a:rPr>
              <a:t>and </a:t>
            </a:r>
            <a:r>
              <a:rPr lang="en-US" dirty="0" smtClean="0">
                <a:latin typeface="Calibri" charset="0"/>
              </a:rPr>
              <a:t>during the drought (1977 and 1978). </a:t>
            </a:r>
            <a:r>
              <a:rPr lang="en-US" dirty="0">
                <a:latin typeface="Calibri" charset="0"/>
              </a:rPr>
              <a:t>Before the drought the finches mostly ate small, soft seeds.  </a:t>
            </a:r>
          </a:p>
          <a:p>
            <a:endParaRPr lang="en-US" dirty="0">
              <a:latin typeface="Calibri" charset="0"/>
            </a:endParaRPr>
          </a:p>
          <a:p>
            <a:r>
              <a:rPr lang="en-US" dirty="0">
                <a:latin typeface="Calibri" charset="0"/>
              </a:rPr>
              <a:t>The </a:t>
            </a:r>
            <a:r>
              <a:rPr lang="en-US" b="1" dirty="0">
                <a:latin typeface="Calibri" charset="0"/>
              </a:rPr>
              <a:t>first graph </a:t>
            </a:r>
            <a:r>
              <a:rPr lang="en-US" dirty="0">
                <a:latin typeface="Calibri" charset="0"/>
              </a:rPr>
              <a:t>shows the abundance (amount of seeds available) of small, soft seeds </a:t>
            </a:r>
            <a:r>
              <a:rPr lang="en-US" dirty="0" smtClean="0">
                <a:latin typeface="Calibri" charset="0"/>
              </a:rPr>
              <a:t>before the drought and during the drought.</a:t>
            </a:r>
            <a:endParaRPr lang="en-US" dirty="0">
              <a:latin typeface="Calibri" charset="0"/>
            </a:endParaRPr>
          </a:p>
        </p:txBody>
      </p:sp>
      <p:sp>
        <p:nvSpPr>
          <p:cNvPr id="7"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8" name="TextBox 7"/>
          <p:cNvSpPr txBox="1"/>
          <p:nvPr/>
        </p:nvSpPr>
        <p:spPr>
          <a:xfrm>
            <a:off x="2206855" y="5997119"/>
            <a:ext cx="4932184" cy="769441"/>
          </a:xfrm>
          <a:prstGeom prst="rect">
            <a:avLst/>
          </a:prstGeom>
          <a:noFill/>
        </p:spPr>
        <p:txBody>
          <a:bodyPr wrap="none" rtlCol="0">
            <a:spAutoFit/>
          </a:bodyPr>
          <a:lstStyle/>
          <a:p>
            <a:pPr algn="ctr"/>
            <a:r>
              <a:rPr lang="en-US" sz="2200" dirty="0">
                <a:solidFill>
                  <a:srgbClr val="660066"/>
                </a:solidFill>
              </a:rPr>
              <a:t>What has happened to the abundance of </a:t>
            </a:r>
          </a:p>
          <a:p>
            <a:pPr algn="ctr"/>
            <a:r>
              <a:rPr lang="en-US" sz="2200" dirty="0">
                <a:solidFill>
                  <a:srgbClr val="660066"/>
                </a:solidFill>
              </a:rPr>
              <a:t>soft shell seeds because of the drought?</a:t>
            </a:r>
          </a:p>
        </p:txBody>
      </p:sp>
      <p:sp>
        <p:nvSpPr>
          <p:cNvPr id="10"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9" name="Chart 8"/>
          <p:cNvGraphicFramePr/>
          <p:nvPr>
            <p:extLst>
              <p:ext uri="{D42A27DB-BD31-4B8C-83A1-F6EECF244321}">
                <p14:modId xmlns:p14="http://schemas.microsoft.com/office/powerpoint/2010/main" val="3464459149"/>
              </p:ext>
            </p:extLst>
          </p:nvPr>
        </p:nvGraphicFramePr>
        <p:xfrm>
          <a:off x="1837577" y="2480935"/>
          <a:ext cx="5679440" cy="32562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44886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708</TotalTime>
  <Words>3005</Words>
  <Application>Microsoft Office PowerPoint</Application>
  <PresentationFormat>On-screen Show (4:3)</PresentationFormat>
  <Paragraphs>490</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Evidence 1 – What is their island like? </vt:lpstr>
      <vt:lpstr>PowerPoint Presentation</vt:lpstr>
      <vt:lpstr>Evidence 2 – General information about ground finches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Dianovsky</dc:creator>
  <cp:lastModifiedBy>Clark Chinn</cp:lastModifiedBy>
  <cp:revision>91</cp:revision>
  <dcterms:created xsi:type="dcterms:W3CDTF">2013-05-15T23:13:56Z</dcterms:created>
  <dcterms:modified xsi:type="dcterms:W3CDTF">2013-05-16T01:43:56Z</dcterms:modified>
</cp:coreProperties>
</file>