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73" r:id="rId3"/>
    <p:sldId id="274" r:id="rId4"/>
    <p:sldId id="270" r:id="rId5"/>
    <p:sldId id="275" r:id="rId6"/>
    <p:sldId id="276" r:id="rId7"/>
    <p:sldId id="267" r:id="rId8"/>
    <p:sldId id="259" r:id="rId9"/>
    <p:sldId id="277" r:id="rId10"/>
    <p:sldId id="278" r:id="rId11"/>
    <p:sldId id="279" r:id="rId12"/>
    <p:sldId id="268" r:id="rId13"/>
    <p:sldId id="261" r:id="rId14"/>
    <p:sldId id="262" r:id="rId15"/>
    <p:sldId id="263" r:id="rId16"/>
    <p:sldId id="269" r:id="rId17"/>
    <p:sldId id="272" r:id="rId18"/>
    <p:sldId id="265"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50" d="100"/>
          <a:sy n="50" d="100"/>
        </p:scale>
        <p:origin x="-96" y="-117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280394A-77E0-DC4D-B43D-35CD05ADA105}" type="datetimeFigureOut">
              <a:rPr lang="en-US" smtClean="0"/>
              <a:pPr/>
              <a:t>5/15/2013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E13C46-FEDF-3943-A419-4CA1E9A1C3C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80394A-77E0-DC4D-B43D-35CD05ADA105}" type="datetimeFigureOut">
              <a:rPr lang="en-US" smtClean="0"/>
              <a:pPr/>
              <a:t>5/15/2013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E13C46-FEDF-3943-A419-4CA1E9A1C3C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80394A-77E0-DC4D-B43D-35CD05ADA105}" type="datetimeFigureOut">
              <a:rPr lang="en-US" smtClean="0"/>
              <a:pPr/>
              <a:t>5/15/2013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E13C46-FEDF-3943-A419-4CA1E9A1C3C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80394A-77E0-DC4D-B43D-35CD05ADA105}" type="datetimeFigureOut">
              <a:rPr lang="en-US" smtClean="0"/>
              <a:pPr/>
              <a:t>5/15/2013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E13C46-FEDF-3943-A419-4CA1E9A1C3C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280394A-77E0-DC4D-B43D-35CD05ADA105}" type="datetimeFigureOut">
              <a:rPr lang="en-US" smtClean="0"/>
              <a:pPr/>
              <a:t>5/15/2013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E13C46-FEDF-3943-A419-4CA1E9A1C3C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280394A-77E0-DC4D-B43D-35CD05ADA105}" type="datetimeFigureOut">
              <a:rPr lang="en-US" smtClean="0"/>
              <a:pPr/>
              <a:t>5/15/2013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E13C46-FEDF-3943-A419-4CA1E9A1C3C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280394A-77E0-DC4D-B43D-35CD05ADA105}" type="datetimeFigureOut">
              <a:rPr lang="en-US" smtClean="0"/>
              <a:pPr/>
              <a:t>5/15/2013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8E13C46-FEDF-3943-A419-4CA1E9A1C3C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280394A-77E0-DC4D-B43D-35CD05ADA105}" type="datetimeFigureOut">
              <a:rPr lang="en-US" smtClean="0"/>
              <a:pPr/>
              <a:t>5/15/2013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8E13C46-FEDF-3943-A419-4CA1E9A1C3C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80394A-77E0-DC4D-B43D-35CD05ADA105}" type="datetimeFigureOut">
              <a:rPr lang="en-US" smtClean="0"/>
              <a:pPr/>
              <a:t>5/15/2013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8E13C46-FEDF-3943-A419-4CA1E9A1C3C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80394A-77E0-DC4D-B43D-35CD05ADA105}" type="datetimeFigureOut">
              <a:rPr lang="en-US" smtClean="0"/>
              <a:pPr/>
              <a:t>5/15/2013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E13C46-FEDF-3943-A419-4CA1E9A1C3C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80394A-77E0-DC4D-B43D-35CD05ADA105}" type="datetimeFigureOut">
              <a:rPr lang="en-US" smtClean="0"/>
              <a:pPr/>
              <a:t>5/15/2013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E13C46-FEDF-3943-A419-4CA1E9A1C3C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80394A-77E0-DC4D-B43D-35CD05ADA105}" type="datetimeFigureOut">
              <a:rPr lang="en-US" smtClean="0"/>
              <a:pPr/>
              <a:t>5/15/2013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E13C46-FEDF-3943-A419-4CA1E9A1C3C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4400" b="0" i="0" u="none" strike="noStrike" kern="1200" cap="none" spc="0" normalizeH="0" baseline="0" noProof="0" smtClean="0">
                <a:ln>
                  <a:noFill/>
                </a:ln>
                <a:solidFill>
                  <a:schemeClr val="tx1"/>
                </a:solidFill>
                <a:effectLst/>
                <a:uLnTx/>
                <a:uFillTx/>
                <a:latin typeface="+mj-lt"/>
                <a:ea typeface="+mj-ea"/>
                <a:cs typeface="+mj-cs"/>
              </a:rPr>
              <a:t>Goals</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5" name="Content Placeholder 2"/>
          <p:cNvSpPr txBox="1">
            <a:spLocks/>
          </p:cNvSpPr>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342900" lvl="0" indent="-342900" defTabSz="914400" eaLnBrk="0" fontAlgn="base" hangingPunct="0">
              <a:spcBef>
                <a:spcPct val="20000"/>
              </a:spcBef>
              <a:spcAft>
                <a:spcPct val="0"/>
              </a:spcAft>
              <a:buFont typeface="Arial" charset="0"/>
              <a:buChar char="•"/>
              <a:defRPr/>
            </a:pPr>
            <a:r>
              <a:rPr lang="en-US" sz="3200" dirty="0"/>
              <a:t>Now that we have developed and evaluated a variety of good and bad models in the evolution unit, are there any final revisions you would like to make to the class list of criteria for good models</a:t>
            </a:r>
            <a:r>
              <a:rPr lang="en-US" sz="3200" dirty="0" smtClean="0"/>
              <a:t>?</a:t>
            </a:r>
          </a:p>
          <a:p>
            <a:pPr marL="342900" lvl="0" indent="-342900" defTabSz="914400" eaLnBrk="0" fontAlgn="base" hangingPunct="0">
              <a:spcBef>
                <a:spcPct val="20000"/>
              </a:spcBef>
              <a:spcAft>
                <a:spcPct val="0"/>
              </a:spcAft>
              <a:buFont typeface="Arial" charset="0"/>
              <a:buChar char="•"/>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Apply</a:t>
            </a:r>
            <a:r>
              <a:rPr kumimoji="0" lang="en-US" sz="3200" b="0" i="0" u="none" strike="noStrike" kern="1200" cap="none" spc="0" normalizeH="0" noProof="0" dirty="0" smtClean="0">
                <a:ln>
                  <a:noFill/>
                </a:ln>
                <a:solidFill>
                  <a:schemeClr val="tx1"/>
                </a:solidFill>
                <a:effectLst/>
                <a:uLnTx/>
                <a:uFillTx/>
                <a:latin typeface="+mn-lt"/>
                <a:ea typeface="+mn-ea"/>
                <a:cs typeface="+mn-cs"/>
              </a:rPr>
              <a:t> what you have learned </a:t>
            </a:r>
            <a:r>
              <a:rPr lang="en-US" sz="3200" dirty="0" smtClean="0"/>
              <a:t>about natural selection </a:t>
            </a:r>
            <a:r>
              <a:rPr kumimoji="0" lang="en-US" sz="3200" b="0" i="0" u="none" strike="noStrike" kern="1200" cap="none" spc="0" normalizeH="0" noProof="0" dirty="0" smtClean="0">
                <a:ln>
                  <a:noFill/>
                </a:ln>
                <a:solidFill>
                  <a:schemeClr val="tx1"/>
                </a:solidFill>
                <a:effectLst/>
                <a:uLnTx/>
                <a:uFillTx/>
                <a:latin typeface="+mn-lt"/>
                <a:ea typeface="+mn-ea"/>
                <a:cs typeface="+mn-cs"/>
              </a:rPr>
              <a:t>to a new </a:t>
            </a:r>
            <a:r>
              <a:rPr lang="en-US" sz="3200" dirty="0" smtClean="0"/>
              <a:t>phenomenon</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a:t>
            </a:r>
          </a:p>
          <a:p>
            <a:pPr marL="342900" marR="0" lvl="0" indent="-342900" algn="l" defTabSz="914400" rtl="0" eaLnBrk="0" fontAlgn="base" latinLnBrk="0" hangingPunct="0">
              <a:lnSpc>
                <a:spcPct val="100000"/>
              </a:lnSpc>
              <a:spcBef>
                <a:spcPct val="20000"/>
              </a:spcBef>
              <a:spcAft>
                <a:spcPct val="0"/>
              </a:spcAft>
              <a:buClrTx/>
              <a:buSzTx/>
              <a:buFont typeface="Arial"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Continue to build your scientific reasoning s</a:t>
            </a:r>
            <a:r>
              <a:rPr lang="en-US" sz="3200" dirty="0" smtClean="0"/>
              <a:t>kills</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a:t>
            </a:r>
          </a:p>
          <a:p>
            <a:pPr marL="342900" marR="0" lvl="0" indent="-342900" algn="l" defTabSz="914400" rtl="0" eaLnBrk="0" fontAlgn="base" latinLnBrk="0" hangingPunct="0">
              <a:lnSpc>
                <a:spcPct val="100000"/>
              </a:lnSpc>
              <a:spcBef>
                <a:spcPct val="20000"/>
              </a:spcBef>
              <a:spcAft>
                <a:spcPct val="0"/>
              </a:spcAft>
              <a:buClrTx/>
              <a:buSzTx/>
              <a:buFont typeface="Arial"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Evidence 6-</a:t>
            </a:r>
            <a:r>
              <a:rPr lang="en-US" sz="4400" dirty="0" smtClean="0">
                <a:latin typeface="+mj-lt"/>
                <a:ea typeface="+mj-ea"/>
                <a:cs typeface="+mj-cs"/>
              </a:rPr>
              <a:t>9</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11" name="TextBox 10"/>
          <p:cNvSpPr txBox="1"/>
          <p:nvPr/>
        </p:nvSpPr>
        <p:spPr>
          <a:xfrm>
            <a:off x="666248" y="1285559"/>
            <a:ext cx="8152632" cy="907941"/>
          </a:xfrm>
          <a:prstGeom prst="rect">
            <a:avLst/>
          </a:prstGeom>
          <a:noFill/>
        </p:spPr>
        <p:txBody>
          <a:bodyPr wrap="square" rtlCol="0">
            <a:spAutoFit/>
          </a:bodyPr>
          <a:lstStyle/>
          <a:p>
            <a:pPr marL="457200" indent="-457200"/>
            <a:r>
              <a:rPr lang="en-US" sz="2500" dirty="0" smtClean="0"/>
              <a:t>6.   </a:t>
            </a:r>
            <a:r>
              <a:rPr lang="en-US" sz="2800" dirty="0" smtClean="0"/>
              <a:t>Evidence 6 to 9 provide </a:t>
            </a:r>
            <a:r>
              <a:rPr lang="en-US" sz="2800" dirty="0"/>
              <a:t>this information: </a:t>
            </a:r>
          </a:p>
          <a:p>
            <a:endParaRPr lang="en-US" sz="2500" dirty="0"/>
          </a:p>
        </p:txBody>
      </p:sp>
      <p:sp>
        <p:nvSpPr>
          <p:cNvPr id="7" name="TextBox 6"/>
          <p:cNvSpPr txBox="1"/>
          <p:nvPr/>
        </p:nvSpPr>
        <p:spPr>
          <a:xfrm>
            <a:off x="742939" y="2367640"/>
            <a:ext cx="7658122" cy="3139321"/>
          </a:xfrm>
          <a:prstGeom prst="rect">
            <a:avLst/>
          </a:prstGeom>
          <a:noFill/>
          <a:ln>
            <a:solidFill>
              <a:schemeClr val="tx1"/>
            </a:solidFill>
          </a:ln>
        </p:spPr>
        <p:txBody>
          <a:bodyPr wrap="none" rtlCol="0">
            <a:spAutoFit/>
          </a:bodyPr>
          <a:lstStyle/>
          <a:p>
            <a:r>
              <a:rPr lang="en-US" sz="2200" dirty="0" smtClean="0">
                <a:solidFill>
                  <a:srgbClr val="0000FF"/>
                </a:solidFill>
              </a:rPr>
              <a:t>Evidence 6:  Variation in finch beaks and how the beaks are used</a:t>
            </a:r>
          </a:p>
          <a:p>
            <a:endParaRPr lang="en-US" sz="2200" dirty="0" smtClean="0">
              <a:solidFill>
                <a:srgbClr val="0000FF"/>
              </a:solidFill>
            </a:endParaRPr>
          </a:p>
          <a:p>
            <a:r>
              <a:rPr lang="en-US" sz="2200" dirty="0" smtClean="0">
                <a:solidFill>
                  <a:srgbClr val="0000FF"/>
                </a:solidFill>
              </a:rPr>
              <a:t>Evidence 7:  Observation of birds fighting</a:t>
            </a:r>
          </a:p>
          <a:p>
            <a:endParaRPr lang="en-US" sz="2200" dirty="0" smtClean="0">
              <a:solidFill>
                <a:srgbClr val="0000FF"/>
              </a:solidFill>
            </a:endParaRPr>
          </a:p>
          <a:p>
            <a:r>
              <a:rPr lang="en-US" sz="2200" dirty="0" smtClean="0">
                <a:solidFill>
                  <a:srgbClr val="0000FF"/>
                </a:solidFill>
              </a:rPr>
              <a:t>Evidence 8:  Seeds from four plants before and during the drought</a:t>
            </a:r>
          </a:p>
          <a:p>
            <a:endParaRPr lang="en-US" sz="2200" dirty="0" smtClean="0">
              <a:solidFill>
                <a:srgbClr val="0000FF"/>
              </a:solidFill>
            </a:endParaRPr>
          </a:p>
          <a:p>
            <a:r>
              <a:rPr lang="en-US" sz="2200" dirty="0" smtClean="0">
                <a:solidFill>
                  <a:srgbClr val="0000FF"/>
                </a:solidFill>
              </a:rPr>
              <a:t>Evidence 9:  Weight of finches that survived and died  </a:t>
            </a:r>
          </a:p>
          <a:p>
            <a:r>
              <a:rPr lang="en-US" sz="2200" dirty="0" smtClean="0">
                <a:solidFill>
                  <a:srgbClr val="0000FF"/>
                </a:solidFill>
              </a:rPr>
              <a:t>			 during the first 6 months of the drought</a:t>
            </a:r>
          </a:p>
          <a:p>
            <a:endParaRPr lang="en-US" sz="2200" dirty="0" smtClean="0">
              <a:solidFill>
                <a:srgbClr val="0000FF"/>
              </a:solidFill>
            </a:endParaRPr>
          </a:p>
        </p:txBody>
      </p:sp>
    </p:spTree>
    <p:extLst>
      <p:ext uri="{BB962C8B-B14F-4D97-AF65-F5344CB8AC3E}">
        <p14:creationId xmlns:p14="http://schemas.microsoft.com/office/powerpoint/2010/main" val="41918757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Evidence 6-9 Questions</a:t>
            </a:r>
            <a:endParaRPr lang="en-US" dirty="0"/>
          </a:p>
        </p:txBody>
      </p:sp>
      <p:sp>
        <p:nvSpPr>
          <p:cNvPr id="3" name="Content Placeholder 2"/>
          <p:cNvSpPr>
            <a:spLocks noGrp="1"/>
          </p:cNvSpPr>
          <p:nvPr>
            <p:ph idx="1"/>
          </p:nvPr>
        </p:nvSpPr>
        <p:spPr/>
        <p:txBody>
          <a:bodyPr/>
          <a:lstStyle/>
          <a:p>
            <a:r>
              <a:rPr lang="en-US" dirty="0"/>
              <a:t>6B. After you study all four pieces of evidence, discuss the answers to each question below on the next page. When you all agree on the best answer, individually circle or write your answer. If you need to check the evidence again, go back to the computer and check.</a:t>
            </a:r>
          </a:p>
          <a:p>
            <a:endParaRPr lang="en-US" dirty="0"/>
          </a:p>
        </p:txBody>
      </p:sp>
    </p:spTree>
    <p:extLst>
      <p:ext uri="{BB962C8B-B14F-4D97-AF65-F5344CB8AC3E}">
        <p14:creationId xmlns:p14="http://schemas.microsoft.com/office/powerpoint/2010/main" val="35557839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457200" y="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Evidence 6-</a:t>
            </a:r>
            <a:r>
              <a:rPr lang="en-US" sz="4400" dirty="0" smtClean="0">
                <a:latin typeface="+mj-lt"/>
                <a:ea typeface="+mj-ea"/>
                <a:cs typeface="+mj-cs"/>
              </a:rPr>
              <a:t>9 Questions</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2037" y="914399"/>
            <a:ext cx="7019925" cy="5966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Group Discussion</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11" name="TextBox 10"/>
          <p:cNvSpPr txBox="1"/>
          <p:nvPr/>
        </p:nvSpPr>
        <p:spPr>
          <a:xfrm>
            <a:off x="666248" y="1285558"/>
            <a:ext cx="8020552" cy="2015936"/>
          </a:xfrm>
          <a:prstGeom prst="rect">
            <a:avLst/>
          </a:prstGeom>
          <a:noFill/>
        </p:spPr>
        <p:txBody>
          <a:bodyPr wrap="square" rtlCol="0">
            <a:spAutoFit/>
          </a:bodyPr>
          <a:lstStyle/>
          <a:p>
            <a:pPr marL="457200" indent="-457200"/>
            <a:endParaRPr lang="en-US" sz="2500" dirty="0" smtClean="0"/>
          </a:p>
          <a:p>
            <a:pPr marL="457200" indent="-457200"/>
            <a:r>
              <a:rPr lang="en-US" sz="2500" dirty="0" smtClean="0"/>
              <a:t>7.   In groups, explain how you would revise your initial models based on the new evidence you j</a:t>
            </a:r>
            <a:r>
              <a:rPr lang="en-US" sz="2500" dirty="0"/>
              <a:t>ust read</a:t>
            </a:r>
            <a:r>
              <a:rPr lang="en-US" sz="2500" dirty="0" smtClean="0"/>
              <a:t>. Each </a:t>
            </a:r>
            <a:r>
              <a:rPr lang="en-US" sz="2500" dirty="0"/>
              <a:t>of you should explain at least </a:t>
            </a:r>
            <a:r>
              <a:rPr lang="en-US" sz="2500" dirty="0" smtClean="0"/>
              <a:t>3 </a:t>
            </a:r>
            <a:r>
              <a:rPr lang="en-US" sz="2500" dirty="0"/>
              <a:t>changes you would make. Ask each other about your changes.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n-US" sz="4400" dirty="0" smtClean="0">
                <a:latin typeface="+mj-lt"/>
                <a:ea typeface="+mj-ea"/>
                <a:cs typeface="+mj-cs"/>
              </a:rPr>
              <a:t>Two Models</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11" name="TextBox 10"/>
          <p:cNvSpPr txBox="1"/>
          <p:nvPr/>
        </p:nvSpPr>
        <p:spPr>
          <a:xfrm>
            <a:off x="666248" y="1285558"/>
            <a:ext cx="8020552" cy="2677656"/>
          </a:xfrm>
          <a:prstGeom prst="rect">
            <a:avLst/>
          </a:prstGeom>
          <a:noFill/>
        </p:spPr>
        <p:txBody>
          <a:bodyPr wrap="square" rtlCol="0">
            <a:spAutoFit/>
          </a:bodyPr>
          <a:lstStyle/>
          <a:p>
            <a:pPr marL="457200" indent="-457200"/>
            <a:r>
              <a:rPr lang="en-US" sz="2400" dirty="0" smtClean="0"/>
              <a:t>8.   On the next slides I will present you with 2 models that are also trying to explain what is happening to the population of ground finches because of the drought.  </a:t>
            </a:r>
          </a:p>
          <a:p>
            <a:pPr marL="457200" indent="-457200"/>
            <a:r>
              <a:rPr lang="en-US" sz="2400" dirty="0"/>
              <a:t>	</a:t>
            </a:r>
            <a:r>
              <a:rPr lang="en-US" sz="2400" dirty="0" smtClean="0"/>
              <a:t>These are:</a:t>
            </a:r>
          </a:p>
          <a:p>
            <a:pPr marL="457200" indent="-457200"/>
            <a:r>
              <a:rPr lang="en-US" sz="2400" dirty="0"/>
              <a:t>	</a:t>
            </a:r>
            <a:r>
              <a:rPr lang="en-US" sz="2400" dirty="0" smtClean="0"/>
              <a:t>	The Beak Size Model </a:t>
            </a:r>
          </a:p>
          <a:p>
            <a:pPr marL="457200" indent="-457200"/>
            <a:r>
              <a:rPr lang="en-US" sz="2400" dirty="0"/>
              <a:t>	</a:t>
            </a:r>
            <a:r>
              <a:rPr lang="en-US" sz="2400" dirty="0" smtClean="0"/>
              <a:t>	The Fighting Model</a:t>
            </a:r>
          </a:p>
          <a:p>
            <a:pPr marL="457200" indent="-457200"/>
            <a:endParaRPr lang="en-US" sz="24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66900" y="0"/>
            <a:ext cx="5386045" cy="6857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4276" y="0"/>
            <a:ext cx="5935449"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254247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n-US" sz="4400" dirty="0" smtClean="0">
                <a:latin typeface="+mj-lt"/>
                <a:ea typeface="+mj-ea"/>
                <a:cs typeface="+mj-cs"/>
              </a:rPr>
              <a:t>Two Models</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11" name="TextBox 10"/>
          <p:cNvSpPr txBox="1"/>
          <p:nvPr/>
        </p:nvSpPr>
        <p:spPr>
          <a:xfrm>
            <a:off x="666248" y="1285558"/>
            <a:ext cx="8020552" cy="5632311"/>
          </a:xfrm>
          <a:prstGeom prst="rect">
            <a:avLst/>
          </a:prstGeom>
          <a:noFill/>
        </p:spPr>
        <p:txBody>
          <a:bodyPr wrap="square" rtlCol="0">
            <a:spAutoFit/>
          </a:bodyPr>
          <a:lstStyle/>
          <a:p>
            <a:pPr marL="457200" indent="-457200"/>
            <a:r>
              <a:rPr lang="en-US" sz="2400" dirty="0" smtClean="0"/>
              <a:t>9.   Complete an arrows diagram for Evidence 5 and Evidence 7. Then, pick </a:t>
            </a:r>
            <a:r>
              <a:rPr lang="en-US" sz="2400" dirty="0"/>
              <a:t>2</a:t>
            </a:r>
            <a:r>
              <a:rPr lang="en-US" sz="2400" dirty="0" smtClean="0"/>
              <a:t> of the most important pieces of evidence that you think are the best in deciding which model is better.  Write the numbers of the 2 pieces of evidence you selected in the arrows diagram. (</a:t>
            </a:r>
            <a:r>
              <a:rPr lang="en-US" sz="2400" dirty="0"/>
              <a:t>If you have additional time, choose a third piece of important evidence and discuss that, too.)</a:t>
            </a:r>
            <a:endParaRPr lang="en-US" sz="2400" dirty="0" smtClean="0"/>
          </a:p>
          <a:p>
            <a:pPr marL="457200" indent="-457200"/>
            <a:endParaRPr lang="en-US" sz="2400" dirty="0"/>
          </a:p>
          <a:p>
            <a:pPr marL="457200"/>
            <a:r>
              <a:rPr lang="en-US" sz="2400" dirty="0"/>
              <a:t>A.  In groups, discuss each evidence and which rating and arrows are best. Ask each other questions; give lots of reasons; listen to and think about each person’s ideas. </a:t>
            </a:r>
            <a:endParaRPr lang="en-US" sz="2400" dirty="0" smtClean="0"/>
          </a:p>
          <a:p>
            <a:pPr marL="457200"/>
            <a:endParaRPr lang="en-US" sz="2400" dirty="0"/>
          </a:p>
          <a:p>
            <a:pPr marL="457200"/>
            <a:r>
              <a:rPr lang="en-US" sz="2400" dirty="0"/>
              <a:t>B.  After discussing each evidence, individually write your rating and arrows on the diagram. Be prepared to explain to the class each of your arrows.</a:t>
            </a:r>
            <a:endParaRPr lang="en-US" sz="2400" dirty="0" smtClean="0"/>
          </a:p>
          <a:p>
            <a:pPr marL="457200" indent="-457200"/>
            <a:endParaRPr lang="en-US" sz="2400" dirty="0"/>
          </a:p>
        </p:txBody>
      </p:sp>
    </p:spTree>
    <p:extLst>
      <p:ext uri="{BB962C8B-B14F-4D97-AF65-F5344CB8AC3E}">
        <p14:creationId xmlns:p14="http://schemas.microsoft.com/office/powerpoint/2010/main" val="14282819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n-US" sz="4400" dirty="0" smtClean="0">
                <a:latin typeface="+mj-lt"/>
                <a:ea typeface="+mj-ea"/>
                <a:cs typeface="+mj-cs"/>
              </a:rPr>
              <a:t>Which Model is Better?</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5" name="TextBox 4"/>
          <p:cNvSpPr txBox="1"/>
          <p:nvPr/>
        </p:nvSpPr>
        <p:spPr>
          <a:xfrm>
            <a:off x="666248" y="1417638"/>
            <a:ext cx="8020552" cy="3939540"/>
          </a:xfrm>
          <a:prstGeom prst="rect">
            <a:avLst/>
          </a:prstGeom>
          <a:noFill/>
        </p:spPr>
        <p:txBody>
          <a:bodyPr wrap="square" rtlCol="0">
            <a:spAutoFit/>
          </a:bodyPr>
          <a:lstStyle/>
          <a:p>
            <a:pPr marL="457200" indent="-457200"/>
            <a:r>
              <a:rPr lang="en-US" sz="2500" dirty="0" smtClean="0"/>
              <a:t>10. Pick which model you think is better, the Beak Size Model or the Fighting Model.</a:t>
            </a:r>
          </a:p>
          <a:p>
            <a:pPr marL="457200" indent="-457200">
              <a:buAutoNum type="arabicPeriod" startAt="11"/>
            </a:pPr>
            <a:endParaRPr lang="en-US" sz="2500" dirty="0" smtClean="0"/>
          </a:p>
          <a:p>
            <a:pPr marL="457200" indent="-457200"/>
            <a:r>
              <a:rPr lang="en-US" sz="2500" dirty="0" smtClean="0"/>
              <a:t>	Then write an argument to support the model you chose.  Write to someone who may not agree with you.  Use your argumentation rubric to help you write your argument.  </a:t>
            </a:r>
          </a:p>
          <a:p>
            <a:pPr marL="457200" indent="-457200"/>
            <a:endParaRPr lang="en-US" sz="2500" dirty="0" smtClean="0"/>
          </a:p>
          <a:p>
            <a:pPr marL="457200" indent="-457200"/>
            <a:r>
              <a:rPr lang="en-US" sz="2500" dirty="0" smtClean="0"/>
              <a:t>11.  Individually, answer the multiple choice questions.</a:t>
            </a:r>
          </a:p>
          <a:p>
            <a:pPr marL="457200" indent="-457200"/>
            <a:endParaRPr lang="en-US" sz="2500"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lgn="ctr" defTabSz="914400" eaLnBrk="0" fontAlgn="base" hangingPunct="0">
              <a:spcBef>
                <a:spcPct val="0"/>
              </a:spcBef>
              <a:spcAft>
                <a:spcPct val="0"/>
              </a:spcAft>
              <a:defRPr/>
            </a:pPr>
            <a:r>
              <a:rPr lang="en-US" sz="4400" b="1" dirty="0"/>
              <a:t>What happened to the ground finches of the Galapagos Islands?</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pic>
        <p:nvPicPr>
          <p:cNvPr id="6" name="Picture 5"/>
          <p:cNvPicPr/>
          <p:nvPr/>
        </p:nvPicPr>
        <p:blipFill>
          <a:blip r:embed="rId2"/>
          <a:srcRect l="18568" t="12204" r="9285" b="20338"/>
          <a:stretch>
            <a:fillRect/>
          </a:stretch>
        </p:blipFill>
        <p:spPr bwMode="auto">
          <a:xfrm>
            <a:off x="5486140" y="1742758"/>
            <a:ext cx="3025140" cy="2555240"/>
          </a:xfrm>
          <a:prstGeom prst="rect">
            <a:avLst/>
          </a:prstGeom>
          <a:noFill/>
          <a:ln w="9525">
            <a:noFill/>
            <a:miter lim="800000"/>
            <a:headEnd/>
            <a:tailEnd/>
          </a:ln>
        </p:spPr>
      </p:pic>
      <p:sp>
        <p:nvSpPr>
          <p:cNvPr id="10" name="TextBox 9"/>
          <p:cNvSpPr txBox="1"/>
          <p:nvPr/>
        </p:nvSpPr>
        <p:spPr>
          <a:xfrm>
            <a:off x="524846" y="1561594"/>
            <a:ext cx="4819892" cy="3308598"/>
          </a:xfrm>
          <a:prstGeom prst="rect">
            <a:avLst/>
          </a:prstGeom>
          <a:noFill/>
        </p:spPr>
        <p:txBody>
          <a:bodyPr wrap="square" rtlCol="0">
            <a:spAutoFit/>
          </a:bodyPr>
          <a:lstStyle/>
          <a:p>
            <a:pPr marL="457200" indent="-457200">
              <a:buFont typeface="+mj-lt"/>
              <a:buAutoNum type="arabicPeriod"/>
            </a:pPr>
            <a:r>
              <a:rPr lang="en-US" sz="1900" dirty="0" smtClean="0"/>
              <a:t>On the Galapagos Islands in </a:t>
            </a:r>
            <a:r>
              <a:rPr lang="en-US" sz="1900" dirty="0"/>
              <a:t>the Pacific Ocean, a group of researchers </a:t>
            </a:r>
            <a:r>
              <a:rPr lang="en-US" sz="1900" dirty="0" smtClean="0"/>
              <a:t>has </a:t>
            </a:r>
            <a:r>
              <a:rPr lang="en-US" sz="1900" dirty="0"/>
              <a:t>been studying a population of a species of birds called ground finches.  In 1977, there was a severe drought lasting for several years.  (A drought is a long period of time with very little rain.)  The drought caused a very large drop in the finch population. After the drought, the researchers discovered that the population of finches</a:t>
            </a:r>
            <a:r>
              <a:rPr lang="en-US" sz="1900" dirty="0" smtClean="0"/>
              <a:t> had </a:t>
            </a:r>
            <a:r>
              <a:rPr lang="en-US" sz="1900" dirty="0"/>
              <a:t>changed. </a:t>
            </a:r>
          </a:p>
        </p:txBody>
      </p:sp>
      <p:sp>
        <p:nvSpPr>
          <p:cNvPr id="11" name="TextBox 10"/>
          <p:cNvSpPr txBox="1"/>
          <p:nvPr/>
        </p:nvSpPr>
        <p:spPr>
          <a:xfrm>
            <a:off x="666248" y="4870192"/>
            <a:ext cx="8020552" cy="1323439"/>
          </a:xfrm>
          <a:prstGeom prst="rect">
            <a:avLst/>
          </a:prstGeom>
          <a:noFill/>
        </p:spPr>
        <p:txBody>
          <a:bodyPr wrap="square" rtlCol="0">
            <a:spAutoFit/>
          </a:bodyPr>
          <a:lstStyle/>
          <a:p>
            <a:r>
              <a:rPr lang="en-US" sz="2000" dirty="0" smtClean="0"/>
              <a:t>Your job is to use the evidence to figure out 2 things:</a:t>
            </a:r>
          </a:p>
          <a:p>
            <a:r>
              <a:rPr lang="en-US" sz="2000" dirty="0" smtClean="0"/>
              <a:t>A. How did the population change? </a:t>
            </a:r>
          </a:p>
          <a:p>
            <a:r>
              <a:rPr lang="en-US" sz="2000" dirty="0" smtClean="0"/>
              <a:t>B. Why did the change occur?</a:t>
            </a:r>
            <a:endParaRPr lang="en-US" sz="2000" dirty="0"/>
          </a:p>
          <a:p>
            <a:endParaRPr lang="en-US" sz="2000" dirty="0"/>
          </a:p>
        </p:txBody>
      </p:sp>
    </p:spTree>
    <p:extLst>
      <p:ext uri="{BB962C8B-B14F-4D97-AF65-F5344CB8AC3E}">
        <p14:creationId xmlns:p14="http://schemas.microsoft.com/office/powerpoint/2010/main" val="16918104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Evidence 1-5</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11" name="TextBox 10"/>
          <p:cNvSpPr txBox="1"/>
          <p:nvPr/>
        </p:nvSpPr>
        <p:spPr>
          <a:xfrm>
            <a:off x="666248" y="1285558"/>
            <a:ext cx="8020552" cy="3046988"/>
          </a:xfrm>
          <a:prstGeom prst="rect">
            <a:avLst/>
          </a:prstGeom>
          <a:noFill/>
        </p:spPr>
        <p:txBody>
          <a:bodyPr wrap="square" rtlCol="0">
            <a:spAutoFit/>
          </a:bodyPr>
          <a:lstStyle/>
          <a:p>
            <a:r>
              <a:rPr lang="en-US" sz="2400" dirty="0"/>
              <a:t>2A.  In pairs, study Evidence 1-5 on the computer. You can choose which order you study the evidence, but be sure to study all five. You can also go back and look at earlier evidence again any time you want to</a:t>
            </a:r>
            <a:r>
              <a:rPr lang="en-US" sz="2400" dirty="0" smtClean="0"/>
              <a:t>.</a:t>
            </a:r>
          </a:p>
          <a:p>
            <a:endParaRPr lang="en-US" sz="2400" dirty="0"/>
          </a:p>
          <a:p>
            <a:r>
              <a:rPr lang="en-US" sz="2400" dirty="0"/>
              <a:t>Discuss all the questions you see on the computer and try to come to a consensus on each answer.  Be sure you (1) give reasons for your ideas and (2) listen to everyone’s ideas.</a:t>
            </a:r>
          </a:p>
        </p:txBody>
      </p:sp>
    </p:spTree>
    <p:extLst>
      <p:ext uri="{BB962C8B-B14F-4D97-AF65-F5344CB8AC3E}">
        <p14:creationId xmlns:p14="http://schemas.microsoft.com/office/powerpoint/2010/main" val="36341098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Evidence 1-5</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11" name="TextBox 10"/>
          <p:cNvSpPr txBox="1"/>
          <p:nvPr/>
        </p:nvSpPr>
        <p:spPr>
          <a:xfrm>
            <a:off x="666248" y="1285558"/>
            <a:ext cx="8020552" cy="830997"/>
          </a:xfrm>
          <a:prstGeom prst="rect">
            <a:avLst/>
          </a:prstGeom>
          <a:noFill/>
        </p:spPr>
        <p:txBody>
          <a:bodyPr wrap="square" rtlCol="0">
            <a:spAutoFit/>
          </a:bodyPr>
          <a:lstStyle/>
          <a:p>
            <a:r>
              <a:rPr lang="en-US" sz="2400" dirty="0" smtClean="0"/>
              <a:t>The 5 pieces of evidence provides this information: </a:t>
            </a:r>
          </a:p>
          <a:p>
            <a:endParaRPr lang="en-US" sz="2400" dirty="0"/>
          </a:p>
        </p:txBody>
      </p:sp>
      <p:sp>
        <p:nvSpPr>
          <p:cNvPr id="5" name="TextBox 4"/>
          <p:cNvSpPr txBox="1"/>
          <p:nvPr/>
        </p:nvSpPr>
        <p:spPr>
          <a:xfrm>
            <a:off x="793511" y="2571946"/>
            <a:ext cx="7113550" cy="2862322"/>
          </a:xfrm>
          <a:prstGeom prst="rect">
            <a:avLst/>
          </a:prstGeom>
          <a:noFill/>
          <a:ln>
            <a:solidFill>
              <a:schemeClr val="tx1"/>
            </a:solidFill>
          </a:ln>
        </p:spPr>
        <p:txBody>
          <a:bodyPr wrap="none" rtlCol="0">
            <a:spAutoFit/>
          </a:bodyPr>
          <a:lstStyle/>
          <a:p>
            <a:r>
              <a:rPr lang="en-US" sz="2000" dirty="0" smtClean="0">
                <a:solidFill>
                  <a:srgbClr val="0000FF"/>
                </a:solidFill>
              </a:rPr>
              <a:t>Evidence 1:  What is their island like?</a:t>
            </a:r>
          </a:p>
          <a:p>
            <a:endParaRPr lang="en-US" sz="2000" dirty="0" smtClean="0">
              <a:solidFill>
                <a:srgbClr val="0000FF"/>
              </a:solidFill>
            </a:endParaRPr>
          </a:p>
          <a:p>
            <a:r>
              <a:rPr lang="en-US" sz="2000" dirty="0" smtClean="0">
                <a:solidFill>
                  <a:srgbClr val="0000FF"/>
                </a:solidFill>
              </a:rPr>
              <a:t>Evidence 2:  General information about ground finches</a:t>
            </a:r>
          </a:p>
          <a:p>
            <a:endParaRPr lang="en-US" sz="2000" dirty="0" smtClean="0">
              <a:solidFill>
                <a:srgbClr val="0000FF"/>
              </a:solidFill>
            </a:endParaRPr>
          </a:p>
          <a:p>
            <a:r>
              <a:rPr lang="en-US" sz="2000" dirty="0" smtClean="0">
                <a:solidFill>
                  <a:srgbClr val="0000FF"/>
                </a:solidFill>
              </a:rPr>
              <a:t>Evidence 3:  Predators on the island before and during the drought</a:t>
            </a:r>
          </a:p>
          <a:p>
            <a:endParaRPr lang="en-US" sz="2000" dirty="0" smtClean="0">
              <a:solidFill>
                <a:srgbClr val="0000FF"/>
              </a:solidFill>
            </a:endParaRPr>
          </a:p>
          <a:p>
            <a:r>
              <a:rPr lang="en-US" sz="2000" dirty="0" smtClean="0">
                <a:solidFill>
                  <a:srgbClr val="0000FF"/>
                </a:solidFill>
              </a:rPr>
              <a:t>Evidence 4:  The seeds on the island before and during the drought</a:t>
            </a:r>
          </a:p>
          <a:p>
            <a:endParaRPr lang="en-US" sz="2000" dirty="0" smtClean="0">
              <a:solidFill>
                <a:srgbClr val="0000FF"/>
              </a:solidFill>
            </a:endParaRPr>
          </a:p>
          <a:p>
            <a:r>
              <a:rPr lang="en-US" sz="2000" dirty="0" smtClean="0">
                <a:solidFill>
                  <a:srgbClr val="0000FF"/>
                </a:solidFill>
              </a:rPr>
              <a:t>Evidence 5:  Differences in finches before and after the drought</a:t>
            </a:r>
            <a:endParaRPr lang="en-US" sz="2000" dirty="0">
              <a:solidFill>
                <a:srgbClr val="0000FF"/>
              </a:solidFill>
            </a:endParaRPr>
          </a:p>
        </p:txBody>
      </p:sp>
    </p:spTree>
    <p:extLst>
      <p:ext uri="{BB962C8B-B14F-4D97-AF65-F5344CB8AC3E}">
        <p14:creationId xmlns:p14="http://schemas.microsoft.com/office/powerpoint/2010/main" val="8809105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about Evidence 1-5</a:t>
            </a:r>
            <a:endParaRPr lang="en-US" dirty="0"/>
          </a:p>
        </p:txBody>
      </p:sp>
      <p:sp>
        <p:nvSpPr>
          <p:cNvPr id="3" name="Content Placeholder 2"/>
          <p:cNvSpPr>
            <a:spLocks noGrp="1"/>
          </p:cNvSpPr>
          <p:nvPr>
            <p:ph idx="1"/>
          </p:nvPr>
        </p:nvSpPr>
        <p:spPr/>
        <p:txBody>
          <a:bodyPr/>
          <a:lstStyle/>
          <a:p>
            <a:r>
              <a:rPr lang="en-US" dirty="0"/>
              <a:t>2B. After you study all five pieces of evidence, turn to the next page and discuss the answers to each question on the next page. When you all agree on the best answer, individually circle or write your answer. If you need to check the evidence again, go back to the computer and check.</a:t>
            </a:r>
          </a:p>
        </p:txBody>
      </p:sp>
    </p:spTree>
    <p:extLst>
      <p:ext uri="{BB962C8B-B14F-4D97-AF65-F5344CB8AC3E}">
        <p14:creationId xmlns:p14="http://schemas.microsoft.com/office/powerpoint/2010/main" val="37091455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Evidence 1-5 Questions</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3085" y="1261310"/>
            <a:ext cx="7817829" cy="53490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783233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Evidence 1-5 Questions</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3340" y="1608138"/>
            <a:ext cx="8637319" cy="37830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457200" y="123972"/>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Initial Model</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11" name="TextBox 10"/>
          <p:cNvSpPr txBox="1"/>
          <p:nvPr/>
        </p:nvSpPr>
        <p:spPr>
          <a:xfrm>
            <a:off x="666248" y="1117071"/>
            <a:ext cx="8020552" cy="2785378"/>
          </a:xfrm>
          <a:prstGeom prst="rect">
            <a:avLst/>
          </a:prstGeom>
          <a:noFill/>
        </p:spPr>
        <p:txBody>
          <a:bodyPr wrap="square" rtlCol="0">
            <a:spAutoFit/>
          </a:bodyPr>
          <a:lstStyle/>
          <a:p>
            <a:pPr marL="457200" indent="-457200"/>
            <a:r>
              <a:rPr lang="en-US" sz="2500" dirty="0" smtClean="0"/>
              <a:t>3.   Individually, develop an initial model that shows how the population of ground finches changed after the drought and why the population changed.  Use the general natural selection model you developed to help you.  Develop your model in the space provided (in your packet).    </a:t>
            </a:r>
          </a:p>
          <a:p>
            <a:endParaRPr lang="en-US" sz="2500" dirty="0"/>
          </a:p>
        </p:txBody>
      </p:sp>
      <p:sp>
        <p:nvSpPr>
          <p:cNvPr id="6" name="TextBox 5"/>
          <p:cNvSpPr txBox="1"/>
          <p:nvPr/>
        </p:nvSpPr>
        <p:spPr>
          <a:xfrm>
            <a:off x="686568" y="3373120"/>
            <a:ext cx="8020552" cy="3554819"/>
          </a:xfrm>
          <a:prstGeom prst="rect">
            <a:avLst/>
          </a:prstGeom>
          <a:noFill/>
        </p:spPr>
        <p:txBody>
          <a:bodyPr wrap="square" rtlCol="0">
            <a:spAutoFit/>
          </a:bodyPr>
          <a:lstStyle/>
          <a:p>
            <a:pPr marL="457200" indent="-457200">
              <a:buAutoNum type="arabicPeriod" startAt="4"/>
            </a:pPr>
            <a:r>
              <a:rPr lang="en-US" sz="2500" dirty="0" smtClean="0"/>
              <a:t>In groups, explain your models to each other.  Then discuss:</a:t>
            </a:r>
          </a:p>
          <a:p>
            <a:pPr marL="457200" indent="-457200"/>
            <a:r>
              <a:rPr lang="en-US" sz="2500" dirty="0" smtClean="0"/>
              <a:t>		A. How well does each of your models fit your class’s 	criteria for good models?</a:t>
            </a:r>
          </a:p>
          <a:p>
            <a:pPr marL="457200" indent="-457200"/>
            <a:r>
              <a:rPr lang="en-US" sz="2500" dirty="0" smtClean="0"/>
              <a:t>		B. Are there any changes you could make so that 	your models fit the criteria even better? </a:t>
            </a:r>
          </a:p>
          <a:p>
            <a:pPr marL="457200" indent="-457200"/>
            <a:endParaRPr lang="en-US" sz="2500" dirty="0" smtClean="0"/>
          </a:p>
          <a:p>
            <a:pPr marL="457200" indent="-457200"/>
            <a:r>
              <a:rPr lang="en-US" sz="2500" dirty="0" smtClean="0"/>
              <a:t>5.  Individually, answer the multiple choice questions.</a:t>
            </a:r>
          </a:p>
          <a:p>
            <a:endParaRPr lang="en-US" sz="25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Evidence 6-</a:t>
            </a:r>
            <a:r>
              <a:rPr lang="en-US" sz="4400" dirty="0" smtClean="0">
                <a:latin typeface="+mj-lt"/>
                <a:ea typeface="+mj-ea"/>
                <a:cs typeface="+mj-cs"/>
              </a:rPr>
              <a:t>9</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11" name="TextBox 10"/>
          <p:cNvSpPr txBox="1"/>
          <p:nvPr/>
        </p:nvSpPr>
        <p:spPr>
          <a:xfrm>
            <a:off x="666248" y="1285559"/>
            <a:ext cx="8152632" cy="4832092"/>
          </a:xfrm>
          <a:prstGeom prst="rect">
            <a:avLst/>
          </a:prstGeom>
          <a:noFill/>
        </p:spPr>
        <p:txBody>
          <a:bodyPr wrap="square" rtlCol="0">
            <a:spAutoFit/>
          </a:bodyPr>
          <a:lstStyle/>
          <a:p>
            <a:r>
              <a:rPr lang="en-US" sz="2800" dirty="0"/>
              <a:t>6A.  In pairs, study Evidence 6-9 on the computer. You can choose which order you study the evidence, but be sure to study all four piece of evidence. You can also go back and look at earlier evidence again any time you want to</a:t>
            </a:r>
            <a:r>
              <a:rPr lang="en-US" sz="2800" dirty="0" smtClean="0"/>
              <a:t>.</a:t>
            </a:r>
          </a:p>
          <a:p>
            <a:endParaRPr lang="en-US" sz="2800" dirty="0"/>
          </a:p>
          <a:p>
            <a:r>
              <a:rPr lang="en-US" sz="2800" dirty="0"/>
              <a:t>Discuss all the questions you see on the computer and try to come to a consensus on each answer.  Be sure you (1) give reasons for your ideas and (2) listen to everyone’s ideas.</a:t>
            </a:r>
          </a:p>
          <a:p>
            <a:r>
              <a:rPr lang="en-US" sz="2800" dirty="0"/>
              <a:t> </a:t>
            </a:r>
          </a:p>
        </p:txBody>
      </p:sp>
    </p:spTree>
    <p:extLst>
      <p:ext uri="{BB962C8B-B14F-4D97-AF65-F5344CB8AC3E}">
        <p14:creationId xmlns:p14="http://schemas.microsoft.com/office/powerpoint/2010/main" val="4805783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418</TotalTime>
  <Words>921</Words>
  <Application>Microsoft Office PowerPoint</Application>
  <PresentationFormat>On-screen Show (4:3)</PresentationFormat>
  <Paragraphs>73</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PowerPoint Presentation</vt:lpstr>
      <vt:lpstr>PowerPoint Presentation</vt:lpstr>
      <vt:lpstr>PowerPoint Presentation</vt:lpstr>
      <vt:lpstr>PowerPoint Presentation</vt:lpstr>
      <vt:lpstr>Questions about Evidence 1-5</vt:lpstr>
      <vt:lpstr>PowerPoint Presentation</vt:lpstr>
      <vt:lpstr>PowerPoint Presentation</vt:lpstr>
      <vt:lpstr>PowerPoint Presentation</vt:lpstr>
      <vt:lpstr>PowerPoint Presentation</vt:lpstr>
      <vt:lpstr>PowerPoint Presentation</vt:lpstr>
      <vt:lpstr>Evidence 6-9 Questions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Michael Dianovsky</dc:creator>
  <cp:lastModifiedBy>Praccis</cp:lastModifiedBy>
  <cp:revision>53</cp:revision>
  <dcterms:created xsi:type="dcterms:W3CDTF">2013-05-14T02:16:12Z</dcterms:created>
  <dcterms:modified xsi:type="dcterms:W3CDTF">2013-05-15T19:01:17Z</dcterms:modified>
</cp:coreProperties>
</file>