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257" r:id="rId3"/>
    <p:sldId id="258" r:id="rId4"/>
    <p:sldId id="259" r:id="rId5"/>
    <p:sldId id="260" r:id="rId6"/>
    <p:sldId id="261" r:id="rId7"/>
    <p:sldId id="262" r:id="rId8"/>
    <p:sldId id="263" r:id="rId9"/>
    <p:sldId id="264" r:id="rId10"/>
    <p:sldId id="266" r:id="rId11"/>
    <p:sldId id="267" r:id="rId12"/>
    <p:sldId id="265" r:id="rId13"/>
    <p:sldId id="268" r:id="rId14"/>
    <p:sldId id="275" r:id="rId15"/>
    <p:sldId id="269" r:id="rId16"/>
    <p:sldId id="270" r:id="rId17"/>
    <p:sldId id="27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51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14968AC-649B-47C9-86B4-802F00284E62}" type="datetimeFigureOut">
              <a:rPr lang="en-US" smtClean="0"/>
              <a:pPr/>
              <a:t>4/30/2013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EC6AA5D-5875-43A5-916E-47C838914E46}" type="slidenum">
              <a:rPr lang="en-US" smtClean="0"/>
              <a:pPr/>
              <a:t>‹#›</a:t>
            </a:fld>
            <a:endParaRPr lang="en-US"/>
          </a:p>
        </p:txBody>
      </p:sp>
    </p:spTree>
    <p:extLst>
      <p:ext uri="{BB962C8B-B14F-4D97-AF65-F5344CB8AC3E}">
        <p14:creationId xmlns:p14="http://schemas.microsoft.com/office/powerpoint/2010/main" val="26581766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4BA394-28D0-4292-B04B-0A2CF6D863E7}" type="datetimeFigureOut">
              <a:rPr lang="en-US" smtClean="0"/>
              <a:pPr/>
              <a:t>4/30/2013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0D97EE-97E0-4867-BF68-1E47EFF19356}" type="slidenum">
              <a:rPr lang="en-US" smtClean="0"/>
              <a:pPr/>
              <a:t>‹#›</a:t>
            </a:fld>
            <a:endParaRPr lang="en-US"/>
          </a:p>
        </p:txBody>
      </p:sp>
    </p:spTree>
    <p:extLst>
      <p:ext uri="{BB962C8B-B14F-4D97-AF65-F5344CB8AC3E}">
        <p14:creationId xmlns:p14="http://schemas.microsoft.com/office/powerpoint/2010/main" val="315420388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0D97EE-97E0-4867-BF68-1E47EFF19356}" type="slidenum">
              <a:rPr lang="en-US" smtClean="0"/>
              <a:pPr/>
              <a:t>1</a:t>
            </a:fld>
            <a:endParaRPr lang="en-US"/>
          </a:p>
        </p:txBody>
      </p:sp>
    </p:spTree>
    <p:extLst>
      <p:ext uri="{BB962C8B-B14F-4D97-AF65-F5344CB8AC3E}">
        <p14:creationId xmlns:p14="http://schemas.microsoft.com/office/powerpoint/2010/main" val="3003089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C37F56F-A97E-4D4E-AD9D-8539254553D3}" type="datetime1">
              <a:rPr lang="en-US" smtClean="0"/>
              <a:pPr/>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2712C8-26FE-4CEC-B7C9-3ABEB00CBB4C}" type="slidenum">
              <a:rPr lang="en-US" smtClean="0"/>
              <a:pPr/>
              <a:t>‹#›</a:t>
            </a:fld>
            <a:endParaRPr lang="en-US"/>
          </a:p>
        </p:txBody>
      </p:sp>
    </p:spTree>
    <p:extLst>
      <p:ext uri="{BB962C8B-B14F-4D97-AF65-F5344CB8AC3E}">
        <p14:creationId xmlns:p14="http://schemas.microsoft.com/office/powerpoint/2010/main" val="745548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BC81A2-92DE-4532-9DDF-39179D055AC5}" type="datetime1">
              <a:rPr lang="en-US" smtClean="0"/>
              <a:pPr/>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2712C8-26FE-4CEC-B7C9-3ABEB00CBB4C}" type="slidenum">
              <a:rPr lang="en-US" smtClean="0"/>
              <a:pPr/>
              <a:t>‹#›</a:t>
            </a:fld>
            <a:endParaRPr lang="en-US"/>
          </a:p>
        </p:txBody>
      </p:sp>
    </p:spTree>
    <p:extLst>
      <p:ext uri="{BB962C8B-B14F-4D97-AF65-F5344CB8AC3E}">
        <p14:creationId xmlns:p14="http://schemas.microsoft.com/office/powerpoint/2010/main" val="2788694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E1B278-15CB-4082-AFE9-F62BC601C75B}" type="datetime1">
              <a:rPr lang="en-US" smtClean="0"/>
              <a:pPr/>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2712C8-26FE-4CEC-B7C9-3ABEB00CBB4C}" type="slidenum">
              <a:rPr lang="en-US" smtClean="0"/>
              <a:pPr/>
              <a:t>‹#›</a:t>
            </a:fld>
            <a:endParaRPr lang="en-US"/>
          </a:p>
        </p:txBody>
      </p:sp>
    </p:spTree>
    <p:extLst>
      <p:ext uri="{BB962C8B-B14F-4D97-AF65-F5344CB8AC3E}">
        <p14:creationId xmlns:p14="http://schemas.microsoft.com/office/powerpoint/2010/main" val="2002804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B20908-A362-41FB-8340-723A37E61910}" type="datetime1">
              <a:rPr lang="en-US" smtClean="0"/>
              <a:pPr/>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2712C8-26FE-4CEC-B7C9-3ABEB00CBB4C}" type="slidenum">
              <a:rPr lang="en-US" smtClean="0"/>
              <a:pPr/>
              <a:t>‹#›</a:t>
            </a:fld>
            <a:endParaRPr lang="en-US"/>
          </a:p>
        </p:txBody>
      </p:sp>
    </p:spTree>
    <p:extLst>
      <p:ext uri="{BB962C8B-B14F-4D97-AF65-F5344CB8AC3E}">
        <p14:creationId xmlns:p14="http://schemas.microsoft.com/office/powerpoint/2010/main" val="2469139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F026BA-2D8D-4330-B1F4-13218D6A0E3E}" type="datetime1">
              <a:rPr lang="en-US" smtClean="0"/>
              <a:pPr/>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2712C8-26FE-4CEC-B7C9-3ABEB00CBB4C}" type="slidenum">
              <a:rPr lang="en-US" smtClean="0"/>
              <a:pPr/>
              <a:t>‹#›</a:t>
            </a:fld>
            <a:endParaRPr lang="en-US"/>
          </a:p>
        </p:txBody>
      </p:sp>
    </p:spTree>
    <p:extLst>
      <p:ext uri="{BB962C8B-B14F-4D97-AF65-F5344CB8AC3E}">
        <p14:creationId xmlns:p14="http://schemas.microsoft.com/office/powerpoint/2010/main" val="1103099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A0A2A9-DB81-41BE-A8B3-529B63415FCB}" type="datetime1">
              <a:rPr lang="en-US" smtClean="0"/>
              <a:pPr/>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2712C8-26FE-4CEC-B7C9-3ABEB00CBB4C}" type="slidenum">
              <a:rPr lang="en-US" smtClean="0"/>
              <a:pPr/>
              <a:t>‹#›</a:t>
            </a:fld>
            <a:endParaRPr lang="en-US"/>
          </a:p>
        </p:txBody>
      </p:sp>
    </p:spTree>
    <p:extLst>
      <p:ext uri="{BB962C8B-B14F-4D97-AF65-F5344CB8AC3E}">
        <p14:creationId xmlns:p14="http://schemas.microsoft.com/office/powerpoint/2010/main" val="1328776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FE09CF-15D3-405E-9882-7C746AE03314}" type="datetime1">
              <a:rPr lang="en-US" smtClean="0"/>
              <a:pPr/>
              <a:t>4/30/2013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2712C8-26FE-4CEC-B7C9-3ABEB00CBB4C}" type="slidenum">
              <a:rPr lang="en-US" smtClean="0"/>
              <a:pPr/>
              <a:t>‹#›</a:t>
            </a:fld>
            <a:endParaRPr lang="en-US"/>
          </a:p>
        </p:txBody>
      </p:sp>
    </p:spTree>
    <p:extLst>
      <p:ext uri="{BB962C8B-B14F-4D97-AF65-F5344CB8AC3E}">
        <p14:creationId xmlns:p14="http://schemas.microsoft.com/office/powerpoint/2010/main" val="744986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ABB81B-8171-49F8-9FF7-FD1EC5182116}" type="datetime1">
              <a:rPr lang="en-US" smtClean="0"/>
              <a:pPr/>
              <a:t>4/30/2013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2712C8-26FE-4CEC-B7C9-3ABEB00CBB4C}" type="slidenum">
              <a:rPr lang="en-US" smtClean="0"/>
              <a:pPr/>
              <a:t>‹#›</a:t>
            </a:fld>
            <a:endParaRPr lang="en-US"/>
          </a:p>
        </p:txBody>
      </p:sp>
    </p:spTree>
    <p:extLst>
      <p:ext uri="{BB962C8B-B14F-4D97-AF65-F5344CB8AC3E}">
        <p14:creationId xmlns:p14="http://schemas.microsoft.com/office/powerpoint/2010/main" val="125863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A9774-383B-4A08-A77C-700EDD123582}" type="datetime1">
              <a:rPr lang="en-US" smtClean="0"/>
              <a:pPr/>
              <a:t>4/30/2013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2712C8-26FE-4CEC-B7C9-3ABEB00CBB4C}" type="slidenum">
              <a:rPr lang="en-US" smtClean="0"/>
              <a:pPr/>
              <a:t>‹#›</a:t>
            </a:fld>
            <a:endParaRPr lang="en-US"/>
          </a:p>
        </p:txBody>
      </p:sp>
    </p:spTree>
    <p:extLst>
      <p:ext uri="{BB962C8B-B14F-4D97-AF65-F5344CB8AC3E}">
        <p14:creationId xmlns:p14="http://schemas.microsoft.com/office/powerpoint/2010/main" val="1704584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0C8F25-7D23-4E25-B65A-BF8364FC698A}" type="datetime1">
              <a:rPr lang="en-US" smtClean="0"/>
              <a:pPr/>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2712C8-26FE-4CEC-B7C9-3ABEB00CBB4C}" type="slidenum">
              <a:rPr lang="en-US" smtClean="0"/>
              <a:pPr/>
              <a:t>‹#›</a:t>
            </a:fld>
            <a:endParaRPr lang="en-US"/>
          </a:p>
        </p:txBody>
      </p:sp>
    </p:spTree>
    <p:extLst>
      <p:ext uri="{BB962C8B-B14F-4D97-AF65-F5344CB8AC3E}">
        <p14:creationId xmlns:p14="http://schemas.microsoft.com/office/powerpoint/2010/main" val="2554738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3DCDD6-28F7-4902-A1F0-AC8D24D4494C}" type="datetime1">
              <a:rPr lang="en-US" smtClean="0"/>
              <a:pPr/>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2712C8-26FE-4CEC-B7C9-3ABEB00CBB4C}" type="slidenum">
              <a:rPr lang="en-US" smtClean="0"/>
              <a:pPr/>
              <a:t>‹#›</a:t>
            </a:fld>
            <a:endParaRPr lang="en-US"/>
          </a:p>
        </p:txBody>
      </p:sp>
    </p:spTree>
    <p:extLst>
      <p:ext uri="{BB962C8B-B14F-4D97-AF65-F5344CB8AC3E}">
        <p14:creationId xmlns:p14="http://schemas.microsoft.com/office/powerpoint/2010/main" val="324577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84532D-FCEC-40CC-AB35-F317D7AC2A41}" type="datetime1">
              <a:rPr lang="en-US" smtClean="0"/>
              <a:pPr/>
              <a:t>4/30/2013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2712C8-26FE-4CEC-B7C9-3ABEB00CBB4C}" type="slidenum">
              <a:rPr lang="en-US" smtClean="0"/>
              <a:pPr/>
              <a:t>‹#›</a:t>
            </a:fld>
            <a:endParaRPr lang="en-US"/>
          </a:p>
        </p:txBody>
      </p:sp>
    </p:spTree>
    <p:extLst>
      <p:ext uri="{BB962C8B-B14F-4D97-AF65-F5344CB8AC3E}">
        <p14:creationId xmlns:p14="http://schemas.microsoft.com/office/powerpoint/2010/main" val="16743380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772400" cy="1470025"/>
          </a:xfrm>
        </p:spPr>
        <p:txBody>
          <a:bodyPr/>
          <a:lstStyle/>
          <a:p>
            <a:r>
              <a:rPr lang="en-US" b="1" dirty="0" smtClean="0">
                <a:solidFill>
                  <a:srgbClr val="800000"/>
                </a:solidFill>
              </a:rPr>
              <a:t>Lesson 7</a:t>
            </a:r>
            <a:endParaRPr lang="en-US" b="1" dirty="0">
              <a:solidFill>
                <a:srgbClr val="800000"/>
              </a:solidFill>
            </a:endParaRPr>
          </a:p>
        </p:txBody>
      </p:sp>
      <p:sp>
        <p:nvSpPr>
          <p:cNvPr id="3" name="Subtitle 2"/>
          <p:cNvSpPr>
            <a:spLocks noGrp="1"/>
          </p:cNvSpPr>
          <p:nvPr>
            <p:ph type="subTitle" idx="1"/>
          </p:nvPr>
        </p:nvSpPr>
        <p:spPr>
          <a:xfrm>
            <a:off x="1371600" y="3051175"/>
            <a:ext cx="6400800" cy="1752600"/>
          </a:xfrm>
        </p:spPr>
        <p:txBody>
          <a:bodyPr/>
          <a:lstStyle/>
          <a:p>
            <a:r>
              <a:rPr lang="en-US" dirty="0" smtClean="0">
                <a:solidFill>
                  <a:schemeClr val="tx1"/>
                </a:solidFill>
              </a:rPr>
              <a:t>Developing a General Natural Selection Model</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252712C8-26FE-4CEC-B7C9-3ABEB00CBB4C}" type="slidenum">
              <a:rPr lang="en-US" smtClean="0"/>
              <a:pPr/>
              <a:t>1</a:t>
            </a:fld>
            <a:endParaRPr lang="en-US" dirty="0"/>
          </a:p>
        </p:txBody>
      </p:sp>
    </p:spTree>
    <p:extLst>
      <p:ext uri="{BB962C8B-B14F-4D97-AF65-F5344CB8AC3E}">
        <p14:creationId xmlns:p14="http://schemas.microsoft.com/office/powerpoint/2010/main" val="3650187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Words that may be helpful as you think about what the models</a:t>
            </a:r>
            <a:br>
              <a:rPr lang="en-US" dirty="0" smtClean="0"/>
            </a:br>
            <a:r>
              <a:rPr lang="en-US" dirty="0" smtClean="0"/>
              <a:t>have in common</a:t>
            </a:r>
            <a:endParaRPr lang="en-US" dirty="0"/>
          </a:p>
        </p:txBody>
      </p:sp>
      <p:sp>
        <p:nvSpPr>
          <p:cNvPr id="3" name="Content Placeholder 2"/>
          <p:cNvSpPr>
            <a:spLocks noGrp="1"/>
          </p:cNvSpPr>
          <p:nvPr>
            <p:ph idx="1"/>
          </p:nvPr>
        </p:nvSpPr>
        <p:spPr>
          <a:xfrm>
            <a:off x="457200" y="1981200"/>
            <a:ext cx="8229600" cy="4525963"/>
          </a:xfrm>
        </p:spPr>
        <p:txBody>
          <a:bodyPr>
            <a:normAutofit/>
          </a:bodyPr>
          <a:lstStyle/>
          <a:p>
            <a:r>
              <a:rPr lang="en-US" dirty="0" smtClean="0"/>
              <a:t>An </a:t>
            </a:r>
            <a:r>
              <a:rPr lang="en-US" u="sng" dirty="0" smtClean="0"/>
              <a:t>environmental change</a:t>
            </a:r>
            <a:r>
              <a:rPr lang="en-US" b="1" dirty="0" smtClean="0"/>
              <a:t> </a:t>
            </a:r>
            <a:r>
              <a:rPr lang="en-US" dirty="0" smtClean="0"/>
              <a:t>is a change in the environment.  </a:t>
            </a:r>
            <a:endParaRPr lang="en-US" dirty="0"/>
          </a:p>
          <a:p>
            <a:pPr lvl="1"/>
            <a:r>
              <a:rPr lang="en-US" dirty="0" smtClean="0"/>
              <a:t>If hunters start hunting in an area, that is an environmental change.</a:t>
            </a:r>
          </a:p>
          <a:p>
            <a:pPr lvl="1"/>
            <a:r>
              <a:rPr lang="en-US" dirty="0" smtClean="0"/>
              <a:t>If tadpoles are living in a quiet pond, and dragonfly larvae move to the pond, that is an environmental change.</a:t>
            </a:r>
          </a:p>
          <a:p>
            <a:pPr lvl="1"/>
            <a:r>
              <a:rPr lang="en-US" dirty="0" smtClean="0"/>
              <a:t>If the color of trees that moths rest on changes, that is an environmental change.</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252712C8-26FE-4CEC-B7C9-3ABEB00CBB4C}" type="slidenum">
              <a:rPr lang="en-US" smtClean="0"/>
              <a:pPr/>
              <a:t>10</a:t>
            </a:fld>
            <a:endParaRPr lang="en-US" dirty="0"/>
          </a:p>
        </p:txBody>
      </p:sp>
    </p:spTree>
    <p:extLst>
      <p:ext uri="{BB962C8B-B14F-4D97-AF65-F5344CB8AC3E}">
        <p14:creationId xmlns:p14="http://schemas.microsoft.com/office/powerpoint/2010/main" val="539815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Understanding</a:t>
            </a:r>
            <a:endParaRPr lang="en-US" dirty="0"/>
          </a:p>
        </p:txBody>
      </p:sp>
      <p:sp>
        <p:nvSpPr>
          <p:cNvPr id="3" name="Content Placeholder 2"/>
          <p:cNvSpPr>
            <a:spLocks noGrp="1"/>
          </p:cNvSpPr>
          <p:nvPr>
            <p:ph idx="1"/>
          </p:nvPr>
        </p:nvSpPr>
        <p:spPr/>
        <p:txBody>
          <a:bodyPr>
            <a:normAutofit/>
          </a:bodyPr>
          <a:lstStyle/>
          <a:p>
            <a:r>
              <a:rPr lang="en-US" dirty="0" smtClean="0"/>
              <a:t>What was the environmental change that caused snakes’</a:t>
            </a:r>
            <a:r>
              <a:rPr lang="en-US" dirty="0"/>
              <a:t> </a:t>
            </a:r>
            <a:r>
              <a:rPr lang="en-US" dirty="0" smtClean="0"/>
              <a:t>heads to get smaller over time in Australia?</a:t>
            </a:r>
          </a:p>
          <a:p>
            <a:endParaRPr lang="en-US" dirty="0" smtClean="0"/>
          </a:p>
        </p:txBody>
      </p:sp>
      <p:sp>
        <p:nvSpPr>
          <p:cNvPr id="4" name="Slide Number Placeholder 3"/>
          <p:cNvSpPr>
            <a:spLocks noGrp="1"/>
          </p:cNvSpPr>
          <p:nvPr>
            <p:ph type="sldNum" sz="quarter" idx="12"/>
          </p:nvPr>
        </p:nvSpPr>
        <p:spPr/>
        <p:txBody>
          <a:bodyPr/>
          <a:lstStyle/>
          <a:p>
            <a:fld id="{252712C8-26FE-4CEC-B7C9-3ABEB00CBB4C}" type="slidenum">
              <a:rPr lang="en-US" smtClean="0"/>
              <a:pPr/>
              <a:t>11</a:t>
            </a:fld>
            <a:endParaRPr lang="en-US" dirty="0"/>
          </a:p>
        </p:txBody>
      </p:sp>
    </p:spTree>
    <p:extLst>
      <p:ext uri="{BB962C8B-B14F-4D97-AF65-F5344CB8AC3E}">
        <p14:creationId xmlns:p14="http://schemas.microsoft.com/office/powerpoint/2010/main" val="2098339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Words</a:t>
            </a:r>
            <a:endParaRPr lang="en-US" dirty="0"/>
          </a:p>
        </p:txBody>
      </p:sp>
      <p:sp>
        <p:nvSpPr>
          <p:cNvPr id="3" name="Content Placeholder 2"/>
          <p:cNvSpPr>
            <a:spLocks noGrp="1"/>
          </p:cNvSpPr>
          <p:nvPr>
            <p:ph idx="1"/>
          </p:nvPr>
        </p:nvSpPr>
        <p:spPr>
          <a:xfrm>
            <a:off x="457200" y="1600200"/>
            <a:ext cx="8229600" cy="4724400"/>
          </a:xfrm>
        </p:spPr>
        <p:txBody>
          <a:bodyPr>
            <a:normAutofit fontScale="85000" lnSpcReduction="20000"/>
          </a:bodyPr>
          <a:lstStyle/>
          <a:p>
            <a:r>
              <a:rPr lang="en-US" dirty="0" smtClean="0"/>
              <a:t>As you </a:t>
            </a:r>
            <a:r>
              <a:rPr lang="en-US" dirty="0"/>
              <a:t>think about what the </a:t>
            </a:r>
            <a:r>
              <a:rPr lang="en-US" dirty="0" smtClean="0"/>
              <a:t>models have </a:t>
            </a:r>
            <a:r>
              <a:rPr lang="en-US" dirty="0"/>
              <a:t>in </a:t>
            </a:r>
            <a:r>
              <a:rPr lang="en-US" dirty="0" smtClean="0"/>
              <a:t>common, these words may be helpful:</a:t>
            </a:r>
          </a:p>
          <a:p>
            <a:pPr lvl="1"/>
            <a:r>
              <a:rPr lang="en-US" dirty="0" smtClean="0"/>
              <a:t>Population </a:t>
            </a:r>
          </a:p>
          <a:p>
            <a:pPr lvl="1"/>
            <a:r>
              <a:rPr lang="en-US" dirty="0" smtClean="0"/>
              <a:t>Individual</a:t>
            </a:r>
          </a:p>
          <a:p>
            <a:pPr lvl="1"/>
            <a:r>
              <a:rPr lang="en-US" dirty="0" smtClean="0"/>
              <a:t>Trait</a:t>
            </a:r>
          </a:p>
          <a:p>
            <a:pPr lvl="1"/>
            <a:r>
              <a:rPr lang="en-US" dirty="0" smtClean="0"/>
              <a:t>Version of a trait</a:t>
            </a:r>
          </a:p>
          <a:p>
            <a:pPr lvl="1"/>
            <a:r>
              <a:rPr lang="en-US" dirty="0" smtClean="0"/>
              <a:t>Advantageous version of a trait</a:t>
            </a:r>
          </a:p>
          <a:p>
            <a:pPr lvl="1"/>
            <a:r>
              <a:rPr lang="en-US" dirty="0" smtClean="0"/>
              <a:t>Environmental change</a:t>
            </a:r>
          </a:p>
          <a:p>
            <a:r>
              <a:rPr lang="en-US" dirty="0" smtClean="0"/>
              <a:t>Now, work in groups and come up with similarities between the Peppered Moth and Red-Bellied Black Snake models. Try to include the useful words we have just gone over as best you can when writing similarities.</a:t>
            </a:r>
          </a:p>
          <a:p>
            <a:endParaRPr lang="en-US" dirty="0"/>
          </a:p>
        </p:txBody>
      </p:sp>
      <p:sp>
        <p:nvSpPr>
          <p:cNvPr id="4" name="Slide Number Placeholder 3"/>
          <p:cNvSpPr>
            <a:spLocks noGrp="1"/>
          </p:cNvSpPr>
          <p:nvPr>
            <p:ph type="sldNum" sz="quarter" idx="12"/>
          </p:nvPr>
        </p:nvSpPr>
        <p:spPr/>
        <p:txBody>
          <a:bodyPr/>
          <a:lstStyle/>
          <a:p>
            <a:fld id="{252712C8-26FE-4CEC-B7C9-3ABEB00CBB4C}" type="slidenum">
              <a:rPr lang="en-US" smtClean="0"/>
              <a:pPr/>
              <a:t>12</a:t>
            </a:fld>
            <a:endParaRPr lang="en-US"/>
          </a:p>
        </p:txBody>
      </p:sp>
    </p:spTree>
    <p:extLst>
      <p:ext uri="{BB962C8B-B14F-4D97-AF65-F5344CB8AC3E}">
        <p14:creationId xmlns:p14="http://schemas.microsoft.com/office/powerpoint/2010/main" val="3469482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 ideas</a:t>
            </a:r>
            <a:endParaRPr lang="en-US" dirty="0"/>
          </a:p>
        </p:txBody>
      </p:sp>
      <p:sp>
        <p:nvSpPr>
          <p:cNvPr id="3" name="Content Placeholder 2"/>
          <p:cNvSpPr>
            <a:spLocks noGrp="1"/>
          </p:cNvSpPr>
          <p:nvPr>
            <p:ph idx="1"/>
          </p:nvPr>
        </p:nvSpPr>
        <p:spPr/>
        <p:txBody>
          <a:bodyPr/>
          <a:lstStyle/>
          <a:p>
            <a:r>
              <a:rPr lang="en-US" dirty="0" smtClean="0"/>
              <a:t>Now we’ll share everyone’s ideas as a class.</a:t>
            </a:r>
          </a:p>
          <a:p>
            <a:endParaRPr lang="en-US" dirty="0"/>
          </a:p>
        </p:txBody>
      </p:sp>
      <p:sp>
        <p:nvSpPr>
          <p:cNvPr id="4" name="Slide Number Placeholder 3"/>
          <p:cNvSpPr>
            <a:spLocks noGrp="1"/>
          </p:cNvSpPr>
          <p:nvPr>
            <p:ph type="sldNum" sz="quarter" idx="12"/>
          </p:nvPr>
        </p:nvSpPr>
        <p:spPr/>
        <p:txBody>
          <a:bodyPr/>
          <a:lstStyle/>
          <a:p>
            <a:fld id="{252712C8-26FE-4CEC-B7C9-3ABEB00CBB4C}" type="slidenum">
              <a:rPr lang="en-US" smtClean="0"/>
              <a:pPr/>
              <a:t>13</a:t>
            </a:fld>
            <a:endParaRPr lang="en-US"/>
          </a:p>
        </p:txBody>
      </p:sp>
    </p:spTree>
    <p:extLst>
      <p:ext uri="{BB962C8B-B14F-4D97-AF65-F5344CB8AC3E}">
        <p14:creationId xmlns:p14="http://schemas.microsoft.com/office/powerpoint/2010/main" val="23895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52712C8-26FE-4CEC-B7C9-3ABEB00CBB4C}" type="slidenum">
              <a:rPr lang="en-US" smtClean="0"/>
              <a:pPr/>
              <a:t>14</a:t>
            </a:fld>
            <a:endParaRPr lang="en-US"/>
          </a:p>
        </p:txBody>
      </p:sp>
      <p:pic>
        <p:nvPicPr>
          <p:cNvPr id="20" name="Picture 19"/>
          <p:cNvPicPr/>
          <p:nvPr/>
        </p:nvPicPr>
        <p:blipFill>
          <a:blip r:embed="rId2">
            <a:extLst>
              <a:ext uri="{28A0092B-C50C-407E-A947-70E740481C1C}">
                <a14:useLocalDpi xmlns:a14="http://schemas.microsoft.com/office/drawing/2010/main" val="0"/>
              </a:ext>
            </a:extLst>
          </a:blip>
          <a:srcRect/>
          <a:stretch>
            <a:fillRect/>
          </a:stretch>
        </p:blipFill>
        <p:spPr bwMode="auto">
          <a:xfrm>
            <a:off x="5029200" y="4229100"/>
            <a:ext cx="2895600" cy="1295400"/>
          </a:xfrm>
          <a:prstGeom prst="rect">
            <a:avLst/>
          </a:prstGeom>
          <a:noFill/>
          <a:ln w="9525">
            <a:solidFill>
              <a:schemeClr val="tx1"/>
            </a:solidFill>
            <a:miter lim="800000"/>
            <a:headEnd/>
            <a:tailEnd/>
          </a:ln>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29000"/>
            <a:ext cx="4882918" cy="3432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838200"/>
            <a:ext cx="3418318"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799" y="0"/>
            <a:ext cx="4668843" cy="3278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6745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each step have in common?</a:t>
            </a:r>
            <a:endParaRPr lang="en-US" dirty="0"/>
          </a:p>
        </p:txBody>
      </p:sp>
      <p:sp>
        <p:nvSpPr>
          <p:cNvPr id="3" name="Content Placeholder 2"/>
          <p:cNvSpPr>
            <a:spLocks noGrp="1"/>
          </p:cNvSpPr>
          <p:nvPr>
            <p:ph idx="1"/>
          </p:nvPr>
        </p:nvSpPr>
        <p:spPr/>
        <p:txBody>
          <a:bodyPr/>
          <a:lstStyle/>
          <a:p>
            <a:pPr marL="0" indent="0">
              <a:buNone/>
            </a:pPr>
            <a:r>
              <a:rPr lang="en-US" dirty="0"/>
              <a:t>We can take all the things that the models have in common to make a </a:t>
            </a:r>
            <a:r>
              <a:rPr lang="en-US" u="sng" dirty="0"/>
              <a:t>general</a:t>
            </a:r>
            <a:r>
              <a:rPr lang="en-US" dirty="0"/>
              <a:t> model of what happens.  We call these models of natural selection. Look at the list we have.  What happens </a:t>
            </a:r>
            <a:r>
              <a:rPr lang="en-US" u="sng" dirty="0"/>
              <a:t>first</a:t>
            </a:r>
            <a:r>
              <a:rPr lang="en-US" dirty="0"/>
              <a:t> in both models? After your class decides, write it on the first </a:t>
            </a:r>
            <a:r>
              <a:rPr lang="en-US" dirty="0" smtClean="0"/>
              <a:t>line of your packet.  </a:t>
            </a:r>
            <a:r>
              <a:rPr lang="en-US" dirty="0"/>
              <a:t>Use general language that applies to both models. </a:t>
            </a:r>
          </a:p>
          <a:p>
            <a:endParaRPr lang="en-US" dirty="0"/>
          </a:p>
        </p:txBody>
      </p:sp>
      <p:sp>
        <p:nvSpPr>
          <p:cNvPr id="4" name="Slide Number Placeholder 3"/>
          <p:cNvSpPr>
            <a:spLocks noGrp="1"/>
          </p:cNvSpPr>
          <p:nvPr>
            <p:ph type="sldNum" sz="quarter" idx="12"/>
          </p:nvPr>
        </p:nvSpPr>
        <p:spPr>
          <a:xfrm>
            <a:off x="6553200" y="6324600"/>
            <a:ext cx="2133600" cy="365125"/>
          </a:xfrm>
        </p:spPr>
        <p:txBody>
          <a:bodyPr/>
          <a:lstStyle/>
          <a:p>
            <a:fld id="{252712C8-26FE-4CEC-B7C9-3ABEB00CBB4C}" type="slidenum">
              <a:rPr lang="en-US" smtClean="0"/>
              <a:pPr/>
              <a:t>15</a:t>
            </a:fld>
            <a:endParaRPr lang="en-US"/>
          </a:p>
        </p:txBody>
      </p:sp>
    </p:spTree>
    <p:extLst>
      <p:ext uri="{BB962C8B-B14F-4D97-AF65-F5344CB8AC3E}">
        <p14:creationId xmlns:p14="http://schemas.microsoft.com/office/powerpoint/2010/main" val="145665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 with Steps 2 through 5</a:t>
            </a:r>
            <a:endParaRPr lang="en-US" dirty="0"/>
          </a:p>
        </p:txBody>
      </p:sp>
      <p:sp>
        <p:nvSpPr>
          <p:cNvPr id="3" name="Content Placeholder 2"/>
          <p:cNvSpPr>
            <a:spLocks noGrp="1"/>
          </p:cNvSpPr>
          <p:nvPr>
            <p:ph idx="1"/>
          </p:nvPr>
        </p:nvSpPr>
        <p:spPr/>
        <p:txBody>
          <a:bodyPr/>
          <a:lstStyle/>
          <a:p>
            <a:r>
              <a:rPr lang="en-US" dirty="0" smtClean="0"/>
              <a:t>Now work </a:t>
            </a:r>
            <a:r>
              <a:rPr lang="en-US" dirty="0"/>
              <a:t>in groups to write what happens, step by step, </a:t>
            </a:r>
            <a:r>
              <a:rPr lang="en-US" dirty="0" smtClean="0"/>
              <a:t>in Steps 2 through 5. </a:t>
            </a:r>
            <a:endParaRPr lang="en-US" dirty="0"/>
          </a:p>
        </p:txBody>
      </p:sp>
      <p:sp>
        <p:nvSpPr>
          <p:cNvPr id="4" name="Slide Number Placeholder 3"/>
          <p:cNvSpPr>
            <a:spLocks noGrp="1"/>
          </p:cNvSpPr>
          <p:nvPr>
            <p:ph type="sldNum" sz="quarter" idx="12"/>
          </p:nvPr>
        </p:nvSpPr>
        <p:spPr/>
        <p:txBody>
          <a:bodyPr/>
          <a:lstStyle/>
          <a:p>
            <a:fld id="{252712C8-26FE-4CEC-B7C9-3ABEB00CBB4C}" type="slidenum">
              <a:rPr lang="en-US" smtClean="0"/>
              <a:pPr/>
              <a:t>16</a:t>
            </a:fld>
            <a:endParaRPr lang="en-US"/>
          </a:p>
        </p:txBody>
      </p:sp>
    </p:spTree>
    <p:extLst>
      <p:ext uri="{BB962C8B-B14F-4D97-AF65-F5344CB8AC3E}">
        <p14:creationId xmlns:p14="http://schemas.microsoft.com/office/powerpoint/2010/main" val="3462952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52712C8-26FE-4CEC-B7C9-3ABEB00CBB4C}" type="slidenum">
              <a:rPr lang="en-US" smtClean="0"/>
              <a:pPr/>
              <a:t>17</a:t>
            </a:fld>
            <a:endParaRPr lang="en-US"/>
          </a:p>
        </p:txBody>
      </p:sp>
      <p:pic>
        <p:nvPicPr>
          <p:cNvPr id="20" name="Picture 19"/>
          <p:cNvPicPr/>
          <p:nvPr/>
        </p:nvPicPr>
        <p:blipFill>
          <a:blip r:embed="rId2">
            <a:extLst>
              <a:ext uri="{28A0092B-C50C-407E-A947-70E740481C1C}">
                <a14:useLocalDpi xmlns:a14="http://schemas.microsoft.com/office/drawing/2010/main" val="0"/>
              </a:ext>
            </a:extLst>
          </a:blip>
          <a:srcRect/>
          <a:stretch>
            <a:fillRect/>
          </a:stretch>
        </p:blipFill>
        <p:spPr bwMode="auto">
          <a:xfrm>
            <a:off x="5029200" y="4229100"/>
            <a:ext cx="2895600" cy="1295400"/>
          </a:xfrm>
          <a:prstGeom prst="rect">
            <a:avLst/>
          </a:prstGeom>
          <a:noFill/>
          <a:ln w="9525">
            <a:solidFill>
              <a:schemeClr val="tx1"/>
            </a:solidFill>
            <a:miter lim="800000"/>
            <a:headEnd/>
            <a:tailEnd/>
          </a:ln>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29000"/>
            <a:ext cx="4882918" cy="3432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838200"/>
            <a:ext cx="3418318"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799" y="0"/>
            <a:ext cx="4668843" cy="3278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8597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a General </a:t>
            </a:r>
            <a:r>
              <a:rPr lang="en-US" dirty="0"/>
              <a:t>M</a:t>
            </a:r>
            <a:r>
              <a:rPr lang="en-US" dirty="0" smtClean="0"/>
              <a:t>odel</a:t>
            </a:r>
            <a:endParaRPr lang="en-US" dirty="0"/>
          </a:p>
        </p:txBody>
      </p:sp>
      <p:sp>
        <p:nvSpPr>
          <p:cNvPr id="3" name="Content Placeholder 2"/>
          <p:cNvSpPr>
            <a:spLocks noGrp="1"/>
          </p:cNvSpPr>
          <p:nvPr>
            <p:ph idx="1"/>
          </p:nvPr>
        </p:nvSpPr>
        <p:spPr/>
        <p:txBody>
          <a:bodyPr>
            <a:normAutofit/>
          </a:bodyPr>
          <a:lstStyle/>
          <a:p>
            <a:r>
              <a:rPr lang="en-US" dirty="0" smtClean="0"/>
              <a:t>We have studied 3 evolutionary cases in detail.</a:t>
            </a:r>
          </a:p>
          <a:p>
            <a:r>
              <a:rPr lang="en-US" dirty="0" smtClean="0"/>
              <a:t>Now we’ll use what we have learned to develop a general model of natural selection.</a:t>
            </a:r>
          </a:p>
          <a:p>
            <a:endParaRPr lang="en-US" dirty="0"/>
          </a:p>
        </p:txBody>
      </p:sp>
      <p:sp>
        <p:nvSpPr>
          <p:cNvPr id="4" name="Slide Number Placeholder 3"/>
          <p:cNvSpPr>
            <a:spLocks noGrp="1"/>
          </p:cNvSpPr>
          <p:nvPr>
            <p:ph type="sldNum" sz="quarter" idx="12"/>
          </p:nvPr>
        </p:nvSpPr>
        <p:spPr/>
        <p:txBody>
          <a:bodyPr/>
          <a:lstStyle/>
          <a:p>
            <a:fld id="{252712C8-26FE-4CEC-B7C9-3ABEB00CBB4C}" type="slidenum">
              <a:rPr lang="en-US" smtClean="0"/>
              <a:pPr/>
              <a:t>2</a:t>
            </a:fld>
            <a:endParaRPr lang="en-US"/>
          </a:p>
        </p:txBody>
      </p:sp>
    </p:spTree>
    <p:extLst>
      <p:ext uri="{BB962C8B-B14F-4D97-AF65-F5344CB8AC3E}">
        <p14:creationId xmlns:p14="http://schemas.microsoft.com/office/powerpoint/2010/main" val="3312002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Selection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a:t>The evolutionary models that we have been developing are called “natural selection” models.  Natural selection means that some animals survive and have </a:t>
            </a:r>
            <a:r>
              <a:rPr lang="en-US" dirty="0" smtClean="0"/>
              <a:t>more offspring </a:t>
            </a:r>
            <a:r>
              <a:rPr lang="en-US" dirty="0"/>
              <a:t>because they have a </a:t>
            </a:r>
            <a:r>
              <a:rPr lang="en-US" dirty="0" smtClean="0"/>
              <a:t>trait that is advantageous in the environment. For example:</a:t>
            </a:r>
          </a:p>
          <a:p>
            <a:pPr lvl="1"/>
            <a:r>
              <a:rPr lang="en-US" dirty="0" smtClean="0"/>
              <a:t>Mountain sheep with small horns survive better and have more offspring when hunters are around because hunters don’t shoot them. We say that sheep with small horns are naturally selected, because in their environment, they are the ones that survive better and have offspring.</a:t>
            </a:r>
          </a:p>
          <a:p>
            <a:pPr lvl="1"/>
            <a:r>
              <a:rPr lang="en-US" dirty="0" smtClean="0"/>
              <a:t>Moths that are light-colored survive better and have more offspring when they rest on light-colored trees, because they are better camouflaged on light-colored trees. We say that the light moths are naturally selected because in this environment, they are the ones that survive and have more offspring.</a:t>
            </a:r>
          </a:p>
          <a:p>
            <a:r>
              <a:rPr lang="en-US" dirty="0" smtClean="0"/>
              <a:t>We are going to make a general model of natural selection. </a:t>
            </a:r>
          </a:p>
          <a:p>
            <a:endParaRPr lang="en-US" dirty="0" smtClean="0"/>
          </a:p>
          <a:p>
            <a:pPr lvl="1"/>
            <a:endParaRPr lang="en-US" dirty="0"/>
          </a:p>
        </p:txBody>
      </p:sp>
      <p:sp>
        <p:nvSpPr>
          <p:cNvPr id="4" name="Slide Number Placeholder 3"/>
          <p:cNvSpPr>
            <a:spLocks noGrp="1"/>
          </p:cNvSpPr>
          <p:nvPr>
            <p:ph type="sldNum" sz="quarter" idx="12"/>
          </p:nvPr>
        </p:nvSpPr>
        <p:spPr/>
        <p:txBody>
          <a:bodyPr/>
          <a:lstStyle/>
          <a:p>
            <a:fld id="{252712C8-26FE-4CEC-B7C9-3ABEB00CBB4C}" type="slidenum">
              <a:rPr lang="en-US" smtClean="0"/>
              <a:pPr/>
              <a:t>3</a:t>
            </a:fld>
            <a:endParaRPr lang="en-US"/>
          </a:p>
        </p:txBody>
      </p:sp>
    </p:spTree>
    <p:extLst>
      <p:ext uri="{BB962C8B-B14F-4D97-AF65-F5344CB8AC3E}">
        <p14:creationId xmlns:p14="http://schemas.microsoft.com/office/powerpoint/2010/main" val="409396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parts do the 2 models have in common? </a:t>
            </a:r>
            <a:endParaRPr lang="en-US" dirty="0"/>
          </a:p>
        </p:txBody>
      </p:sp>
      <p:sp>
        <p:nvSpPr>
          <p:cNvPr id="3" name="Content Placeholder 2"/>
          <p:cNvSpPr>
            <a:spLocks noGrp="1"/>
          </p:cNvSpPr>
          <p:nvPr>
            <p:ph idx="1"/>
          </p:nvPr>
        </p:nvSpPr>
        <p:spPr/>
        <p:txBody>
          <a:bodyPr/>
          <a:lstStyle/>
          <a:p>
            <a:r>
              <a:rPr lang="en-US" dirty="0"/>
              <a:t>You will receive models of </a:t>
            </a:r>
            <a:r>
              <a:rPr lang="en-US" dirty="0" smtClean="0"/>
              <a:t>2 of </a:t>
            </a:r>
            <a:r>
              <a:rPr lang="en-US" dirty="0"/>
              <a:t>the </a:t>
            </a:r>
            <a:r>
              <a:rPr lang="en-US" dirty="0" smtClean="0"/>
              <a:t>natural selection changes </a:t>
            </a:r>
            <a:r>
              <a:rPr lang="en-US" dirty="0"/>
              <a:t>you have studied: p</a:t>
            </a:r>
            <a:r>
              <a:rPr lang="en-US" dirty="0" smtClean="0"/>
              <a:t>eppered moths </a:t>
            </a:r>
            <a:r>
              <a:rPr lang="en-US" dirty="0"/>
              <a:t>and </a:t>
            </a:r>
            <a:r>
              <a:rPr lang="en-US" dirty="0" smtClean="0"/>
              <a:t>Red-</a:t>
            </a:r>
            <a:r>
              <a:rPr lang="en-US" dirty="0"/>
              <a:t>B</a:t>
            </a:r>
            <a:r>
              <a:rPr lang="en-US" dirty="0" smtClean="0"/>
              <a:t>ellied Black Snakes</a:t>
            </a:r>
            <a:r>
              <a:rPr lang="en-US" dirty="0"/>
              <a:t>.  Each of these models </a:t>
            </a:r>
            <a:r>
              <a:rPr lang="en-US" dirty="0" smtClean="0"/>
              <a:t>fits </a:t>
            </a:r>
            <a:r>
              <a:rPr lang="en-US" dirty="0"/>
              <a:t>the evidence you have seen. Discuss in your groups: What parts of these models are similar or the same?  Write down everything you can </a:t>
            </a:r>
            <a:r>
              <a:rPr lang="en-US" dirty="0" smtClean="0"/>
              <a:t>find that is common to both </a:t>
            </a:r>
            <a:r>
              <a:rPr lang="en-US" dirty="0"/>
              <a:t>models.</a:t>
            </a:r>
          </a:p>
        </p:txBody>
      </p:sp>
      <p:sp>
        <p:nvSpPr>
          <p:cNvPr id="4" name="Slide Number Placeholder 3"/>
          <p:cNvSpPr>
            <a:spLocks noGrp="1"/>
          </p:cNvSpPr>
          <p:nvPr>
            <p:ph type="sldNum" sz="quarter" idx="12"/>
          </p:nvPr>
        </p:nvSpPr>
        <p:spPr/>
        <p:txBody>
          <a:bodyPr/>
          <a:lstStyle/>
          <a:p>
            <a:fld id="{252712C8-26FE-4CEC-B7C9-3ABEB00CBB4C}" type="slidenum">
              <a:rPr lang="en-US" smtClean="0"/>
              <a:pPr/>
              <a:t>4</a:t>
            </a:fld>
            <a:endParaRPr lang="en-US"/>
          </a:p>
        </p:txBody>
      </p:sp>
    </p:spTree>
    <p:extLst>
      <p:ext uri="{BB962C8B-B14F-4D97-AF65-F5344CB8AC3E}">
        <p14:creationId xmlns:p14="http://schemas.microsoft.com/office/powerpoint/2010/main" val="1251065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Words that may be helpful as you think about what the models</a:t>
            </a:r>
            <a:br>
              <a:rPr lang="en-US" dirty="0" smtClean="0"/>
            </a:br>
            <a:r>
              <a:rPr lang="en-US" dirty="0" smtClean="0"/>
              <a:t>have in common</a:t>
            </a:r>
            <a:endParaRPr lang="en-US" dirty="0"/>
          </a:p>
        </p:txBody>
      </p:sp>
      <p:sp>
        <p:nvSpPr>
          <p:cNvPr id="3" name="Content Placeholder 2"/>
          <p:cNvSpPr>
            <a:spLocks noGrp="1"/>
          </p:cNvSpPr>
          <p:nvPr>
            <p:ph idx="1"/>
          </p:nvPr>
        </p:nvSpPr>
        <p:spPr>
          <a:xfrm>
            <a:off x="457200" y="1981200"/>
            <a:ext cx="8229600" cy="4525963"/>
          </a:xfrm>
        </p:spPr>
        <p:txBody>
          <a:bodyPr>
            <a:normAutofit fontScale="92500" lnSpcReduction="10000"/>
          </a:bodyPr>
          <a:lstStyle/>
          <a:p>
            <a:r>
              <a:rPr lang="en-US" dirty="0" smtClean="0"/>
              <a:t>A </a:t>
            </a:r>
            <a:r>
              <a:rPr lang="en-US" u="sng" dirty="0" smtClean="0"/>
              <a:t>population</a:t>
            </a:r>
            <a:r>
              <a:rPr lang="en-US" dirty="0" smtClean="0"/>
              <a:t> is a collection of animals or plants in a species.  </a:t>
            </a:r>
          </a:p>
          <a:p>
            <a:pPr lvl="1"/>
            <a:r>
              <a:rPr lang="en-US" dirty="0" smtClean="0"/>
              <a:t>Example:  All the moths living in forests in New England are a </a:t>
            </a:r>
            <a:r>
              <a:rPr lang="en-US" u="sng" dirty="0" smtClean="0"/>
              <a:t>population</a:t>
            </a:r>
            <a:r>
              <a:rPr lang="en-US" dirty="0" smtClean="0"/>
              <a:t> of moths.</a:t>
            </a:r>
          </a:p>
          <a:p>
            <a:pPr lvl="1"/>
            <a:r>
              <a:rPr lang="en-US" dirty="0" smtClean="0"/>
              <a:t>Example:  All the Red-Bellied Black Snakes living in Australia are a </a:t>
            </a:r>
            <a:r>
              <a:rPr lang="en-US" u="sng" dirty="0" smtClean="0"/>
              <a:t>population</a:t>
            </a:r>
            <a:r>
              <a:rPr lang="en-US" dirty="0" smtClean="0"/>
              <a:t> of Red-Bellied Black Snakes.</a:t>
            </a:r>
          </a:p>
          <a:p>
            <a:r>
              <a:rPr lang="en-US" dirty="0" smtClean="0"/>
              <a:t>An </a:t>
            </a:r>
            <a:r>
              <a:rPr lang="en-US" u="sng" dirty="0" smtClean="0"/>
              <a:t>individual</a:t>
            </a:r>
            <a:r>
              <a:rPr lang="en-US" dirty="0" smtClean="0"/>
              <a:t> is one animal or plant in a population.</a:t>
            </a:r>
          </a:p>
          <a:p>
            <a:pPr lvl="1"/>
            <a:r>
              <a:rPr lang="en-US" dirty="0" smtClean="0"/>
              <a:t>An individual moth is one moth.</a:t>
            </a:r>
          </a:p>
          <a:p>
            <a:pPr lvl="1"/>
            <a:r>
              <a:rPr lang="en-US" dirty="0" smtClean="0"/>
              <a:t>An individual Red-Bellied </a:t>
            </a:r>
            <a:r>
              <a:rPr lang="en-US" dirty="0"/>
              <a:t>B</a:t>
            </a:r>
            <a:r>
              <a:rPr lang="en-US" dirty="0" smtClean="0"/>
              <a:t>lack </a:t>
            </a:r>
            <a:r>
              <a:rPr lang="en-US" dirty="0"/>
              <a:t>S</a:t>
            </a:r>
            <a:r>
              <a:rPr lang="en-US" dirty="0" smtClean="0"/>
              <a:t>nake is one snake.</a:t>
            </a:r>
          </a:p>
          <a:p>
            <a:pPr lvl="1"/>
            <a:endParaRPr lang="en-US" dirty="0"/>
          </a:p>
        </p:txBody>
      </p:sp>
      <p:sp>
        <p:nvSpPr>
          <p:cNvPr id="4" name="Slide Number Placeholder 3"/>
          <p:cNvSpPr>
            <a:spLocks noGrp="1"/>
          </p:cNvSpPr>
          <p:nvPr>
            <p:ph type="sldNum" sz="quarter" idx="12"/>
          </p:nvPr>
        </p:nvSpPr>
        <p:spPr/>
        <p:txBody>
          <a:bodyPr/>
          <a:lstStyle/>
          <a:p>
            <a:fld id="{252712C8-26FE-4CEC-B7C9-3ABEB00CBB4C}" type="slidenum">
              <a:rPr lang="en-US" smtClean="0"/>
              <a:pPr/>
              <a:t>5</a:t>
            </a:fld>
            <a:endParaRPr lang="en-US" dirty="0"/>
          </a:p>
        </p:txBody>
      </p:sp>
    </p:spTree>
    <p:extLst>
      <p:ext uri="{BB962C8B-B14F-4D97-AF65-F5344CB8AC3E}">
        <p14:creationId xmlns:p14="http://schemas.microsoft.com/office/powerpoint/2010/main" val="2553812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Words that may be helpful as you think about what the models</a:t>
            </a:r>
            <a:br>
              <a:rPr lang="en-US" dirty="0" smtClean="0"/>
            </a:br>
            <a:r>
              <a:rPr lang="en-US" dirty="0" smtClean="0"/>
              <a:t>have in common</a:t>
            </a:r>
            <a:endParaRPr lang="en-US" dirty="0"/>
          </a:p>
        </p:txBody>
      </p:sp>
      <p:sp>
        <p:nvSpPr>
          <p:cNvPr id="3" name="Content Placeholder 2"/>
          <p:cNvSpPr>
            <a:spLocks noGrp="1"/>
          </p:cNvSpPr>
          <p:nvPr>
            <p:ph idx="1"/>
          </p:nvPr>
        </p:nvSpPr>
        <p:spPr>
          <a:xfrm>
            <a:off x="457200" y="1981200"/>
            <a:ext cx="8229600" cy="4525963"/>
          </a:xfrm>
        </p:spPr>
        <p:txBody>
          <a:bodyPr>
            <a:normAutofit fontScale="70000" lnSpcReduction="20000"/>
          </a:bodyPr>
          <a:lstStyle/>
          <a:p>
            <a:r>
              <a:rPr lang="en-US" u="sng" dirty="0" smtClean="0"/>
              <a:t>Traits.</a:t>
            </a:r>
            <a:r>
              <a:rPr lang="en-US" dirty="0" smtClean="0"/>
              <a:t>  Here are some examples:</a:t>
            </a:r>
          </a:p>
          <a:p>
            <a:pPr lvl="1"/>
            <a:r>
              <a:rPr lang="en-US" dirty="0" smtClean="0"/>
              <a:t>Wing color in moths.</a:t>
            </a:r>
          </a:p>
          <a:p>
            <a:pPr lvl="1"/>
            <a:r>
              <a:rPr lang="en-US" dirty="0" smtClean="0"/>
              <a:t>Weight of moths.</a:t>
            </a:r>
          </a:p>
          <a:p>
            <a:pPr lvl="1"/>
            <a:r>
              <a:rPr lang="en-US" dirty="0" smtClean="0"/>
              <a:t>Ear size of rabbits.</a:t>
            </a:r>
          </a:p>
          <a:p>
            <a:pPr lvl="1"/>
            <a:r>
              <a:rPr lang="en-US" dirty="0" smtClean="0"/>
              <a:t>Hair color of humans.</a:t>
            </a:r>
          </a:p>
          <a:p>
            <a:r>
              <a:rPr lang="en-US" u="sng" dirty="0" smtClean="0"/>
              <a:t>Versions of traits.</a:t>
            </a:r>
            <a:r>
              <a:rPr lang="en-US" dirty="0" smtClean="0"/>
              <a:t>  Here are some examples:</a:t>
            </a:r>
          </a:p>
          <a:p>
            <a:pPr lvl="1"/>
            <a:r>
              <a:rPr lang="en-US" dirty="0" smtClean="0"/>
              <a:t>Wing color in moths is the trait: one version of the trait is dark; another version is light.</a:t>
            </a:r>
          </a:p>
          <a:p>
            <a:pPr lvl="1"/>
            <a:r>
              <a:rPr lang="en-US" dirty="0" smtClean="0"/>
              <a:t>Weight of moths: One version of the trait is 3 grams;  another version of the trait is 2 grams.</a:t>
            </a:r>
          </a:p>
          <a:p>
            <a:pPr lvl="1"/>
            <a:r>
              <a:rPr lang="en-US" dirty="0" smtClean="0"/>
              <a:t>Ear size of rabbits:  One version of the trait is large; another version of the trait is short.</a:t>
            </a:r>
          </a:p>
          <a:p>
            <a:pPr lvl="1"/>
            <a:r>
              <a:rPr lang="en-US" dirty="0" smtClean="0"/>
              <a:t>Hair color of humans: One version of the trait is blonde; another version is brown; another version is black;  another is red.</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252712C8-26FE-4CEC-B7C9-3ABEB00CBB4C}" type="slidenum">
              <a:rPr lang="en-US" smtClean="0"/>
              <a:pPr/>
              <a:t>6</a:t>
            </a:fld>
            <a:endParaRPr lang="en-US" dirty="0"/>
          </a:p>
        </p:txBody>
      </p:sp>
    </p:spTree>
    <p:extLst>
      <p:ext uri="{BB962C8B-B14F-4D97-AF65-F5344CB8AC3E}">
        <p14:creationId xmlns:p14="http://schemas.microsoft.com/office/powerpoint/2010/main" val="2400359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Trait versus Version of Trait</a:t>
            </a:r>
            <a:endParaRPr lang="en-US" dirty="0"/>
          </a:p>
        </p:txBody>
      </p:sp>
      <p:sp>
        <p:nvSpPr>
          <p:cNvPr id="3" name="Content Placeholder 2"/>
          <p:cNvSpPr>
            <a:spLocks noGrp="1"/>
          </p:cNvSpPr>
          <p:nvPr>
            <p:ph idx="1"/>
          </p:nvPr>
        </p:nvSpPr>
        <p:spPr/>
        <p:txBody>
          <a:bodyPr>
            <a:normAutofit lnSpcReduction="10000"/>
          </a:bodyPr>
          <a:lstStyle/>
          <a:p>
            <a:r>
              <a:rPr lang="en-US" dirty="0" smtClean="0"/>
              <a:t>In each group, which is the trait, and which are versions of the trait?</a:t>
            </a:r>
          </a:p>
          <a:p>
            <a:pPr lvl="1"/>
            <a:r>
              <a:rPr lang="en-US" dirty="0" smtClean="0"/>
              <a:t>Color of hair, red, brown</a:t>
            </a:r>
          </a:p>
          <a:p>
            <a:pPr lvl="1"/>
            <a:r>
              <a:rPr lang="en-US" dirty="0" smtClean="0"/>
              <a:t>Thick, thin, width of tail</a:t>
            </a:r>
          </a:p>
          <a:p>
            <a:pPr lvl="1"/>
            <a:r>
              <a:rPr lang="en-US" dirty="0" smtClean="0"/>
              <a:t>22 inches, 12 inches, length of horn</a:t>
            </a:r>
          </a:p>
          <a:p>
            <a:pPr lvl="1"/>
            <a:r>
              <a:rPr lang="en-US" dirty="0" smtClean="0"/>
              <a:t>Fast, speed, slow</a:t>
            </a:r>
          </a:p>
          <a:p>
            <a:pPr lvl="1"/>
            <a:r>
              <a:rPr lang="en-US" dirty="0" smtClean="0"/>
              <a:t>Length of dance, 25 minutes,  15 minutes</a:t>
            </a:r>
          </a:p>
          <a:p>
            <a:r>
              <a:rPr lang="en-US" dirty="0" smtClean="0"/>
              <a:t>For human hair, what are some traits? What are versions of each trait? </a:t>
            </a:r>
          </a:p>
          <a:p>
            <a:pPr>
              <a:buNone/>
            </a:pPr>
            <a:endParaRPr lang="en-US" dirty="0" smtClean="0"/>
          </a:p>
          <a:p>
            <a:pPr lvl="1"/>
            <a:endParaRPr lang="en-US" dirty="0"/>
          </a:p>
        </p:txBody>
      </p:sp>
      <p:sp>
        <p:nvSpPr>
          <p:cNvPr id="4" name="Slide Number Placeholder 3"/>
          <p:cNvSpPr>
            <a:spLocks noGrp="1"/>
          </p:cNvSpPr>
          <p:nvPr>
            <p:ph type="sldNum" sz="quarter" idx="12"/>
          </p:nvPr>
        </p:nvSpPr>
        <p:spPr/>
        <p:txBody>
          <a:bodyPr/>
          <a:lstStyle/>
          <a:p>
            <a:fld id="{252712C8-26FE-4CEC-B7C9-3ABEB00CBB4C}" type="slidenum">
              <a:rPr lang="en-US" smtClean="0"/>
              <a:pPr/>
              <a:t>7</a:t>
            </a:fld>
            <a:endParaRPr lang="en-US"/>
          </a:p>
        </p:txBody>
      </p:sp>
    </p:spTree>
    <p:extLst>
      <p:ext uri="{BB962C8B-B14F-4D97-AF65-F5344CB8AC3E}">
        <p14:creationId xmlns:p14="http://schemas.microsoft.com/office/powerpoint/2010/main" val="426284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Words that may be helpful as you think about what the models</a:t>
            </a:r>
            <a:br>
              <a:rPr lang="en-US" dirty="0" smtClean="0"/>
            </a:br>
            <a:r>
              <a:rPr lang="en-US" dirty="0" smtClean="0"/>
              <a:t>have in common</a:t>
            </a:r>
            <a:endParaRPr lang="en-US" dirty="0"/>
          </a:p>
        </p:txBody>
      </p:sp>
      <p:sp>
        <p:nvSpPr>
          <p:cNvPr id="3" name="Content Placeholder 2"/>
          <p:cNvSpPr>
            <a:spLocks noGrp="1"/>
          </p:cNvSpPr>
          <p:nvPr>
            <p:ph idx="1"/>
          </p:nvPr>
        </p:nvSpPr>
        <p:spPr>
          <a:xfrm>
            <a:off x="457200" y="1981200"/>
            <a:ext cx="8229600" cy="4525963"/>
          </a:xfrm>
        </p:spPr>
        <p:txBody>
          <a:bodyPr>
            <a:normAutofit lnSpcReduction="10000"/>
          </a:bodyPr>
          <a:lstStyle/>
          <a:p>
            <a:r>
              <a:rPr lang="en-US" dirty="0" smtClean="0"/>
              <a:t>The </a:t>
            </a:r>
            <a:r>
              <a:rPr lang="en-US" u="sng" dirty="0" smtClean="0"/>
              <a:t>advantageous version of a trait</a:t>
            </a:r>
            <a:r>
              <a:rPr lang="en-US" dirty="0" smtClean="0"/>
              <a:t> is the version of a trait that helps individuals in a particular environment.</a:t>
            </a:r>
          </a:p>
          <a:p>
            <a:pPr lvl="1"/>
            <a:r>
              <a:rPr lang="en-US" dirty="0" smtClean="0"/>
              <a:t>Example:  Lighter wing color is an advantageous version of the wing color trait for moths when the trees have light bark.  </a:t>
            </a:r>
          </a:p>
          <a:p>
            <a:pPr lvl="1"/>
            <a:r>
              <a:rPr lang="en-US" dirty="0" smtClean="0"/>
              <a:t>Example</a:t>
            </a:r>
            <a:r>
              <a:rPr lang="en-US" dirty="0"/>
              <a:t>:  </a:t>
            </a:r>
            <a:r>
              <a:rPr lang="en-US" dirty="0" smtClean="0"/>
              <a:t>Small heads </a:t>
            </a:r>
            <a:r>
              <a:rPr lang="en-US" dirty="0"/>
              <a:t>are an advantage trait for snakes when there are </a:t>
            </a:r>
            <a:r>
              <a:rPr lang="en-US" dirty="0" smtClean="0"/>
              <a:t>poisonous toads around, </a:t>
            </a:r>
            <a:r>
              <a:rPr lang="en-US" dirty="0"/>
              <a:t>because then they </a:t>
            </a:r>
            <a:r>
              <a:rPr lang="en-US" dirty="0" smtClean="0"/>
              <a:t>cannot eat the toads and die from the poison.</a:t>
            </a:r>
          </a:p>
          <a:p>
            <a:pPr lvl="1"/>
            <a:endParaRPr lang="en-US" dirty="0"/>
          </a:p>
        </p:txBody>
      </p:sp>
      <p:sp>
        <p:nvSpPr>
          <p:cNvPr id="4" name="Slide Number Placeholder 3"/>
          <p:cNvSpPr>
            <a:spLocks noGrp="1"/>
          </p:cNvSpPr>
          <p:nvPr>
            <p:ph type="sldNum" sz="quarter" idx="12"/>
          </p:nvPr>
        </p:nvSpPr>
        <p:spPr/>
        <p:txBody>
          <a:bodyPr/>
          <a:lstStyle/>
          <a:p>
            <a:fld id="{252712C8-26FE-4CEC-B7C9-3ABEB00CBB4C}" type="slidenum">
              <a:rPr lang="en-US" smtClean="0"/>
              <a:pPr/>
              <a:t>8</a:t>
            </a:fld>
            <a:endParaRPr lang="en-US" dirty="0"/>
          </a:p>
        </p:txBody>
      </p:sp>
    </p:spTree>
    <p:extLst>
      <p:ext uri="{BB962C8B-B14F-4D97-AF65-F5344CB8AC3E}">
        <p14:creationId xmlns:p14="http://schemas.microsoft.com/office/powerpoint/2010/main" val="4233655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Understanding</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When there are lots of hunters, what is the advantageous version of the trait </a:t>
            </a:r>
            <a:r>
              <a:rPr lang="en-US" b="1" dirty="0" smtClean="0"/>
              <a:t>horn size</a:t>
            </a:r>
            <a:r>
              <a:rPr lang="en-US" dirty="0" smtClean="0"/>
              <a:t> for male mountain sheep? </a:t>
            </a:r>
          </a:p>
          <a:p>
            <a:r>
              <a:rPr lang="en-US" dirty="0" smtClean="0"/>
              <a:t>When trees have dark bark, what is the advantageous version of the trait </a:t>
            </a:r>
            <a:r>
              <a:rPr lang="en-US" b="1" dirty="0" smtClean="0"/>
              <a:t>wing color</a:t>
            </a:r>
            <a:r>
              <a:rPr lang="en-US" dirty="0" smtClean="0"/>
              <a:t> for peppered moths? </a:t>
            </a:r>
          </a:p>
          <a:p>
            <a:r>
              <a:rPr lang="en-US" dirty="0" smtClean="0"/>
              <a:t>When mice live on a beach with gray sand and want to hide from birds looking for them from above, what is the advantageous version of the trait </a:t>
            </a:r>
            <a:r>
              <a:rPr lang="en-US" b="1" dirty="0" smtClean="0"/>
              <a:t>fur color</a:t>
            </a:r>
            <a:r>
              <a:rPr lang="en-US" b="1" dirty="0"/>
              <a:t> </a:t>
            </a:r>
            <a:r>
              <a:rPr lang="en-US" dirty="0" smtClean="0"/>
              <a:t>for mice? </a:t>
            </a:r>
            <a:endParaRPr lang="en-US" dirty="0"/>
          </a:p>
          <a:p>
            <a:r>
              <a:rPr lang="en-US" dirty="0" smtClean="0"/>
              <a:t>When rabbits live in a hot desert, what is the advantageous version of the trait </a:t>
            </a:r>
            <a:r>
              <a:rPr lang="en-US" b="1" dirty="0" smtClean="0"/>
              <a:t>ear size</a:t>
            </a:r>
            <a:r>
              <a:rPr lang="en-US" dirty="0"/>
              <a:t> </a:t>
            </a:r>
            <a:r>
              <a:rPr lang="en-US" dirty="0" smtClean="0"/>
              <a:t>for the rabbits?</a:t>
            </a:r>
          </a:p>
        </p:txBody>
      </p:sp>
      <p:sp>
        <p:nvSpPr>
          <p:cNvPr id="4" name="Slide Number Placeholder 3"/>
          <p:cNvSpPr>
            <a:spLocks noGrp="1"/>
          </p:cNvSpPr>
          <p:nvPr>
            <p:ph type="sldNum" sz="quarter" idx="12"/>
          </p:nvPr>
        </p:nvSpPr>
        <p:spPr/>
        <p:txBody>
          <a:bodyPr/>
          <a:lstStyle/>
          <a:p>
            <a:fld id="{252712C8-26FE-4CEC-B7C9-3ABEB00CBB4C}" type="slidenum">
              <a:rPr lang="en-US" smtClean="0"/>
              <a:pPr/>
              <a:t>9</a:t>
            </a:fld>
            <a:endParaRPr lang="en-US" dirty="0"/>
          </a:p>
        </p:txBody>
      </p:sp>
    </p:spTree>
    <p:extLst>
      <p:ext uri="{BB962C8B-B14F-4D97-AF65-F5344CB8AC3E}">
        <p14:creationId xmlns:p14="http://schemas.microsoft.com/office/powerpoint/2010/main" val="34474900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TotalTime>
  <Words>1046</Words>
  <Application>Microsoft Office PowerPoint</Application>
  <PresentationFormat>On-screen Show (4:3)</PresentationFormat>
  <Paragraphs>87</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Lesson 7</vt:lpstr>
      <vt:lpstr>Developing a General Model</vt:lpstr>
      <vt:lpstr>Natural Selection</vt:lpstr>
      <vt:lpstr>What parts do the 2 models have in common? </vt:lpstr>
      <vt:lpstr>Words that may be helpful as you think about what the models have in common</vt:lpstr>
      <vt:lpstr>Words that may be helpful as you think about what the models have in common</vt:lpstr>
      <vt:lpstr>Trait versus Version of Trait</vt:lpstr>
      <vt:lpstr>Words that may be helpful as you think about what the models have in common</vt:lpstr>
      <vt:lpstr>Check Understanding</vt:lpstr>
      <vt:lpstr>Words that may be helpful as you think about what the models have in common</vt:lpstr>
      <vt:lpstr>Check Understanding</vt:lpstr>
      <vt:lpstr>Useful Words</vt:lpstr>
      <vt:lpstr>Sharing ideas</vt:lpstr>
      <vt:lpstr>PowerPoint Presentation</vt:lpstr>
      <vt:lpstr>What does each step have in common?</vt:lpstr>
      <vt:lpstr>Continue with Steps 2 through 5</vt:lpstr>
      <vt:lpstr>PowerPoint Presentation</vt:lpstr>
    </vt:vector>
  </TitlesOfParts>
  <Company>Graduate School of Education, Rutgers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8</dc:title>
  <dc:creator>Praccis</dc:creator>
  <cp:lastModifiedBy>Praccis</cp:lastModifiedBy>
  <cp:revision>61</cp:revision>
  <dcterms:created xsi:type="dcterms:W3CDTF">2013-04-26T02:32:57Z</dcterms:created>
  <dcterms:modified xsi:type="dcterms:W3CDTF">2013-04-30T22:24:32Z</dcterms:modified>
</cp:coreProperties>
</file>