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72" r:id="rId2"/>
    <p:sldId id="262" r:id="rId3"/>
    <p:sldId id="263" r:id="rId4"/>
    <p:sldId id="257" r:id="rId5"/>
    <p:sldId id="258" r:id="rId6"/>
    <p:sldId id="271" r:id="rId7"/>
    <p:sldId id="259" r:id="rId8"/>
    <p:sldId id="261" r:id="rId9"/>
    <p:sldId id="268" r:id="rId10"/>
    <p:sldId id="266" r:id="rId11"/>
    <p:sldId id="265" r:id="rId12"/>
    <p:sldId id="269" r:id="rId13"/>
    <p:sldId id="270" r:id="rId14"/>
    <p:sldId id="264" r:id="rId15"/>
    <p:sldId id="273" r:id="rId16"/>
    <p:sldId id="275" r:id="rId17"/>
    <p:sldId id="274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2A000"/>
    <a:srgbClr val="024ABE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075" autoAdjust="0"/>
  </p:normalViewPr>
  <p:slideViewPr>
    <p:cSldViewPr>
      <p:cViewPr>
        <p:scale>
          <a:sx n="75" d="100"/>
          <a:sy n="75" d="100"/>
        </p:scale>
        <p:origin x="102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7433EA-2FF9-3C4A-B6BD-497AC26C8E19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3B00FA-17CD-D240-9EEE-7464ED5672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081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B00FA-17CD-D240-9EEE-7464ED56723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2231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B00FA-17CD-D240-9EEE-7464ED56723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1584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B00FA-17CD-D240-9EEE-7464ED56723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1396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B00FA-17CD-D240-9EEE-7464ED56723E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5789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F191B-F38B-4303-9B2E-206B28584C26}" type="datetime1">
              <a:rPr lang="en-US" smtClean="0"/>
              <a:t>4/25/2014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0D9C6-1400-44B8-9488-0667538BC5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8598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52D3-59E1-4C1B-B0FC-B59997D21B54}" type="datetime1">
              <a:rPr lang="en-US" smtClean="0"/>
              <a:t>4/25/2014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0D9C6-1400-44B8-9488-0667538BC5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42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B35E4-D17A-4FBC-B944-99533C236207}" type="datetime1">
              <a:rPr lang="en-US" smtClean="0"/>
              <a:t>4/25/2014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0D9C6-1400-44B8-9488-0667538BC5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171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CDAF4-2A07-4452-8141-3937F88882E9}" type="datetime1">
              <a:rPr lang="en-US" smtClean="0"/>
              <a:t>4/25/2014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0D9C6-1400-44B8-9488-0667538BC5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7374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98812-C8E6-4FA9-9A81-FC7A3D74D681}" type="datetime1">
              <a:rPr lang="en-US" smtClean="0"/>
              <a:t>4/25/2014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0D9C6-1400-44B8-9488-0667538BC5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8389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AB5FC-32C0-4E8F-9688-66A42C621B7C}" type="datetime1">
              <a:rPr lang="en-US" smtClean="0"/>
              <a:t>4/25/2014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0D9C6-1400-44B8-9488-0667538BC5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231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2C056-9301-424A-A780-C4A45A2C3DEC}" type="datetime1">
              <a:rPr lang="en-US" smtClean="0"/>
              <a:t>4/25/2014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0D9C6-1400-44B8-9488-0667538BC5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180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986C6-487A-43F7-89CA-1F2B087BA952}" type="datetime1">
              <a:rPr lang="en-US" smtClean="0"/>
              <a:t>4/25/2014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0D9C6-1400-44B8-9488-0667538BC5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6607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B8C3F-55E4-4D57-A118-FCABE44684FD}" type="datetime1">
              <a:rPr lang="en-US" smtClean="0"/>
              <a:t>4/25/2014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0D9C6-1400-44B8-9488-0667538BC5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851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857CE-E1E7-4A58-84F4-6CA3011BFADB}" type="datetime1">
              <a:rPr lang="en-US" smtClean="0"/>
              <a:t>4/25/2014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0D9C6-1400-44B8-9488-0667538BC5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7502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745EF-010E-4A59-B8A0-256024DEFF88}" type="datetime1">
              <a:rPr lang="en-US" smtClean="0"/>
              <a:t>4/25/2014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0D9C6-1400-44B8-9488-0667538BC5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1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9E3F6-4B18-4406-9B17-03EBDF72FBFA}" type="datetime1">
              <a:rPr lang="en-US" smtClean="0"/>
              <a:t>4/25/2014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400">
                <a:solidFill>
                  <a:srgbClr val="FF0000"/>
                </a:solidFill>
              </a:defRPr>
            </a:lvl1pPr>
          </a:lstStyle>
          <a:p>
            <a:fld id="{1AB0D9C6-1400-44B8-9488-0667538BC5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792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0D9C6-1400-44B8-9488-0667538BC51F}" type="slidenum">
              <a:rPr lang="en-US" smtClean="0"/>
              <a:t>1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en-US" dirty="0" smtClean="0"/>
              <a:t>Do Now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600" dirty="0" smtClean="0"/>
              <a:t>Ashwarya has two cats, Peanut and Jelly. Peanut has long fur (ff) and Jelly has short fur.</a:t>
            </a:r>
          </a:p>
          <a:p>
            <a:pPr marL="0" indent="0">
              <a:buNone/>
            </a:pPr>
            <a:endParaRPr lang="en-US" sz="2600" dirty="0"/>
          </a:p>
          <a:p>
            <a:pPr marL="0" indent="0">
              <a:buNone/>
            </a:pPr>
            <a:r>
              <a:rPr lang="en-US" sz="2600" dirty="0" smtClean="0"/>
              <a:t>Which cat(s) have a dominant allele?  _________</a:t>
            </a:r>
          </a:p>
          <a:p>
            <a:pPr marL="0" indent="0">
              <a:buNone/>
            </a:pPr>
            <a:endParaRPr lang="en-US" sz="2600" dirty="0"/>
          </a:p>
          <a:p>
            <a:pPr marL="0" indent="0">
              <a:buNone/>
            </a:pPr>
            <a:r>
              <a:rPr lang="en-US" sz="2600" dirty="0" smtClean="0"/>
              <a:t>Which genotype(s) might Jelly have? </a:t>
            </a:r>
            <a:r>
              <a:rPr lang="en-US" sz="2600" dirty="0"/>
              <a:t> </a:t>
            </a:r>
            <a:r>
              <a:rPr lang="en-US" sz="2600" dirty="0" smtClean="0"/>
              <a:t>FF   Ff   ff</a:t>
            </a:r>
          </a:p>
          <a:p>
            <a:pPr marL="0" indent="0">
              <a:buNone/>
            </a:pPr>
            <a:endParaRPr lang="en-US" sz="2600" dirty="0"/>
          </a:p>
          <a:p>
            <a:pPr marL="0" indent="0">
              <a:buNone/>
            </a:pPr>
            <a:r>
              <a:rPr lang="en-US" sz="2600" dirty="0" smtClean="0"/>
              <a:t>Who has the recessive phenotype, Jelly or Peanut?  ______</a:t>
            </a:r>
          </a:p>
        </p:txBody>
      </p:sp>
    </p:spTree>
    <p:extLst>
      <p:ext uri="{BB962C8B-B14F-4D97-AF65-F5344CB8AC3E}">
        <p14:creationId xmlns:p14="http://schemas.microsoft.com/office/powerpoint/2010/main" val="3308814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1181100"/>
            <a:ext cx="6019800" cy="4686300"/>
          </a:xfrm>
        </p:spPr>
        <p:txBody>
          <a:bodyPr>
            <a:normAutofit fontScale="90000"/>
          </a:bodyPr>
          <a:lstStyle/>
          <a:p>
            <a:pPr algn="l"/>
            <a:r>
              <a:rPr lang="en-US" sz="2800" dirty="0" smtClean="0"/>
              <a:t>Humans have PAIRS of CHROMOSOMES. </a:t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Each CHROMOSOME has one version of a gene.</a:t>
            </a:r>
            <a:r>
              <a:rPr lang="en-US" sz="2800" dirty="0"/>
              <a:t> </a:t>
            </a:r>
            <a:r>
              <a:rPr lang="en-US" sz="2800" dirty="0" smtClean="0"/>
              <a:t> A version of a gene is called an ALLELE.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 smtClean="0"/>
              <a:t>Each trait is determined by two ALLELES and there is one ALLELE on each chromosome.</a:t>
            </a:r>
            <a:br>
              <a:rPr lang="en-US" sz="2800" dirty="0" smtClean="0"/>
            </a:b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 smtClean="0"/>
              <a:t> </a:t>
            </a:r>
            <a:endParaRPr lang="en-US" sz="2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381000" y="609600"/>
            <a:ext cx="2200275" cy="567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ounded Rectangle 4"/>
          <p:cNvSpPr/>
          <p:nvPr/>
        </p:nvSpPr>
        <p:spPr>
          <a:xfrm>
            <a:off x="228600" y="1219200"/>
            <a:ext cx="2514601" cy="609600"/>
          </a:xfrm>
          <a:prstGeom prst="roundRect">
            <a:avLst/>
          </a:prstGeom>
          <a:noFill/>
          <a:ln w="762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228600" y="1905000"/>
            <a:ext cx="2514601" cy="609600"/>
          </a:xfrm>
          <a:prstGeom prst="roundRect">
            <a:avLst/>
          </a:prstGeom>
          <a:noFill/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228600" y="2667000"/>
            <a:ext cx="2514601" cy="609600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228600" y="3352800"/>
            <a:ext cx="2514601" cy="609600"/>
          </a:xfrm>
          <a:prstGeom prst="roundRect">
            <a:avLst/>
          </a:prstGeom>
          <a:noFill/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228600" y="4114800"/>
            <a:ext cx="2514601" cy="609600"/>
          </a:xfrm>
          <a:prstGeom prst="roundRect">
            <a:avLst/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228600" y="4876800"/>
            <a:ext cx="2514601" cy="609600"/>
          </a:xfrm>
          <a:prstGeom prst="roundRect">
            <a:avLst/>
          </a:prstGeom>
          <a:noFill/>
          <a:ln w="76200">
            <a:solidFill>
              <a:srgbClr val="024A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0D9C6-1400-44B8-9488-0667538BC51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718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76200"/>
            <a:ext cx="8763000" cy="7921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Each color relates to a </a:t>
            </a:r>
            <a:r>
              <a:rPr lang="en-US" u="sng" dirty="0" smtClean="0"/>
              <a:t>GENE</a:t>
            </a:r>
            <a:r>
              <a:rPr lang="en-US" dirty="0" smtClean="0"/>
              <a:t> for a </a:t>
            </a:r>
            <a:r>
              <a:rPr lang="en-US" u="sng" dirty="0" smtClean="0"/>
              <a:t>TRAIT </a:t>
            </a:r>
            <a:endParaRPr lang="en-US" u="sng" dirty="0"/>
          </a:p>
        </p:txBody>
      </p:sp>
      <p:pic>
        <p:nvPicPr>
          <p:cNvPr id="1026" name="Picture 2" descr="C:\Users\Ron\Desktop\6 Gene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20" t="19328" b="68758"/>
          <a:stretch/>
        </p:blipFill>
        <p:spPr bwMode="auto">
          <a:xfrm>
            <a:off x="2405743" y="1066800"/>
            <a:ext cx="6662057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itle 1"/>
          <p:cNvSpPr txBox="1">
            <a:spLocks/>
          </p:cNvSpPr>
          <p:nvPr/>
        </p:nvSpPr>
        <p:spPr>
          <a:xfrm>
            <a:off x="259080" y="2590800"/>
            <a:ext cx="8763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 smtClean="0"/>
              <a:t>Each shade of the color is an </a:t>
            </a:r>
            <a:r>
              <a:rPr lang="en-US" u="sng" dirty="0" smtClean="0"/>
              <a:t>ALLELE</a:t>
            </a:r>
          </a:p>
          <a:p>
            <a:pPr algn="l"/>
            <a:r>
              <a:rPr lang="en-US" dirty="0" smtClean="0"/>
              <a:t>It takes a pair of </a:t>
            </a:r>
            <a:r>
              <a:rPr lang="en-US" u="sng" dirty="0" smtClean="0"/>
              <a:t>ALLELE’s</a:t>
            </a:r>
            <a:r>
              <a:rPr lang="en-US" dirty="0" smtClean="0"/>
              <a:t> to make a </a:t>
            </a:r>
            <a:r>
              <a:rPr lang="en-US" u="sng" dirty="0" smtClean="0"/>
              <a:t>TRAIT</a:t>
            </a:r>
            <a:endParaRPr lang="en-US" dirty="0"/>
          </a:p>
        </p:txBody>
      </p:sp>
      <p:sp>
        <p:nvSpPr>
          <p:cNvPr id="26" name="Title 1"/>
          <p:cNvSpPr txBox="1">
            <a:spLocks/>
          </p:cNvSpPr>
          <p:nvPr/>
        </p:nvSpPr>
        <p:spPr>
          <a:xfrm>
            <a:off x="304800" y="5410200"/>
            <a:ext cx="87630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2800" dirty="0" smtClean="0"/>
          </a:p>
          <a:p>
            <a:pPr algn="l"/>
            <a:r>
              <a:rPr lang="en-US" sz="2800" dirty="0" smtClean="0"/>
              <a:t>Each </a:t>
            </a:r>
            <a:r>
              <a:rPr lang="en-US" sz="2800" b="1" u="sng" dirty="0" smtClean="0"/>
              <a:t>GENE</a:t>
            </a:r>
            <a:r>
              <a:rPr lang="en-US" sz="2800" dirty="0" smtClean="0"/>
              <a:t> has two versions called </a:t>
            </a:r>
            <a:r>
              <a:rPr lang="en-US" sz="2800" b="1" u="sng" dirty="0" smtClean="0"/>
              <a:t>ALLELES</a:t>
            </a:r>
          </a:p>
          <a:p>
            <a:pPr algn="l"/>
            <a:r>
              <a:rPr lang="en-US" sz="2800" dirty="0" smtClean="0"/>
              <a:t>Just Like each </a:t>
            </a:r>
            <a:r>
              <a:rPr lang="en-US" sz="2800" b="1" u="sng" dirty="0" smtClean="0"/>
              <a:t>COLOR</a:t>
            </a:r>
            <a:r>
              <a:rPr lang="en-US" sz="2800" dirty="0" smtClean="0"/>
              <a:t> has two versions called </a:t>
            </a:r>
            <a:r>
              <a:rPr lang="en-US" sz="2800" b="1" u="sng" dirty="0" smtClean="0"/>
              <a:t>SHADES</a:t>
            </a:r>
            <a:endParaRPr lang="en-US" sz="2800" dirty="0"/>
          </a:p>
          <a:p>
            <a:pPr algn="l"/>
            <a:endParaRPr lang="en-US" sz="2800" dirty="0" smtClean="0"/>
          </a:p>
        </p:txBody>
      </p:sp>
      <p:sp>
        <p:nvSpPr>
          <p:cNvPr id="3" name="Rectangle 2"/>
          <p:cNvSpPr/>
          <p:nvPr/>
        </p:nvSpPr>
        <p:spPr>
          <a:xfrm>
            <a:off x="2536372" y="3925668"/>
            <a:ext cx="648570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/>
              <a:t>Each </a:t>
            </a:r>
            <a:r>
              <a:rPr lang="en-US" sz="2800" smtClean="0"/>
              <a:t>color has </a:t>
            </a:r>
            <a:r>
              <a:rPr lang="en-US" sz="2800" i="1" smtClean="0"/>
              <a:t>two shades.</a:t>
            </a:r>
            <a:endParaRPr lang="en-US" sz="2800" i="1" dirty="0"/>
          </a:p>
          <a:p>
            <a:r>
              <a:rPr lang="en-US" sz="2800" dirty="0" smtClean="0"/>
              <a:t>Example: </a:t>
            </a:r>
            <a:r>
              <a:rPr lang="en-US" sz="2800" b="1" dirty="0" smtClean="0">
                <a:solidFill>
                  <a:srgbClr val="7030A0"/>
                </a:solidFill>
              </a:rPr>
              <a:t>DARK PURPLE </a:t>
            </a:r>
            <a:r>
              <a:rPr lang="en-US" sz="2800" dirty="0" smtClean="0"/>
              <a:t>and </a:t>
            </a:r>
            <a:r>
              <a:rPr lang="en-US" sz="2800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LIGHT PURPLE</a:t>
            </a:r>
            <a:endParaRPr lang="en-US" sz="2800" b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Picture 2" descr="C:\Users\Ron\Desktop\Untitled-1 cop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311" y="1045029"/>
            <a:ext cx="2165661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Ron\Desktop\Untitled-1 cop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11" y="3925668"/>
            <a:ext cx="2165661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0D9C6-1400-44B8-9488-0667538BC51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567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381000"/>
            <a:ext cx="7467599" cy="571499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/>
              <a:t>Some alleles have a stronger effect than other </a:t>
            </a:r>
            <a:r>
              <a:rPr lang="en-US" sz="2800" dirty="0" smtClean="0"/>
              <a:t>alleles.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 smtClean="0"/>
              <a:t>Alleles with a strong effect are called </a:t>
            </a:r>
            <a:r>
              <a:rPr lang="en-US" sz="2800" b="1" u="sng" dirty="0" smtClean="0"/>
              <a:t>DOMINANT</a:t>
            </a:r>
            <a:r>
              <a:rPr lang="en-US" sz="2800" dirty="0" smtClean="0"/>
              <a:t> and it is often called a </a:t>
            </a:r>
            <a:r>
              <a:rPr lang="en-US" sz="2800" b="1" u="sng" dirty="0" smtClean="0"/>
              <a:t>DOMINANT</a:t>
            </a:r>
            <a:r>
              <a:rPr lang="en-US" sz="2800" dirty="0" smtClean="0"/>
              <a:t> </a:t>
            </a:r>
            <a:r>
              <a:rPr lang="en-US" sz="2800" b="1" u="sng" dirty="0" smtClean="0"/>
              <a:t>TRAIT</a:t>
            </a:r>
            <a:r>
              <a:rPr lang="en-US" sz="2800" dirty="0" smtClean="0"/>
              <a:t>. In this lab we will show dominant alleles with dark wool.</a:t>
            </a:r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Alleles with a weaker effect are called </a:t>
            </a:r>
            <a:r>
              <a:rPr lang="en-US" sz="2800" b="1" u="sng" dirty="0" smtClean="0"/>
              <a:t>RECESSIVE</a:t>
            </a:r>
            <a:r>
              <a:rPr lang="en-US" sz="2800" dirty="0" smtClean="0"/>
              <a:t> and it is often called the </a:t>
            </a:r>
            <a:r>
              <a:rPr lang="en-US" sz="2800" b="1" u="sng" dirty="0" smtClean="0"/>
              <a:t>RECESSIVE TRAIT</a:t>
            </a:r>
            <a:r>
              <a:rPr lang="en-US" sz="2800" dirty="0" smtClean="0"/>
              <a:t>. </a:t>
            </a:r>
            <a:r>
              <a:rPr lang="en-US" sz="2800" dirty="0"/>
              <a:t>In this lab we will show dominant alleles with </a:t>
            </a:r>
            <a:r>
              <a:rPr lang="en-US" sz="2800" dirty="0" smtClean="0"/>
              <a:t>light wool.</a:t>
            </a:r>
            <a:endParaRPr lang="en-US" sz="2800" dirty="0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389" y="1828800"/>
            <a:ext cx="860611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720" y="3810000"/>
            <a:ext cx="836280" cy="1184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0D9C6-1400-44B8-9488-0667538BC51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193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381000" y="286434"/>
            <a:ext cx="85856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Which trait is dominant?  How do you know?</a:t>
            </a:r>
            <a:endParaRPr lang="en-US" sz="36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1199" y="1480457"/>
            <a:ext cx="746150" cy="9797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3030" y="1480457"/>
            <a:ext cx="746150" cy="9797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265" y="2677886"/>
            <a:ext cx="746150" cy="9797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3030" y="2677887"/>
            <a:ext cx="746150" cy="9797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1199" y="5072743"/>
            <a:ext cx="746150" cy="9797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3030" y="5072743"/>
            <a:ext cx="746150" cy="9797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3030" y="3875314"/>
            <a:ext cx="746150" cy="9797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265" y="3875314"/>
            <a:ext cx="746150" cy="9797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489"/>
          <a:stretch/>
        </p:blipFill>
        <p:spPr bwMode="auto">
          <a:xfrm>
            <a:off x="3290952" y="1480457"/>
            <a:ext cx="3501580" cy="925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62"/>
          <a:stretch/>
        </p:blipFill>
        <p:spPr bwMode="auto">
          <a:xfrm>
            <a:off x="3200400" y="5018314"/>
            <a:ext cx="3510905" cy="925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489"/>
          <a:stretch/>
        </p:blipFill>
        <p:spPr bwMode="auto">
          <a:xfrm>
            <a:off x="3287353" y="2732314"/>
            <a:ext cx="3501580" cy="925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489"/>
          <a:stretch/>
        </p:blipFill>
        <p:spPr bwMode="auto">
          <a:xfrm>
            <a:off x="3290952" y="3902528"/>
            <a:ext cx="3501580" cy="925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0D9C6-1400-44B8-9488-0667538BC51F}" type="slidenum">
              <a:rPr lang="en-US" smtClean="0"/>
              <a:t>13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5041742" y="1290126"/>
            <a:ext cx="2057400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" dirty="0"/>
              <a:t>http://www.fanpop.com/images/polls/22920_2_full.jpg</a:t>
            </a:r>
          </a:p>
        </p:txBody>
      </p:sp>
    </p:spTree>
    <p:extLst>
      <p:ext uri="{BB962C8B-B14F-4D97-AF65-F5344CB8AC3E}">
        <p14:creationId xmlns:p14="http://schemas.microsoft.com/office/powerpoint/2010/main" val="1317685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28599" y="952500"/>
            <a:ext cx="2200275" cy="567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018722"/>
              </p:ext>
            </p:extLst>
          </p:nvPr>
        </p:nvGraphicFramePr>
        <p:xfrm>
          <a:off x="2666999" y="0"/>
          <a:ext cx="6400801" cy="60198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66799"/>
                <a:gridCol w="1642346"/>
                <a:gridCol w="1793041"/>
                <a:gridCol w="1898615"/>
              </a:tblGrid>
              <a:tr h="1476356">
                <a:tc>
                  <a:txBody>
                    <a:bodyPr/>
                    <a:lstStyle/>
                    <a:p>
                      <a:endParaRPr lang="en-US" sz="16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Wool Color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Individuals </a:t>
                      </a:r>
                      <a:r>
                        <a:rPr lang="en-US" sz="2400" dirty="0" smtClean="0">
                          <a:effectLst/>
                        </a:rPr>
                        <a:t>Genotype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Individuals </a:t>
                      </a:r>
                      <a:r>
                        <a:rPr lang="en-US" sz="2400" dirty="0" smtClean="0">
                          <a:effectLst/>
                        </a:rPr>
                        <a:t>Phenotype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5724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Brown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Light/Dark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Rec./Dom.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Dimples</a:t>
                      </a:r>
                      <a:r>
                        <a:rPr lang="en-US" sz="2400" dirty="0">
                          <a:effectLst/>
                        </a:rPr>
                        <a:t> 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5724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Purple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Dark/Light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Dom./Rec.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 </a:t>
                      </a:r>
                      <a:r>
                        <a:rPr lang="en-US" sz="2400" dirty="0" smtClean="0">
                          <a:effectLst/>
                        </a:rPr>
                        <a:t>Unattached Earlobes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5724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Green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Dark/Dark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Dom./Dom.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Widow’s 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Peak</a:t>
                      </a:r>
                      <a:r>
                        <a:rPr lang="en-US" sz="2400" dirty="0">
                          <a:effectLst/>
                        </a:rPr>
                        <a:t> 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5724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Yellow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Dark/Light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Dom./Rec.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 </a:t>
                      </a:r>
                      <a:r>
                        <a:rPr lang="en-US" sz="2400" dirty="0" smtClean="0">
                          <a:effectLst/>
                        </a:rPr>
                        <a:t>Straight Thumb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5724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Red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Light/Light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Rec./Rec.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 </a:t>
                      </a:r>
                      <a:r>
                        <a:rPr lang="en-US" sz="2400" dirty="0" smtClean="0">
                          <a:effectLst/>
                        </a:rPr>
                        <a:t>Can’t Roll Tongue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5724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Blue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Dark/Dark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Dom./Dom.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Can Taste PTC (Yuck!)</a:t>
                      </a:r>
                      <a:r>
                        <a:rPr lang="en-US" sz="2400" baseline="0" dirty="0" smtClean="0">
                          <a:effectLst/>
                        </a:rPr>
                        <a:t> </a:t>
                      </a:r>
                      <a:r>
                        <a:rPr lang="en-US" sz="2400" baseline="0" dirty="0" smtClean="0">
                          <a:effectLst/>
                          <a:sym typeface="Wingdings" pitchFamily="2" charset="2"/>
                        </a:rPr>
                        <a:t></a:t>
                      </a:r>
                      <a:r>
                        <a:rPr lang="en-US" sz="2400" dirty="0">
                          <a:effectLst/>
                        </a:rPr>
                        <a:t> </a:t>
                      </a:r>
                      <a:endParaRPr lang="en-US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12" name="Rounded Rectangle 11"/>
          <p:cNvSpPr/>
          <p:nvPr/>
        </p:nvSpPr>
        <p:spPr>
          <a:xfrm>
            <a:off x="2743200" y="1572065"/>
            <a:ext cx="6172200" cy="609600"/>
          </a:xfrm>
          <a:prstGeom prst="roundRect">
            <a:avLst/>
          </a:prstGeom>
          <a:noFill/>
          <a:ln w="762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>
            <a:off x="2743200" y="2286000"/>
            <a:ext cx="6172200" cy="685800"/>
          </a:xfrm>
          <a:prstGeom prst="roundRect">
            <a:avLst/>
          </a:prstGeom>
          <a:noFill/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>
            <a:off x="2743198" y="3048000"/>
            <a:ext cx="6248402" cy="704850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>
            <a:off x="2743200" y="3810000"/>
            <a:ext cx="6172202" cy="609600"/>
          </a:xfrm>
          <a:prstGeom prst="roundRect">
            <a:avLst/>
          </a:prstGeom>
          <a:noFill/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2743199" y="4495800"/>
            <a:ext cx="6172201" cy="762000"/>
          </a:xfrm>
          <a:prstGeom prst="roundRect">
            <a:avLst/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>
            <a:off x="2743200" y="5334000"/>
            <a:ext cx="6324600" cy="762000"/>
          </a:xfrm>
          <a:prstGeom prst="roundRect">
            <a:avLst/>
          </a:prstGeom>
          <a:noFill/>
          <a:ln w="76200">
            <a:solidFill>
              <a:srgbClr val="024A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0D9C6-1400-44B8-9488-0667538BC51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350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Wrap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95600" y="1600200"/>
            <a:ext cx="5791200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How many chromosomes are shown on the left?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How many genes?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Can this person roll their tongue?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Does this person have dominant or recessive alleles for earlobes?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0D9C6-1400-44B8-9488-0667538BC51F}" type="slidenum">
              <a:rPr lang="en-US" smtClean="0"/>
              <a:t>15</a:t>
            </a:fld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72" r="45021"/>
          <a:stretch/>
        </p:blipFill>
        <p:spPr bwMode="auto">
          <a:xfrm rot="10800000">
            <a:off x="1493518" y="838200"/>
            <a:ext cx="1021081" cy="567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79" r="45022"/>
          <a:stretch/>
        </p:blipFill>
        <p:spPr bwMode="auto">
          <a:xfrm rot="10800000" flipH="1">
            <a:off x="533400" y="838200"/>
            <a:ext cx="990598" cy="567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70687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9050"/>
            <a:ext cx="8229600" cy="1143000"/>
          </a:xfrm>
        </p:spPr>
        <p:txBody>
          <a:bodyPr/>
          <a:lstStyle/>
          <a:p>
            <a:r>
              <a:rPr lang="en-US" dirty="0" smtClean="0"/>
              <a:t>Do Now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991350" y="6400800"/>
            <a:ext cx="2133600" cy="365125"/>
          </a:xfrm>
        </p:spPr>
        <p:txBody>
          <a:bodyPr/>
          <a:lstStyle/>
          <a:p>
            <a:fld id="{1AB0D9C6-1400-44B8-9488-0667538BC51F}" type="slidenum">
              <a:rPr lang="en-US" smtClean="0"/>
              <a:t>16</a:t>
            </a:fld>
            <a:endParaRPr lang="en-US" dirty="0"/>
          </a:p>
        </p:txBody>
      </p:sp>
      <p:sp>
        <p:nvSpPr>
          <p:cNvPr id="5" name="Left Brace 4"/>
          <p:cNvSpPr/>
          <p:nvPr/>
        </p:nvSpPr>
        <p:spPr>
          <a:xfrm rot="16200000">
            <a:off x="4177952" y="-688428"/>
            <a:ext cx="711895" cy="8305800"/>
          </a:xfrm>
          <a:prstGeom prst="leftBrace">
            <a:avLst/>
          </a:prstGeom>
          <a:ln w="1016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3" descr="C:\Users\Ron\Desktop\long chromosome small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255" y="2190749"/>
            <a:ext cx="8536745" cy="983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Left Brace 6"/>
          <p:cNvSpPr/>
          <p:nvPr/>
        </p:nvSpPr>
        <p:spPr>
          <a:xfrm rot="5400000">
            <a:off x="2322412" y="1106588"/>
            <a:ext cx="612975" cy="1600200"/>
          </a:xfrm>
          <a:prstGeom prst="leftBrace">
            <a:avLst/>
          </a:prstGeom>
          <a:ln w="1016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-914400" y="7924800"/>
            <a:ext cx="838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Question 3: Alleles </a:t>
            </a:r>
            <a:r>
              <a:rPr lang="en-US" sz="2400" dirty="0"/>
              <a:t>with a strong effect are called </a:t>
            </a:r>
            <a:r>
              <a:rPr lang="en-US" sz="2400" dirty="0" smtClean="0"/>
              <a:t>________.</a:t>
            </a:r>
            <a:endParaRPr lang="en-US" sz="2400" b="1" u="sng" dirty="0" smtClean="0"/>
          </a:p>
          <a:p>
            <a:endParaRPr lang="en-US" sz="2400" b="1" u="sng" dirty="0"/>
          </a:p>
          <a:p>
            <a:r>
              <a:rPr lang="en-US" sz="2400" dirty="0" smtClean="0"/>
              <a:t>Question 4: Alleles </a:t>
            </a:r>
            <a:r>
              <a:rPr lang="en-US" sz="2400" dirty="0"/>
              <a:t>with a weaker effect are called </a:t>
            </a:r>
            <a:r>
              <a:rPr lang="en-US" sz="2400" dirty="0" smtClean="0"/>
              <a:t>________.</a:t>
            </a:r>
            <a:endParaRPr lang="en-US" sz="2400" dirty="0"/>
          </a:p>
        </p:txBody>
      </p:sp>
      <p:sp>
        <p:nvSpPr>
          <p:cNvPr id="10" name="Rectangle 9"/>
          <p:cNvSpPr/>
          <p:nvPr/>
        </p:nvSpPr>
        <p:spPr>
          <a:xfrm>
            <a:off x="76200" y="1066800"/>
            <a:ext cx="8929496" cy="523220"/>
          </a:xfrm>
          <a:prstGeom prst="rect">
            <a:avLst/>
          </a:prstGeom>
          <a:ln w="101600">
            <a:solidFill>
              <a:srgbClr val="7030A0"/>
            </a:solidFill>
          </a:ln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chemeClr val="accent4">
                    <a:lumMod val="75000"/>
                  </a:schemeClr>
                </a:solidFill>
              </a:rPr>
              <a:t>Question 1: Each section of string below represents what?</a:t>
            </a:r>
            <a:endParaRPr lang="en-US" sz="2800" dirty="0"/>
          </a:p>
        </p:txBody>
      </p:sp>
      <p:sp>
        <p:nvSpPr>
          <p:cNvPr id="11" name="Rectangle 10"/>
          <p:cNvSpPr/>
          <p:nvPr/>
        </p:nvSpPr>
        <p:spPr>
          <a:xfrm>
            <a:off x="318316" y="3885904"/>
            <a:ext cx="8444684" cy="523220"/>
          </a:xfrm>
          <a:prstGeom prst="rect">
            <a:avLst/>
          </a:prstGeom>
          <a:ln w="10160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sz="2800" dirty="0" smtClean="0"/>
              <a:t>Question 2: The entire length of string represents what?</a:t>
            </a:r>
            <a:endParaRPr lang="en-US" sz="2800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72" r="45021"/>
          <a:stretch/>
        </p:blipFill>
        <p:spPr bwMode="auto">
          <a:xfrm rot="5400000">
            <a:off x="3758132" y="3063376"/>
            <a:ext cx="751435" cy="567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369500" y="4572001"/>
            <a:ext cx="83173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Question 3: What is it called when the string is wrapped up around the popsicle stick like the one shown below?</a:t>
            </a:r>
            <a:endParaRPr lang="en-US" sz="2800" dirty="0"/>
          </a:p>
        </p:txBody>
      </p:sp>
      <p:sp>
        <p:nvSpPr>
          <p:cNvPr id="14" name="Rectangle 13"/>
          <p:cNvSpPr/>
          <p:nvPr/>
        </p:nvSpPr>
        <p:spPr>
          <a:xfrm>
            <a:off x="369500" y="4572001"/>
            <a:ext cx="8317300" cy="1734244"/>
          </a:xfrm>
          <a:prstGeom prst="rect">
            <a:avLst/>
          </a:prstGeom>
          <a:noFill/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510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Wrap Up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365125"/>
          </a:xfrm>
        </p:spPr>
        <p:txBody>
          <a:bodyPr/>
          <a:lstStyle/>
          <a:p>
            <a:fld id="{1AB0D9C6-1400-44B8-9488-0667538BC51F}" type="slidenum">
              <a:rPr lang="en-US" smtClean="0"/>
              <a:t>17</a:t>
            </a:fld>
            <a:endParaRPr lang="en-US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r="6926"/>
          <a:stretch/>
        </p:blipFill>
        <p:spPr bwMode="auto">
          <a:xfrm rot="10800000">
            <a:off x="380999" y="1447800"/>
            <a:ext cx="814162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r="9957"/>
          <a:stretch/>
        </p:blipFill>
        <p:spPr bwMode="auto">
          <a:xfrm rot="10800000" flipH="1">
            <a:off x="1182462" y="1447800"/>
            <a:ext cx="752604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3581400" y="1600200"/>
            <a:ext cx="510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en-US" dirty="0" smtClean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2743200" y="1752600"/>
            <a:ext cx="60960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dirty="0" smtClean="0"/>
              <a:t>Will the person on the left have the dominant or recessive phenotype for unattached earlobes?</a:t>
            </a:r>
          </a:p>
          <a:p>
            <a:pPr marL="0" indent="0">
              <a:buFont typeface="Arial" pitchFamily="34" charset="0"/>
              <a:buNone/>
            </a:pPr>
            <a:endParaRPr lang="en-US" dirty="0"/>
          </a:p>
          <a:p>
            <a:pPr marL="0" indent="0">
              <a:buFont typeface="Arial" pitchFamily="34" charset="0"/>
              <a:buNone/>
            </a:pPr>
            <a:r>
              <a:rPr lang="en-US" dirty="0" smtClean="0"/>
              <a:t>What is their genotype for their hairline?</a:t>
            </a:r>
          </a:p>
          <a:p>
            <a:pPr marL="0" indent="0">
              <a:buFont typeface="Arial" pitchFamily="34" charset="0"/>
              <a:buNone/>
            </a:pPr>
            <a:endParaRPr lang="en-US" dirty="0"/>
          </a:p>
          <a:p>
            <a:pPr marL="0" indent="0">
              <a:buFont typeface="Arial" pitchFamily="34" charset="0"/>
              <a:buNone/>
            </a:pPr>
            <a:r>
              <a:rPr lang="en-US" dirty="0" smtClean="0"/>
              <a:t>Will this person have dimples?</a:t>
            </a:r>
          </a:p>
          <a:p>
            <a:pPr marL="0" indent="0">
              <a:buFont typeface="Arial" pitchFamily="34" charset="0"/>
              <a:buNone/>
            </a:pPr>
            <a:endParaRPr lang="en-US" dirty="0"/>
          </a:p>
          <a:p>
            <a:pPr marL="0" indent="0">
              <a:buFont typeface="Arial" pitchFamily="34" charset="0"/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97407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Chromosome Lab Materials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Everyone gets a Ziploc bag with:</a:t>
            </a:r>
          </a:p>
          <a:p>
            <a:pPr marL="0" indent="0">
              <a:buNone/>
            </a:pPr>
            <a:r>
              <a:rPr lang="en-US" dirty="0" smtClean="0"/>
              <a:t>2 popsicle sticks</a:t>
            </a:r>
          </a:p>
          <a:p>
            <a:pPr marL="0" indent="0">
              <a:buNone/>
            </a:pPr>
            <a:r>
              <a:rPr lang="en-US" dirty="0" smtClean="0"/>
              <a:t>2 strands of yarn with multiple colors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Each group gets a:</a:t>
            </a:r>
          </a:p>
          <a:p>
            <a:pPr marL="0" indent="0">
              <a:buNone/>
            </a:pPr>
            <a:r>
              <a:rPr lang="en-US" dirty="0" smtClean="0"/>
              <a:t>Role of tape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0D9C6-1400-44B8-9488-0667538BC51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815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26255" y="309169"/>
            <a:ext cx="8839200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000" dirty="0" smtClean="0"/>
              <a:t>Each color is a PART of the whole string.</a:t>
            </a:r>
          </a:p>
          <a:p>
            <a:r>
              <a:rPr lang="en-US" sz="3000" dirty="0"/>
              <a:t>Each color is a </a:t>
            </a:r>
            <a:r>
              <a:rPr lang="en-US" sz="3000" u="sng" dirty="0"/>
              <a:t>gene</a:t>
            </a:r>
            <a:r>
              <a:rPr lang="en-US" sz="3000" dirty="0"/>
              <a:t> and it makes up a part of the string</a:t>
            </a:r>
          </a:p>
          <a:p>
            <a:pPr lvl="0"/>
            <a:r>
              <a:rPr lang="en-US" sz="3000" dirty="0" smtClean="0"/>
              <a:t>Many </a:t>
            </a:r>
            <a:r>
              <a:rPr lang="en-US" sz="3000" u="sng" dirty="0" smtClean="0"/>
              <a:t>genes</a:t>
            </a:r>
            <a:r>
              <a:rPr lang="en-US" sz="3000" dirty="0" smtClean="0"/>
              <a:t> make up 1 string.</a:t>
            </a:r>
          </a:p>
          <a:p>
            <a:pPr lvl="0"/>
            <a:r>
              <a:rPr lang="en-US" sz="3000" dirty="0" smtClean="0"/>
              <a:t>The WHOLE string is made of </a:t>
            </a:r>
            <a:r>
              <a:rPr lang="en-US" sz="3000" u="sng" dirty="0" smtClean="0"/>
              <a:t>DNA</a:t>
            </a:r>
            <a:r>
              <a:rPr lang="en-US" sz="3000" dirty="0"/>
              <a:t> </a:t>
            </a:r>
            <a:r>
              <a:rPr lang="en-US" sz="3000" dirty="0" smtClean="0"/>
              <a:t>with different genes.</a:t>
            </a:r>
          </a:p>
          <a:p>
            <a:pPr lvl="0"/>
            <a:endParaRPr lang="en-US" sz="3200" dirty="0" smtClean="0"/>
          </a:p>
          <a:p>
            <a:pPr lvl="0"/>
            <a:r>
              <a:rPr lang="en-US" sz="3200" dirty="0" smtClean="0">
                <a:solidFill>
                  <a:schemeClr val="bg2">
                    <a:lumMod val="25000"/>
                  </a:schemeClr>
                </a:solidFill>
              </a:rPr>
              <a:t>Brown</a:t>
            </a:r>
            <a:r>
              <a:rPr lang="en-US" sz="3200" dirty="0" smtClean="0"/>
              <a:t> –     </a:t>
            </a:r>
            <a:r>
              <a:rPr lang="en-US" sz="3200" dirty="0" smtClean="0">
                <a:solidFill>
                  <a:schemeClr val="accent4">
                    <a:lumMod val="75000"/>
                  </a:schemeClr>
                </a:solidFill>
              </a:rPr>
              <a:t>Purple</a:t>
            </a:r>
            <a:r>
              <a:rPr lang="en-US" sz="3200" dirty="0" smtClean="0"/>
              <a:t> –  </a:t>
            </a:r>
            <a:r>
              <a:rPr lang="en-US" sz="3200" dirty="0" smtClean="0">
                <a:solidFill>
                  <a:srgbClr val="92D050"/>
                </a:solidFill>
              </a:rPr>
              <a:t>Green</a:t>
            </a:r>
            <a:r>
              <a:rPr lang="en-US" sz="3200" dirty="0" smtClean="0">
                <a:solidFill>
                  <a:srgbClr val="00B050"/>
                </a:solidFill>
              </a:rPr>
              <a:t> </a:t>
            </a:r>
            <a:r>
              <a:rPr lang="en-US" sz="3200" dirty="0" smtClean="0"/>
              <a:t>– </a:t>
            </a:r>
            <a:r>
              <a:rPr lang="en-US" sz="3200" dirty="0" smtClean="0">
                <a:solidFill>
                  <a:srgbClr val="FFC000"/>
                </a:solidFill>
              </a:rPr>
              <a:t>Yellow</a:t>
            </a:r>
            <a:r>
              <a:rPr lang="en-US" sz="3200" dirty="0" smtClean="0"/>
              <a:t> – </a:t>
            </a:r>
            <a:r>
              <a:rPr lang="en-US" sz="3200" dirty="0" smtClean="0">
                <a:solidFill>
                  <a:srgbClr val="FF0000"/>
                </a:solidFill>
              </a:rPr>
              <a:t>Red</a:t>
            </a:r>
            <a:r>
              <a:rPr lang="en-US" sz="3200" dirty="0" smtClean="0"/>
              <a:t> - </a:t>
            </a:r>
            <a:r>
              <a:rPr lang="en-US" sz="3200" dirty="0" smtClean="0">
                <a:solidFill>
                  <a:srgbClr val="0070C0"/>
                </a:solidFill>
              </a:rPr>
              <a:t>Blue</a:t>
            </a:r>
            <a:endParaRPr lang="en-US" sz="3200" dirty="0">
              <a:solidFill>
                <a:srgbClr val="0070C0"/>
              </a:solidFill>
            </a:endParaRPr>
          </a:p>
        </p:txBody>
      </p:sp>
      <p:sp>
        <p:nvSpPr>
          <p:cNvPr id="6" name="Left Brace 5"/>
          <p:cNvSpPr/>
          <p:nvPr/>
        </p:nvSpPr>
        <p:spPr>
          <a:xfrm rot="5400000">
            <a:off x="419100" y="3318057"/>
            <a:ext cx="914400" cy="990600"/>
          </a:xfrm>
          <a:prstGeom prst="leftBrace">
            <a:avLst/>
          </a:prstGeom>
          <a:ln w="1016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Left Brace 6"/>
          <p:cNvSpPr/>
          <p:nvPr/>
        </p:nvSpPr>
        <p:spPr>
          <a:xfrm rot="16200000">
            <a:off x="4076700" y="1352255"/>
            <a:ext cx="914400" cy="8305800"/>
          </a:xfrm>
          <a:prstGeom prst="leftBrace">
            <a:avLst/>
          </a:prstGeom>
          <a:ln w="1016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7" name="Picture 3" descr="C:\Users\Ron\Desktop\long chromosome small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255" y="4267200"/>
            <a:ext cx="8536745" cy="983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Left Brace 8"/>
          <p:cNvSpPr/>
          <p:nvPr/>
        </p:nvSpPr>
        <p:spPr>
          <a:xfrm rot="5400000">
            <a:off x="2171700" y="3009900"/>
            <a:ext cx="914400" cy="1600200"/>
          </a:xfrm>
          <a:prstGeom prst="leftBrace">
            <a:avLst/>
          </a:prstGeom>
          <a:ln w="1016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Left Brace 9"/>
          <p:cNvSpPr/>
          <p:nvPr/>
        </p:nvSpPr>
        <p:spPr>
          <a:xfrm rot="5400000">
            <a:off x="3924300" y="3009898"/>
            <a:ext cx="914400" cy="1600200"/>
          </a:xfrm>
          <a:prstGeom prst="leftBrace">
            <a:avLst/>
          </a:prstGeom>
          <a:ln w="1016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Left Brace 10"/>
          <p:cNvSpPr/>
          <p:nvPr/>
        </p:nvSpPr>
        <p:spPr>
          <a:xfrm rot="5400000">
            <a:off x="5433060" y="3268978"/>
            <a:ext cx="914400" cy="1021080"/>
          </a:xfrm>
          <a:prstGeom prst="leftBrace">
            <a:avLst/>
          </a:prstGeom>
          <a:ln w="101600">
            <a:solidFill>
              <a:srgbClr val="FFFF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Left Brace 11"/>
          <p:cNvSpPr/>
          <p:nvPr/>
        </p:nvSpPr>
        <p:spPr>
          <a:xfrm rot="5400000">
            <a:off x="6389370" y="3539486"/>
            <a:ext cx="914400" cy="510540"/>
          </a:xfrm>
          <a:prstGeom prst="leftBrace">
            <a:avLst/>
          </a:prstGeom>
          <a:ln w="1016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Left Brace 12"/>
          <p:cNvSpPr/>
          <p:nvPr/>
        </p:nvSpPr>
        <p:spPr>
          <a:xfrm rot="5400000">
            <a:off x="7568565" y="3118483"/>
            <a:ext cx="914400" cy="1322070"/>
          </a:xfrm>
          <a:prstGeom prst="leftBrace">
            <a:avLst/>
          </a:prstGeom>
          <a:ln w="1016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962400" y="5867400"/>
            <a:ext cx="122341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i="1" dirty="0"/>
              <a:t>DNA</a:t>
            </a:r>
            <a:endParaRPr lang="en-US" sz="4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0D9C6-1400-44B8-9488-0667538BC51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689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Step 1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2050" name="Picture 2" descr="2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9400" y="3505200"/>
            <a:ext cx="40640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609600" y="1219200"/>
            <a:ext cx="8001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800" dirty="0" smtClean="0"/>
              <a:t>We are going to make a </a:t>
            </a:r>
            <a:r>
              <a:rPr lang="en-US" sz="2800" u="sng" dirty="0" smtClean="0"/>
              <a:t>chromosome</a:t>
            </a:r>
            <a:r>
              <a:rPr lang="en-US" sz="2800" dirty="0" smtClean="0"/>
              <a:t> by wrapping the </a:t>
            </a:r>
            <a:r>
              <a:rPr lang="en-US" sz="2800" u="sng" dirty="0" smtClean="0"/>
              <a:t>DNA</a:t>
            </a:r>
            <a:r>
              <a:rPr lang="en-US" sz="2800" dirty="0" smtClean="0"/>
              <a:t> up.</a:t>
            </a:r>
          </a:p>
          <a:p>
            <a:pPr lvl="0"/>
            <a:endParaRPr lang="en-US" sz="2800" dirty="0" smtClean="0"/>
          </a:p>
          <a:p>
            <a:pPr lvl="0"/>
            <a:r>
              <a:rPr lang="en-US" sz="2800" dirty="0" smtClean="0">
                <a:solidFill>
                  <a:srgbClr val="FF0000"/>
                </a:solidFill>
              </a:rPr>
              <a:t>Tape</a:t>
            </a:r>
            <a:r>
              <a:rPr lang="en-US" sz="2800" dirty="0" smtClean="0"/>
              <a:t> </a:t>
            </a:r>
            <a:r>
              <a:rPr lang="en-US" sz="2800" dirty="0"/>
              <a:t>one end of the piece of yarn to one end of the Popsicle stick.</a:t>
            </a:r>
          </a:p>
        </p:txBody>
      </p:sp>
      <p:sp>
        <p:nvSpPr>
          <p:cNvPr id="5" name="Oval 4"/>
          <p:cNvSpPr/>
          <p:nvPr/>
        </p:nvSpPr>
        <p:spPr>
          <a:xfrm>
            <a:off x="5308600" y="3962400"/>
            <a:ext cx="723900" cy="609600"/>
          </a:xfrm>
          <a:prstGeom prst="ellipse">
            <a:avLst/>
          </a:prstGeom>
          <a:noFill/>
          <a:ln w="508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2413000" y="4343400"/>
            <a:ext cx="2819400" cy="228600"/>
          </a:xfrm>
          <a:prstGeom prst="straightConnector1">
            <a:avLst/>
          </a:prstGeom>
          <a:ln w="508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279400" y="4457700"/>
            <a:ext cx="32837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Tape 1 End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0D9C6-1400-44B8-9488-0667538BC51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183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Step 2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3074" name="Picture 2" descr="44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27" t="28033" r="2530" b="23279"/>
          <a:stretch/>
        </p:blipFill>
        <p:spPr bwMode="auto">
          <a:xfrm>
            <a:off x="1295400" y="3733800"/>
            <a:ext cx="6781800" cy="2881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457200" y="1066800"/>
            <a:ext cx="82296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dirty="0" smtClean="0"/>
              <a:t>Continue making the CHROMOSOME by wrapping the DNA.</a:t>
            </a:r>
          </a:p>
          <a:p>
            <a:pPr lvl="0"/>
            <a:endParaRPr lang="en-US" sz="3200" dirty="0" smtClean="0">
              <a:solidFill>
                <a:srgbClr val="FF0000"/>
              </a:solidFill>
            </a:endParaRPr>
          </a:p>
          <a:p>
            <a:pPr lvl="0"/>
            <a:r>
              <a:rPr lang="en-US" sz="3200" dirty="0" smtClean="0">
                <a:solidFill>
                  <a:srgbClr val="FF0000"/>
                </a:solidFill>
              </a:rPr>
              <a:t>Wrap</a:t>
            </a:r>
            <a:r>
              <a:rPr lang="en-US" sz="3200" dirty="0" smtClean="0"/>
              <a:t> </a:t>
            </a:r>
            <a:r>
              <a:rPr lang="en-US" sz="3200" dirty="0"/>
              <a:t>the yarn around the Popsicle </a:t>
            </a:r>
            <a:r>
              <a:rPr lang="en-US" sz="3200" dirty="0" smtClean="0"/>
              <a:t>stick in a single layer.  Don’t bunch it up into a big jumble.</a:t>
            </a:r>
            <a:endParaRPr lang="en-US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0D9C6-1400-44B8-9488-0667538BC51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902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/>
              <a:t>A </a:t>
            </a:r>
            <a:r>
              <a:rPr lang="en-US" u="sng" dirty="0"/>
              <a:t>chromosome</a:t>
            </a:r>
            <a:r>
              <a:rPr lang="en-US" dirty="0"/>
              <a:t> is one string of </a:t>
            </a:r>
            <a:r>
              <a:rPr lang="en-US" u="sng" dirty="0"/>
              <a:t>DNA</a:t>
            </a:r>
            <a:r>
              <a:rPr lang="en-US" dirty="0"/>
              <a:t> with many </a:t>
            </a:r>
            <a:r>
              <a:rPr lang="en-US" u="sng" dirty="0"/>
              <a:t>genes</a:t>
            </a:r>
            <a:r>
              <a:rPr lang="en-US" dirty="0"/>
              <a:t> on </a:t>
            </a:r>
            <a:r>
              <a:rPr lang="en-US" dirty="0" smtClean="0"/>
              <a:t>it.</a:t>
            </a:r>
            <a:endParaRPr lang="en-US" dirty="0"/>
          </a:p>
        </p:txBody>
      </p:sp>
      <p:pic>
        <p:nvPicPr>
          <p:cNvPr id="4" name="Picture 2" descr="44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27" t="28033" r="2530" b="23279"/>
          <a:stretch/>
        </p:blipFill>
        <p:spPr bwMode="auto">
          <a:xfrm>
            <a:off x="1143000" y="2514600"/>
            <a:ext cx="6774998" cy="2878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0D9C6-1400-44B8-9488-0667538BC51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412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Step 3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099" name="Picture 3" descr="3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2209800"/>
            <a:ext cx="40640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1371600" y="1143000"/>
            <a:ext cx="67818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dirty="0">
                <a:solidFill>
                  <a:srgbClr val="FF0000"/>
                </a:solidFill>
              </a:rPr>
              <a:t>Tape</a:t>
            </a:r>
            <a:r>
              <a:rPr lang="en-US" sz="3200" dirty="0"/>
              <a:t> the end of the yarn to the end of the Popsicle stick.</a:t>
            </a:r>
          </a:p>
        </p:txBody>
      </p:sp>
      <p:sp>
        <p:nvSpPr>
          <p:cNvPr id="7" name="Oval 6"/>
          <p:cNvSpPr/>
          <p:nvPr/>
        </p:nvSpPr>
        <p:spPr>
          <a:xfrm>
            <a:off x="5308600" y="3352800"/>
            <a:ext cx="723900" cy="609600"/>
          </a:xfrm>
          <a:prstGeom prst="ellipse">
            <a:avLst/>
          </a:prstGeom>
          <a:noFill/>
          <a:ln w="508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2413000" y="3733800"/>
            <a:ext cx="2819400" cy="228600"/>
          </a:xfrm>
          <a:prstGeom prst="straightConnector1">
            <a:avLst/>
          </a:prstGeom>
          <a:ln w="508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367022" y="3848100"/>
            <a:ext cx="310854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Tape the</a:t>
            </a:r>
          </a:p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Other E</a:t>
            </a:r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nd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0D9C6-1400-44B8-9488-0667538BC51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39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065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Now follow the same three steps and make a second CHROMOSOME.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398628" y="2362200"/>
            <a:ext cx="63407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Tape -&gt; Wrap -&gt; Tape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" name="Picture 2" descr="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6700" y="3574805"/>
            <a:ext cx="21336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4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3562350"/>
            <a:ext cx="21336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 descr="3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198" y="3562350"/>
            <a:ext cx="2131647" cy="1598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Oval 8"/>
          <p:cNvSpPr/>
          <p:nvPr/>
        </p:nvSpPr>
        <p:spPr>
          <a:xfrm>
            <a:off x="6298223" y="4114800"/>
            <a:ext cx="571500" cy="495300"/>
          </a:xfrm>
          <a:prstGeom prst="ellipse">
            <a:avLst/>
          </a:prstGeom>
          <a:noFill/>
          <a:ln w="508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2131646" y="3733800"/>
            <a:ext cx="609600" cy="533400"/>
          </a:xfrm>
          <a:prstGeom prst="ellipse">
            <a:avLst/>
          </a:prstGeom>
          <a:noFill/>
          <a:ln w="508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2116992" y="3153018"/>
            <a:ext cx="213946" cy="609600"/>
          </a:xfrm>
          <a:prstGeom prst="straightConnector1">
            <a:avLst/>
          </a:prstGeom>
          <a:ln w="508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4724400" y="3238010"/>
            <a:ext cx="213946" cy="1050681"/>
          </a:xfrm>
          <a:prstGeom prst="straightConnector1">
            <a:avLst/>
          </a:prstGeom>
          <a:ln w="508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endCxn id="9" idx="0"/>
          </p:cNvCxnSpPr>
          <p:nvPr/>
        </p:nvCxnSpPr>
        <p:spPr>
          <a:xfrm flipH="1">
            <a:off x="6583973" y="3171092"/>
            <a:ext cx="285750" cy="943708"/>
          </a:xfrm>
          <a:prstGeom prst="straightConnector1">
            <a:avLst/>
          </a:prstGeom>
          <a:ln w="508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0D9C6-1400-44B8-9488-0667538BC51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5255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763000" cy="7921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Each COLOR relates to a GENE for a TRAIT 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7675" y="1066800"/>
            <a:ext cx="3819525" cy="4829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ight Arrow 3"/>
          <p:cNvSpPr/>
          <p:nvPr/>
        </p:nvSpPr>
        <p:spPr>
          <a:xfrm>
            <a:off x="2752725" y="1600200"/>
            <a:ext cx="1285875" cy="182880"/>
          </a:xfrm>
          <a:prstGeom prst="rightArrow">
            <a:avLst/>
          </a:prstGeom>
          <a:solidFill>
            <a:schemeClr val="bg2">
              <a:lumMod val="1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>
            <a:off x="4211954" y="1158240"/>
            <a:ext cx="3789045" cy="822960"/>
          </a:xfrm>
          <a:prstGeom prst="roundRect">
            <a:avLst/>
          </a:prstGeom>
          <a:noFill/>
          <a:ln w="762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Arrow 13"/>
          <p:cNvSpPr/>
          <p:nvPr/>
        </p:nvSpPr>
        <p:spPr>
          <a:xfrm>
            <a:off x="2752725" y="3124200"/>
            <a:ext cx="1285875" cy="186305"/>
          </a:xfrm>
          <a:prstGeom prst="right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Arrow 14"/>
          <p:cNvSpPr/>
          <p:nvPr/>
        </p:nvSpPr>
        <p:spPr>
          <a:xfrm>
            <a:off x="2743199" y="2362200"/>
            <a:ext cx="1295401" cy="152400"/>
          </a:xfrm>
          <a:prstGeom prst="right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ight Arrow 15"/>
          <p:cNvSpPr/>
          <p:nvPr/>
        </p:nvSpPr>
        <p:spPr>
          <a:xfrm>
            <a:off x="2743199" y="3872002"/>
            <a:ext cx="1295401" cy="166598"/>
          </a:xfrm>
          <a:prstGeom prst="right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ight Arrow 16"/>
          <p:cNvSpPr/>
          <p:nvPr/>
        </p:nvSpPr>
        <p:spPr>
          <a:xfrm>
            <a:off x="2743200" y="4625926"/>
            <a:ext cx="1295400" cy="174674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Arrow 17"/>
          <p:cNvSpPr/>
          <p:nvPr/>
        </p:nvSpPr>
        <p:spPr>
          <a:xfrm>
            <a:off x="2743200" y="5410200"/>
            <a:ext cx="1295400" cy="152400"/>
          </a:xfrm>
          <a:prstGeom prst="rightArrow">
            <a:avLst/>
          </a:prstGeom>
          <a:solidFill>
            <a:srgbClr val="024ABE"/>
          </a:solidFill>
          <a:ln>
            <a:solidFill>
              <a:srgbClr val="024A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>
            <a:off x="4235548" y="2057400"/>
            <a:ext cx="3765452" cy="609600"/>
          </a:xfrm>
          <a:prstGeom prst="roundRect">
            <a:avLst/>
          </a:prstGeom>
          <a:noFill/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>
            <a:off x="4207190" y="2743200"/>
            <a:ext cx="3793810" cy="762000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ounded Rectangle 20"/>
          <p:cNvSpPr/>
          <p:nvPr/>
        </p:nvSpPr>
        <p:spPr>
          <a:xfrm>
            <a:off x="4191000" y="3629465"/>
            <a:ext cx="3810000" cy="609600"/>
          </a:xfrm>
          <a:prstGeom prst="roundRect">
            <a:avLst/>
          </a:prstGeom>
          <a:noFill/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>
            <a:off x="4217752" y="4311748"/>
            <a:ext cx="3783248" cy="717452"/>
          </a:xfrm>
          <a:prstGeom prst="roundRect">
            <a:avLst/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/>
          <p:cNvSpPr/>
          <p:nvPr/>
        </p:nvSpPr>
        <p:spPr>
          <a:xfrm>
            <a:off x="4181474" y="5105399"/>
            <a:ext cx="3819526" cy="790575"/>
          </a:xfrm>
          <a:prstGeom prst="roundRect">
            <a:avLst/>
          </a:prstGeom>
          <a:noFill/>
          <a:ln w="76200">
            <a:solidFill>
              <a:srgbClr val="024A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304799" y="914400"/>
            <a:ext cx="2200275" cy="5471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Rounded Rectangle 24"/>
          <p:cNvSpPr/>
          <p:nvPr/>
        </p:nvSpPr>
        <p:spPr>
          <a:xfrm>
            <a:off x="152400" y="1340352"/>
            <a:ext cx="2514601" cy="587507"/>
          </a:xfrm>
          <a:prstGeom prst="roundRect">
            <a:avLst/>
          </a:prstGeom>
          <a:noFill/>
          <a:ln w="762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ounded Rectangle 25"/>
          <p:cNvSpPr/>
          <p:nvPr/>
        </p:nvSpPr>
        <p:spPr>
          <a:xfrm>
            <a:off x="152400" y="2026152"/>
            <a:ext cx="2514601" cy="587507"/>
          </a:xfrm>
          <a:prstGeom prst="roundRect">
            <a:avLst/>
          </a:prstGeom>
          <a:noFill/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ounded Rectangle 26"/>
          <p:cNvSpPr/>
          <p:nvPr/>
        </p:nvSpPr>
        <p:spPr>
          <a:xfrm>
            <a:off x="152400" y="2788152"/>
            <a:ext cx="2514601" cy="587507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ounded Rectangle 27"/>
          <p:cNvSpPr/>
          <p:nvPr/>
        </p:nvSpPr>
        <p:spPr>
          <a:xfrm>
            <a:off x="152400" y="3473952"/>
            <a:ext cx="2514601" cy="587507"/>
          </a:xfrm>
          <a:prstGeom prst="roundRect">
            <a:avLst/>
          </a:prstGeom>
          <a:noFill/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ounded Rectangle 28"/>
          <p:cNvSpPr/>
          <p:nvPr/>
        </p:nvSpPr>
        <p:spPr>
          <a:xfrm>
            <a:off x="152400" y="4235952"/>
            <a:ext cx="2514601" cy="587507"/>
          </a:xfrm>
          <a:prstGeom prst="roundRect">
            <a:avLst/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ounded Rectangle 29"/>
          <p:cNvSpPr/>
          <p:nvPr/>
        </p:nvSpPr>
        <p:spPr>
          <a:xfrm>
            <a:off x="152400" y="4997952"/>
            <a:ext cx="2514601" cy="587507"/>
          </a:xfrm>
          <a:prstGeom prst="roundRect">
            <a:avLst/>
          </a:prstGeom>
          <a:noFill/>
          <a:ln w="76200">
            <a:solidFill>
              <a:srgbClr val="024A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077200" y="6385560"/>
            <a:ext cx="609600" cy="335915"/>
          </a:xfrm>
        </p:spPr>
        <p:txBody>
          <a:bodyPr/>
          <a:lstStyle/>
          <a:p>
            <a:fld id="{1AB0D9C6-1400-44B8-9488-0667538BC51F}" type="slidenum">
              <a:rPr lang="en-US" smtClean="0"/>
              <a:t>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820139" y="1260157"/>
            <a:ext cx="1066061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 smtClean="0"/>
              <a:t>Brown</a:t>
            </a:r>
            <a:endParaRPr lang="en-US" sz="2600" dirty="0"/>
          </a:p>
        </p:txBody>
      </p:sp>
      <p:sp>
        <p:nvSpPr>
          <p:cNvPr id="6" name="TextBox 5"/>
          <p:cNvSpPr txBox="1"/>
          <p:nvPr/>
        </p:nvSpPr>
        <p:spPr>
          <a:xfrm>
            <a:off x="2819400" y="1981200"/>
            <a:ext cx="1064715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 smtClean="0">
                <a:solidFill>
                  <a:schemeClr val="accent4">
                    <a:lumMod val="75000"/>
                  </a:schemeClr>
                </a:solidFill>
              </a:rPr>
              <a:t>Purple</a:t>
            </a:r>
            <a:endParaRPr lang="en-US" sz="26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97685" y="2784157"/>
            <a:ext cx="1012200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 smtClean="0">
                <a:solidFill>
                  <a:schemeClr val="accent3">
                    <a:lumMod val="50000"/>
                  </a:schemeClr>
                </a:solidFill>
              </a:rPr>
              <a:t>Green</a:t>
            </a:r>
            <a:endParaRPr lang="en-US" sz="2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93999" y="3492865"/>
            <a:ext cx="109029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b="1" dirty="0" smtClean="0">
                <a:solidFill>
                  <a:srgbClr val="D2A000"/>
                </a:solidFill>
              </a:rPr>
              <a:t>Yellow</a:t>
            </a:r>
            <a:endParaRPr lang="en-US" sz="2600" b="1" dirty="0">
              <a:solidFill>
                <a:srgbClr val="D2A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03265" y="4203469"/>
            <a:ext cx="699807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 smtClean="0">
                <a:solidFill>
                  <a:srgbClr val="FF0000"/>
                </a:solidFill>
              </a:rPr>
              <a:t>Red</a:t>
            </a:r>
            <a:endParaRPr lang="en-US" sz="26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71800" y="5070157"/>
            <a:ext cx="782587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 smtClean="0">
                <a:solidFill>
                  <a:srgbClr val="0070C0"/>
                </a:solidFill>
              </a:rPr>
              <a:t>Blue</a:t>
            </a:r>
            <a:endParaRPr lang="en-US" sz="2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9317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1162</TotalTime>
  <Words>617</Words>
  <Application>Microsoft Office PowerPoint</Application>
  <PresentationFormat>On-screen Show (4:3)</PresentationFormat>
  <Paragraphs>131</Paragraphs>
  <Slides>17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Do Now</vt:lpstr>
      <vt:lpstr>Chromosome Lab Materials</vt:lpstr>
      <vt:lpstr>PowerPoint Presentation</vt:lpstr>
      <vt:lpstr>Step 1</vt:lpstr>
      <vt:lpstr>Step 2</vt:lpstr>
      <vt:lpstr>A chromosome is one string of DNA with many genes on it.</vt:lpstr>
      <vt:lpstr>Step 3</vt:lpstr>
      <vt:lpstr>Now follow the same three steps and make a second CHROMOSOME.</vt:lpstr>
      <vt:lpstr>Each COLOR relates to a GENE for a TRAIT </vt:lpstr>
      <vt:lpstr>Humans have PAIRS of CHROMOSOMES.   Each CHROMOSOME has one version of a gene.  A version of a gene is called an ALLELE.  Each trait is determined by two ALLELES and there is one ALLELE on each chromosome.   </vt:lpstr>
      <vt:lpstr>Each color relates to a GENE for a TRAIT </vt:lpstr>
      <vt:lpstr>PowerPoint Presentation</vt:lpstr>
      <vt:lpstr>PowerPoint Presentation</vt:lpstr>
      <vt:lpstr>PowerPoint Presentation</vt:lpstr>
      <vt:lpstr>Wrap Up</vt:lpstr>
      <vt:lpstr>Do Now</vt:lpstr>
      <vt:lpstr>Wrap Up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Chromosome Lab</dc:title>
  <dc:creator>Ron Rinehart</dc:creator>
  <cp:lastModifiedBy>Admin</cp:lastModifiedBy>
  <cp:revision>82</cp:revision>
  <dcterms:created xsi:type="dcterms:W3CDTF">2012-03-20T17:37:09Z</dcterms:created>
  <dcterms:modified xsi:type="dcterms:W3CDTF">2014-04-25T18:24:59Z</dcterms:modified>
</cp:coreProperties>
</file>