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62" r:id="rId2"/>
    <p:sldId id="264" r:id="rId3"/>
    <p:sldId id="263" r:id="rId4"/>
    <p:sldId id="265" r:id="rId5"/>
    <p:sldId id="259" r:id="rId6"/>
    <p:sldId id="261" r:id="rId7"/>
    <p:sldId id="266" r:id="rId8"/>
    <p:sldId id="267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6262" autoAdjust="0"/>
  </p:normalViewPr>
  <p:slideViewPr>
    <p:cSldViewPr>
      <p:cViewPr varScale="1">
        <p:scale>
          <a:sx n="87" d="100"/>
          <a:sy n="87" d="100"/>
        </p:scale>
        <p:origin x="-172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9225AB-404D-49DD-921F-075E29E9597F}" type="datetimeFigureOut">
              <a:rPr lang="en-US" smtClean="0"/>
              <a:t>4/30/14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C9A41-225A-47C6-8D1E-739D49F8B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89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88644-EF3C-48CA-B5F0-4C9493396974}" type="datetimeFigureOut">
              <a:rPr lang="en-US" smtClean="0"/>
              <a:t>4/30/14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8C984-38D8-498B-AA59-6FFC7D099E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453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38C984-38D8-498B-AA59-6FFC7D099E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4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49" y="5349905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4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8B0BD-22B5-41CC-96C7-1FBA13EE3FF0}" type="datetime1">
              <a:rPr lang="en-US" smtClean="0"/>
              <a:t>4/30/14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D85D7-D2F8-47FF-B198-7810438B13FA}" type="datetime1">
              <a:rPr lang="en-US" smtClean="0"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9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1C8C7-EDF6-4008-B88A-E9012AEFC773}" type="datetime1">
              <a:rPr lang="en-US" smtClean="0"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AC13-E36B-4ABE-985F-0A79C8DAF652}" type="datetime1">
              <a:rPr lang="en-US" smtClean="0"/>
              <a:t>4/30/14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3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00800"/>
            <a:ext cx="758952" cy="246888"/>
          </a:xfrm>
        </p:spPr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49" y="3444905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68C7F-92BE-46E0-A1F7-AAA3B027D183}" type="datetime1">
              <a:rPr lang="en-US" smtClean="0"/>
              <a:t>4/30/14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8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DA2-BA31-4CE6-8B29-49E58857FE0A}" type="datetime1">
              <a:rPr lang="en-US" smtClean="0"/>
              <a:t>4/30/14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7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9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7" y="1316039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1" y="1316039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28A3-EAC6-4AC3-B650-7F06B3DC36C4}" type="datetime1">
              <a:rPr lang="en-US" smtClean="0"/>
              <a:t>4/30/14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49" y="60198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00189-3CFD-4243-9427-4120E11E73A3}" type="datetime1">
              <a:rPr lang="en-US" smtClean="0"/>
              <a:t>4/30/14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CB1B2-A611-432F-AE40-8088163C8832}" type="datetime1">
              <a:rPr lang="en-US" smtClean="0"/>
              <a:t>4/30/14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49" y="5849120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4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3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2F0B-577A-4543-85AE-C27F9180A0D2}" type="datetime1">
              <a:rPr lang="en-US" smtClean="0"/>
              <a:t>4/30/14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50059-2413-4E37-AF2A-24933FC0B01B}" type="datetime1">
              <a:rPr lang="en-US" smtClean="0"/>
              <a:t>4/30/14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49" y="10509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5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3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C17874-64CB-4E21-ADCB-F55302079B7C}" type="datetime1">
              <a:rPr lang="en-US" smtClean="0"/>
              <a:t>4/30/14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077200" y="6324601"/>
            <a:ext cx="914400" cy="396878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2800" b="1">
                <a:solidFill>
                  <a:srgbClr val="FF0000"/>
                </a:solidFill>
              </a:defRPr>
            </a:lvl1pPr>
          </a:lstStyle>
          <a:p>
            <a:fld id="{06BDE5CC-A1A3-4B14-BDA1-25A8A149DD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49" y="10509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49" y="105798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HIV and How does </a:t>
            </a:r>
            <a:r>
              <a:rPr lang="en-US" dirty="0" err="1" smtClean="0"/>
              <a:t>Hiv</a:t>
            </a:r>
            <a:r>
              <a:rPr lang="en-US" dirty="0" smtClean="0"/>
              <a:t> work?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1371600"/>
            <a:ext cx="4299040" cy="4953000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Palatino Linotype" pitchFamily="18" charset="0"/>
              </a:rPr>
              <a:t>HIV stands for </a:t>
            </a:r>
            <a:r>
              <a:rPr lang="en-US" sz="2400" u="sng" dirty="0">
                <a:solidFill>
                  <a:schemeClr val="tx1"/>
                </a:solidFill>
                <a:latin typeface="Palatino Linotype" pitchFamily="18" charset="0"/>
              </a:rPr>
              <a:t>H</a:t>
            </a:r>
            <a:r>
              <a:rPr lang="en-US" sz="2400" dirty="0">
                <a:solidFill>
                  <a:schemeClr val="tx1"/>
                </a:solidFill>
                <a:latin typeface="Palatino Linotype" pitchFamily="18" charset="0"/>
              </a:rPr>
              <a:t>uman </a:t>
            </a:r>
            <a:r>
              <a:rPr lang="en-US" sz="2400" u="sng" dirty="0">
                <a:solidFill>
                  <a:schemeClr val="tx1"/>
                </a:solidFill>
                <a:latin typeface="Palatino Linotype" pitchFamily="18" charset="0"/>
              </a:rPr>
              <a:t>I</a:t>
            </a:r>
            <a:r>
              <a:rPr lang="en-US" sz="2400" dirty="0">
                <a:solidFill>
                  <a:schemeClr val="tx1"/>
                </a:solidFill>
                <a:latin typeface="Palatino Linotype" pitchFamily="18" charset="0"/>
              </a:rPr>
              <a:t>mmunodeficiency </a:t>
            </a:r>
            <a:r>
              <a:rPr lang="en-US" sz="2400" u="sng" dirty="0">
                <a:solidFill>
                  <a:schemeClr val="tx1"/>
                </a:solidFill>
                <a:latin typeface="Palatino Linotype" pitchFamily="18" charset="0"/>
              </a:rPr>
              <a:t>V</a:t>
            </a:r>
            <a:r>
              <a:rPr lang="en-US" sz="2400" dirty="0">
                <a:solidFill>
                  <a:schemeClr val="tx1"/>
                </a:solidFill>
                <a:latin typeface="Palatino Linotype" pitchFamily="18" charset="0"/>
              </a:rPr>
              <a:t>irus.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HIV is a virus.</a:t>
            </a: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HIV </a:t>
            </a:r>
            <a:r>
              <a:rPr lang="en-US" sz="2400" dirty="0">
                <a:solidFill>
                  <a:schemeClr val="tx1"/>
                </a:solidFill>
                <a:latin typeface="Palatino Linotype" pitchFamily="18" charset="0"/>
              </a:rPr>
              <a:t>does not kill a person.  Instead  it </a:t>
            </a: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damages </a:t>
            </a:r>
            <a:r>
              <a:rPr lang="en-US" sz="2400" dirty="0">
                <a:solidFill>
                  <a:schemeClr val="tx1"/>
                </a:solidFill>
                <a:latin typeface="Palatino Linotype" pitchFamily="18" charset="0"/>
              </a:rPr>
              <a:t>their immune </a:t>
            </a: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system.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It infects the white blood cells in a person’s immune system.  This infection eventually kills the white blood cells.</a:t>
            </a: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39" t="1499"/>
          <a:stretch/>
        </p:blipFill>
        <p:spPr bwMode="auto">
          <a:xfrm rot="16200000">
            <a:off x="5737460" y="1348340"/>
            <a:ext cx="2164880" cy="3886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876800" y="4419600"/>
            <a:ext cx="3886200" cy="1447800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HIV, shown in green, attacking a white blood cell (which has been colored purple to make it show up better).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238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HIV and Aids are not the same thing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371600"/>
            <a:ext cx="5562600" cy="4953000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 fontScale="92500"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Font typeface="Wingdings 2"/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HIV is the name of the virus that infects people</a:t>
            </a:r>
            <a:r>
              <a:rPr lang="en-US" sz="2400" dirty="0">
                <a:solidFill>
                  <a:schemeClr val="tx1"/>
                </a:solidFill>
                <a:latin typeface="Palatino Linotype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and AIDS is the name of the disease caused by the virus.</a:t>
            </a:r>
          </a:p>
          <a:p>
            <a:pPr marL="0" indent="0">
              <a:buFont typeface="Wingdings 2"/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Font typeface="Wingdings 2"/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AIDS refers to damage to the immune system.</a:t>
            </a:r>
          </a:p>
          <a:p>
            <a:pPr marL="0" indent="0">
              <a:buFont typeface="Wingdings 2"/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Palatino Linotype" pitchFamily="18" charset="0"/>
              </a:rPr>
              <a:t>The number of white blood cells that fight infection get lower over time because HIV kills the cells.</a:t>
            </a:r>
          </a:p>
          <a:p>
            <a:pPr marL="0" indent="0">
              <a:buFont typeface="Wingdings 2"/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Font typeface="Wingdings 2"/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AIDS gets worse the longer a person has HIV.  </a:t>
            </a:r>
            <a:endParaRPr lang="en-US" sz="1200" dirty="0">
              <a:latin typeface="Palatino Linotyp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140" y="1752601"/>
            <a:ext cx="2859671" cy="1981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 noGrp="1"/>
          </p:cNvSpPr>
          <p:nvPr>
            <p:ph idx="1"/>
          </p:nvPr>
        </p:nvSpPr>
        <p:spPr>
          <a:xfrm>
            <a:off x="5927141" y="3733800"/>
            <a:ext cx="2859670" cy="1371599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There are many support groups for people who are HIV positive and suffering from AIDS.</a:t>
            </a:r>
          </a:p>
          <a:p>
            <a:pPr marL="0" indent="0" algn="ctr">
              <a:buFont typeface="Wingdings 2"/>
              <a:buNone/>
            </a:pPr>
            <a:endParaRPr lang="en-US" sz="12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19800" y="1447800"/>
            <a:ext cx="2743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http://</a:t>
            </a:r>
            <a:r>
              <a:rPr lang="en-US" sz="800" dirty="0" err="1"/>
              <a:t>www.apperson.com</a:t>
            </a:r>
            <a:r>
              <a:rPr lang="en-US" sz="800" dirty="0"/>
              <a:t>/images/home-page/</a:t>
            </a:r>
            <a:r>
              <a:rPr lang="en-US" sz="800" dirty="0" err="1"/>
              <a:t>support.jpg?sfvrsn</a:t>
            </a:r>
            <a:r>
              <a:rPr lang="en-US" sz="800" dirty="0"/>
              <a:t>=0</a:t>
            </a:r>
          </a:p>
        </p:txBody>
      </p:sp>
    </p:spTree>
    <p:extLst>
      <p:ext uri="{BB962C8B-B14F-4D97-AF65-F5344CB8AC3E}">
        <p14:creationId xmlns:p14="http://schemas.microsoft.com/office/powerpoint/2010/main" val="2334775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kills people who have </a:t>
            </a:r>
            <a:r>
              <a:rPr lang="en-US" dirty="0" err="1" smtClean="0"/>
              <a:t>hiv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447800"/>
            <a:ext cx="3810000" cy="4315265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 fontScale="92500"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An HIV positive person who also has AIDS has a damaged immune system.  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Because their immune system is damaged they get sick more easily. 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HIV does not kill the person.  Other infections like the flu or bacteria kill the person with AIDS because their immune system is too weak.</a:t>
            </a: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19600" y="5001065"/>
            <a:ext cx="4428744" cy="762000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 HIV positive man also suffering from AIDS.</a:t>
            </a:r>
          </a:p>
          <a:p>
            <a:pPr marL="0" indent="0" algn="ctr">
              <a:buFont typeface="Wingdings 2"/>
              <a:buNone/>
            </a:pPr>
            <a:endParaRPr lang="en-US" sz="2200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53065"/>
            <a:ext cx="4428744" cy="3048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26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</a:t>
            </a:r>
            <a:r>
              <a:rPr lang="en-US" dirty="0" err="1" smtClean="0"/>
              <a:t>hiv</a:t>
            </a:r>
            <a:r>
              <a:rPr lang="en-US" dirty="0" smtClean="0"/>
              <a:t> positive?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399" y="1587891"/>
            <a:ext cx="8915400" cy="1002909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 fontScale="85000"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en-US" sz="2800" dirty="0" smtClean="0">
                <a:solidFill>
                  <a:schemeClr val="tx1"/>
                </a:solidFill>
                <a:latin typeface="Palatino Linotype" pitchFamily="18" charset="0"/>
              </a:rPr>
              <a:t>An </a:t>
            </a:r>
            <a:r>
              <a:rPr lang="en-US" sz="2800" b="1" dirty="0" smtClean="0">
                <a:solidFill>
                  <a:schemeClr val="tx1"/>
                </a:solidFill>
                <a:latin typeface="Palatino Linotype" pitchFamily="18" charset="0"/>
              </a:rPr>
              <a:t>HIV positive </a:t>
            </a:r>
            <a:r>
              <a:rPr lang="en-US" sz="2800" dirty="0" smtClean="0">
                <a:solidFill>
                  <a:schemeClr val="tx1"/>
                </a:solidFill>
                <a:latin typeface="Palatino Linotype" pitchFamily="18" charset="0"/>
              </a:rPr>
              <a:t>person has the virus in their blood. </a:t>
            </a:r>
          </a:p>
          <a:p>
            <a:pPr marL="0" indent="0" algn="ctr">
              <a:buFont typeface="Wingdings 2"/>
              <a:buNone/>
            </a:pPr>
            <a:endParaRPr lang="en-US" sz="900" dirty="0" smtClean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 algn="ctr">
              <a:buFont typeface="Wingdings 2"/>
              <a:buNone/>
            </a:pPr>
            <a:r>
              <a:rPr lang="en-US" sz="2800" dirty="0" smtClean="0">
                <a:solidFill>
                  <a:schemeClr val="tx1"/>
                </a:solidFill>
                <a:latin typeface="Palatino Linotype" pitchFamily="18" charset="0"/>
              </a:rPr>
              <a:t>An </a:t>
            </a:r>
            <a:r>
              <a:rPr lang="en-US" sz="2800" b="1" dirty="0" smtClean="0">
                <a:solidFill>
                  <a:schemeClr val="tx1"/>
                </a:solidFill>
                <a:latin typeface="Palatino Linotype" pitchFamily="18" charset="0"/>
              </a:rPr>
              <a:t>HIV negative </a:t>
            </a:r>
            <a:r>
              <a:rPr lang="en-US" sz="2800" dirty="0" smtClean="0">
                <a:solidFill>
                  <a:schemeClr val="tx1"/>
                </a:solidFill>
                <a:latin typeface="Palatino Linotype" pitchFamily="18" charset="0"/>
              </a:rPr>
              <a:t>person does </a:t>
            </a:r>
            <a:r>
              <a:rPr lang="en-US" sz="2800" b="1" u="sng" dirty="0" smtClean="0">
                <a:solidFill>
                  <a:schemeClr val="tx1"/>
                </a:solidFill>
                <a:latin typeface="Palatino Linotype" pitchFamily="18" charset="0"/>
              </a:rPr>
              <a:t>not</a:t>
            </a:r>
            <a:r>
              <a:rPr lang="en-US" sz="2800" dirty="0" smtClean="0">
                <a:solidFill>
                  <a:schemeClr val="tx1"/>
                </a:solidFill>
                <a:latin typeface="Palatino Linotype" pitchFamily="18" charset="0"/>
              </a:rPr>
              <a:t> have the virus in their blood</a:t>
            </a:r>
            <a:r>
              <a:rPr lang="en-US" sz="2800" dirty="0" smtClean="0">
                <a:latin typeface="Palatino Linotype" pitchFamily="18" charset="0"/>
              </a:rPr>
              <a:t>. </a:t>
            </a:r>
          </a:p>
          <a:p>
            <a:pPr marL="0" indent="0">
              <a:buFont typeface="Wingdings 2"/>
              <a:buNone/>
            </a:pPr>
            <a:endParaRPr lang="en-US" sz="1200" dirty="0">
              <a:latin typeface="Palatino Linotype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067363" y="5026854"/>
            <a:ext cx="5085472" cy="916746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Science labs can detect even very small amounts of HIV in a person’s blood.</a:t>
            </a:r>
          </a:p>
          <a:p>
            <a:pPr marL="0" indent="0">
              <a:buFont typeface="Wingdings 2"/>
              <a:buNone/>
            </a:pPr>
            <a:endParaRPr lang="en-US" sz="1200" b="1" dirty="0">
              <a:latin typeface="Palatino Linotype" pitchFamily="18" charset="0"/>
            </a:endParaRPr>
          </a:p>
        </p:txBody>
      </p:sp>
      <p:pic>
        <p:nvPicPr>
          <p:cNvPr id="7" name="Picture 6" descr="C:\Documents and Settings\Ron\Desktop\HIV Test Tub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878" y="3048000"/>
            <a:ext cx="5010443" cy="197885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133600" y="28194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/>
              <a:t>http://</a:t>
            </a:r>
            <a:r>
              <a:rPr lang="en-US" sz="800" dirty="0" err="1"/>
              <a:t>www.dermamedics.com</a:t>
            </a:r>
            <a:r>
              <a:rPr lang="en-US" sz="800" dirty="0"/>
              <a:t>/images/</a:t>
            </a:r>
            <a:r>
              <a:rPr lang="en-US" sz="800" dirty="0" err="1"/>
              <a:t>user_images</a:t>
            </a:r>
            <a:r>
              <a:rPr lang="en-US" sz="800" dirty="0"/>
              <a:t>/scientist-test-tube1252703586.jpg</a:t>
            </a:r>
          </a:p>
        </p:txBody>
      </p:sp>
    </p:spTree>
    <p:extLst>
      <p:ext uri="{BB962C8B-B14F-4D97-AF65-F5344CB8AC3E}">
        <p14:creationId xmlns:p14="http://schemas.microsoft.com/office/powerpoint/2010/main" val="2297011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60643" y="1745859"/>
            <a:ext cx="3835400" cy="3357490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Wingdings 2"/>
              <a:buNone/>
            </a:pPr>
            <a:r>
              <a:rPr lang="en-US" sz="2600" b="1" u="sng" dirty="0" smtClean="0">
                <a:solidFill>
                  <a:schemeClr val="tx1"/>
                </a:solidFill>
                <a:latin typeface="Palatino Linotype" pitchFamily="18" charset="0"/>
              </a:rPr>
              <a:t>Who has HIV?</a:t>
            </a:r>
          </a:p>
          <a:p>
            <a:pPr marL="0" indent="0">
              <a:lnSpc>
                <a:spcPct val="110000"/>
              </a:lnSpc>
              <a:buFont typeface="Wingdings 2"/>
              <a:buNone/>
            </a:pPr>
            <a:endParaRPr lang="en-US" sz="1200" b="1" u="sng" dirty="0" smtClean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lnSpc>
                <a:spcPct val="110000"/>
              </a:lnSpc>
              <a:buFont typeface="Wingdings 2"/>
              <a:buNone/>
            </a:pPr>
            <a:r>
              <a:rPr lang="en-US" sz="2600" dirty="0" smtClean="0">
                <a:solidFill>
                  <a:schemeClr val="tx1"/>
                </a:solidFill>
                <a:latin typeface="Palatino Linotype" pitchFamily="18" charset="0"/>
              </a:rPr>
              <a:t>Worldwide there are over thirty million people who are infected with the Human Immunodeficiency Virus (HIV).</a:t>
            </a:r>
          </a:p>
          <a:p>
            <a:pPr marL="0" indent="0">
              <a:lnSpc>
                <a:spcPct val="110000"/>
              </a:lnSpc>
              <a:buFont typeface="Wingdings 2"/>
              <a:buNone/>
            </a:pPr>
            <a:endParaRPr lang="en-US" sz="12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16962" y="5215303"/>
            <a:ext cx="4435230" cy="729411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HIV infects many people around the world.</a:t>
            </a:r>
          </a:p>
          <a:p>
            <a:pPr marL="0" indent="0">
              <a:buFont typeface="Wingdings 2"/>
              <a:buNone/>
            </a:pPr>
            <a:endParaRPr lang="en-US" sz="3600" dirty="0">
              <a:latin typeface="Palatino Linotype" pitchFamily="18" charset="0"/>
            </a:endParaRPr>
          </a:p>
        </p:txBody>
      </p:sp>
      <p:pic>
        <p:nvPicPr>
          <p:cNvPr id="7" name="Picture 3" descr="C:\Documents and Settings\Ron\Desktop\HIV intro - worldwide total of HIV infection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" t="24833" r="9084" b="24119"/>
          <a:stretch/>
        </p:blipFill>
        <p:spPr bwMode="auto">
          <a:xfrm>
            <a:off x="4267200" y="1918442"/>
            <a:ext cx="4800600" cy="3012323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5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/>
          <a:lstStyle/>
          <a:p>
            <a:r>
              <a:rPr lang="en-US" dirty="0" err="1" smtClean="0"/>
              <a:t>Hiv</a:t>
            </a:r>
            <a:r>
              <a:rPr lang="en-US" dirty="0" smtClean="0"/>
              <a:t>: A DEADLY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545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a Person get HIV?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7807" y="1371600"/>
            <a:ext cx="5788193" cy="5181600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r>
              <a:rPr lang="en-US" sz="2300" dirty="0" smtClean="0">
                <a:solidFill>
                  <a:schemeClr val="tx1"/>
                </a:solidFill>
                <a:latin typeface="Palatino Linotype" pitchFamily="18" charset="0"/>
              </a:rPr>
              <a:t>HIV is passed from person to person in different ways.  Listed below in parentheses is the chance of getting it from an infected person.  So getting a blood transfusion from an infected person results in a 90% chance of infection for the person receiving the blood.</a:t>
            </a:r>
            <a:endParaRPr lang="en-US" sz="23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Font typeface="Wingdings 2"/>
              <a:buNone/>
            </a:pPr>
            <a:endParaRPr lang="en-US" sz="2300" dirty="0" smtClean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sz="2100" dirty="0" smtClean="0">
                <a:solidFill>
                  <a:schemeClr val="tx1"/>
                </a:solidFill>
                <a:latin typeface="Palatino Linotype" pitchFamily="18" charset="0"/>
              </a:rPr>
              <a:t>1. </a:t>
            </a:r>
            <a:r>
              <a:rPr lang="en-US" sz="2100" dirty="0">
                <a:solidFill>
                  <a:schemeClr val="tx1"/>
                </a:solidFill>
                <a:latin typeface="Palatino Linotype" pitchFamily="18" charset="0"/>
              </a:rPr>
              <a:t>Blood transfusions (90%)</a:t>
            </a:r>
          </a:p>
          <a:p>
            <a:pPr marL="0" indent="0">
              <a:buNone/>
            </a:pPr>
            <a:r>
              <a:rPr lang="en-US" sz="2100" dirty="0" smtClean="0">
                <a:solidFill>
                  <a:schemeClr val="tx1"/>
                </a:solidFill>
                <a:latin typeface="Palatino Linotype" pitchFamily="18" charset="0"/>
              </a:rPr>
              <a:t>2. Mother to infant during birth (25%)</a:t>
            </a:r>
          </a:p>
          <a:p>
            <a:pPr marL="0" indent="0">
              <a:buNone/>
            </a:pPr>
            <a:r>
              <a:rPr lang="en-US" sz="2100" dirty="0" smtClean="0">
                <a:solidFill>
                  <a:schemeClr val="tx1"/>
                </a:solidFill>
                <a:latin typeface="Palatino Linotype" pitchFamily="18" charset="0"/>
              </a:rPr>
              <a:t>3. Mother to infant during birth with preventative medicine  (2%)</a:t>
            </a:r>
          </a:p>
          <a:p>
            <a:pPr marL="0" indent="0">
              <a:buNone/>
            </a:pPr>
            <a:r>
              <a:rPr lang="en-US" sz="2100" dirty="0" smtClean="0">
                <a:solidFill>
                  <a:schemeClr val="tx1"/>
                </a:solidFill>
                <a:latin typeface="Palatino Linotype" pitchFamily="18" charset="0"/>
              </a:rPr>
              <a:t>4. Contaminated needles to inject drugs(1%)</a:t>
            </a:r>
          </a:p>
          <a:p>
            <a:pPr marL="0" indent="0">
              <a:buNone/>
            </a:pPr>
            <a:r>
              <a:rPr lang="en-US" sz="2100" dirty="0" smtClean="0">
                <a:solidFill>
                  <a:schemeClr val="tx1"/>
                </a:solidFill>
                <a:latin typeface="Palatino Linotype" pitchFamily="18" charset="0"/>
              </a:rPr>
              <a:t>5. Unprotected </a:t>
            </a:r>
            <a:r>
              <a:rPr lang="en-US" sz="2100" dirty="0">
                <a:solidFill>
                  <a:schemeClr val="tx1"/>
                </a:solidFill>
                <a:latin typeface="Palatino Linotype" pitchFamily="18" charset="0"/>
              </a:rPr>
              <a:t>sex (0.5</a:t>
            </a:r>
            <a:r>
              <a:rPr lang="en-US" sz="2100" dirty="0" smtClean="0">
                <a:solidFill>
                  <a:schemeClr val="tx1"/>
                </a:solidFill>
                <a:latin typeface="Palatino Linotype" pitchFamily="18" charset="0"/>
              </a:rPr>
              <a:t>%)</a:t>
            </a:r>
            <a:endParaRPr lang="en-US" sz="2300" dirty="0" smtClean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248399" y="3657600"/>
            <a:ext cx="2621129" cy="762000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 lnSpcReduction="10000"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HIV infects people of all ages and genders.</a:t>
            </a: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Wingdings 2"/>
              <a:buNone/>
            </a:pPr>
            <a:endParaRPr lang="en-US" sz="12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209800"/>
            <a:ext cx="2621128" cy="125057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2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possible to be Resistant TO HIV?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447800"/>
            <a:ext cx="8458200" cy="3200400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In the early 1990s journalists and scientists heard rumors that a few people were possibly resistant to HIV.  These people were exposed to the virus many times but never got AIDS.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Palatino Linotype" pitchFamily="18" charset="0"/>
              </a:rPr>
              <a:t>This resulted in a controversy about whether genetic resistance to HIV is possible.  The two models below show these arguments.</a:t>
            </a: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4800" y="4952999"/>
            <a:ext cx="3810000" cy="1171135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Model 1: Genetic resistance to HIV does not exist.</a:t>
            </a:r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953000" y="4953000"/>
            <a:ext cx="3810000" cy="1171135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tx1"/>
            </a:solidFill>
          </a:ln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Model 2: Genetic resistance to HIV does exist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solidFill>
                <a:schemeClr val="tx1"/>
              </a:solidFill>
              <a:latin typeface="Palatino Linotype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212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/>
          <a:lstStyle/>
          <a:p>
            <a:pPr algn="ctr"/>
            <a:r>
              <a:rPr lang="en-US" dirty="0" smtClean="0"/>
              <a:t>Do NOW Day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676400"/>
            <a:ext cx="8524479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644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838200"/>
          </a:xfrm>
        </p:spPr>
        <p:txBody>
          <a:bodyPr/>
          <a:lstStyle/>
          <a:p>
            <a:pPr algn="ctr"/>
            <a:r>
              <a:rPr lang="en-US" dirty="0" smtClean="0"/>
              <a:t>Do NOW Day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E5CC-A1A3-4B14-BDA1-25A8A149DD4B}" type="slidenum">
              <a:rPr lang="en-US" smtClean="0"/>
              <a:t>9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447800" y="990601"/>
            <a:ext cx="6150076" cy="65971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 smtClean="0"/>
              <a:t>Read Evidence 4</a:t>
            </a:r>
            <a:endParaRPr lang="en-US" b="1" dirty="0">
              <a:solidFill>
                <a:schemeClr val="tx1"/>
              </a:solidFill>
              <a:latin typeface="Palatino Linotype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843" y="1837509"/>
            <a:ext cx="5677989" cy="482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324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917</TotalTime>
  <Words>577</Words>
  <Application>Microsoft Macintosh PowerPoint</Application>
  <PresentationFormat>On-screen Show (4:3)</PresentationFormat>
  <Paragraphs>67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Trek</vt:lpstr>
      <vt:lpstr>What is HIV and How does Hiv work?</vt:lpstr>
      <vt:lpstr>HIV and Aids are not the same thing</vt:lpstr>
      <vt:lpstr>What kills people who have hiv?</vt:lpstr>
      <vt:lpstr>What does it mean to be hiv positive?</vt:lpstr>
      <vt:lpstr>Hiv: A DEADLY DISEASE</vt:lpstr>
      <vt:lpstr>How can a Person get HIV?</vt:lpstr>
      <vt:lpstr>Is it possible to be Resistant TO HIV?</vt:lpstr>
      <vt:lpstr>Do NOW Day 2</vt:lpstr>
      <vt:lpstr>Do NOW Day 3</vt:lpstr>
    </vt:vector>
  </TitlesOfParts>
  <Company>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HIV: A deadly disease</dc:title>
  <dc:creator>Ron</dc:creator>
  <cp:lastModifiedBy>Alissa Bang</cp:lastModifiedBy>
  <cp:revision>58</cp:revision>
  <cp:lastPrinted>2012-01-18T15:25:46Z</cp:lastPrinted>
  <dcterms:created xsi:type="dcterms:W3CDTF">2011-12-11T21:49:39Z</dcterms:created>
  <dcterms:modified xsi:type="dcterms:W3CDTF">2014-04-30T14:40:27Z</dcterms:modified>
</cp:coreProperties>
</file>