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6"/>
  </p:notesMasterIdLst>
  <p:sldIdLst>
    <p:sldId id="272" r:id="rId2"/>
    <p:sldId id="257" r:id="rId3"/>
    <p:sldId id="263" r:id="rId4"/>
    <p:sldId id="264" r:id="rId5"/>
    <p:sldId id="268" r:id="rId6"/>
    <p:sldId id="271" r:id="rId7"/>
    <p:sldId id="270" r:id="rId8"/>
    <p:sldId id="261" r:id="rId9"/>
    <p:sldId id="273" r:id="rId10"/>
    <p:sldId id="274" r:id="rId11"/>
    <p:sldId id="275" r:id="rId12"/>
    <p:sldId id="276" r:id="rId13"/>
    <p:sldId id="277" r:id="rId14"/>
    <p:sldId id="278" r:id="rId15"/>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78" d="100"/>
          <a:sy n="78" d="100"/>
        </p:scale>
        <p:origin x="-1936"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heme" Target="theme/theme1.xml"/><Relationship Id="rId2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notesMaster" Target="notesMasters/notesMaster1.xml"/><Relationship Id="rId17" Type="http://schemas.openxmlformats.org/officeDocument/2006/relationships/printerSettings" Target="printerSettings/printerSettings1.bin"/><Relationship Id="rId18" Type="http://schemas.openxmlformats.org/officeDocument/2006/relationships/presProps" Target="presProps.xml"/><Relationship Id="rId19" Type="http://schemas.openxmlformats.org/officeDocument/2006/relationships/viewProps" Target="view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5FCA655A-E0C0-4CA9-9D48-0BD0D8BB3A82}" type="datetimeFigureOut">
              <a:rPr lang="en-US"/>
              <a:pPr>
                <a:defRPr/>
              </a:pPr>
              <a:t>4/24/14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762BC9F4-1575-4A07-A33B-51515A68E494}" type="slidenum">
              <a:rPr lang="en-US"/>
              <a:pPr>
                <a:defRPr/>
              </a:pPr>
              <a:t>‹#›</a:t>
            </a:fld>
            <a:endParaRPr lang="en-US"/>
          </a:p>
        </p:txBody>
      </p:sp>
    </p:spTree>
    <p:extLst>
      <p:ext uri="{BB962C8B-B14F-4D97-AF65-F5344CB8AC3E}">
        <p14:creationId xmlns:p14="http://schemas.microsoft.com/office/powerpoint/2010/main" val="49784707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D0D9FFA7-8D0B-497F-8FA2-E90B374390D0}" type="datetime1">
              <a:rPr lang="en-US"/>
              <a:pPr>
                <a:defRPr/>
              </a:pPr>
              <a:t>4/24/14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DF4A809-2098-42EA-B7A6-69E0BC54F312}"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4AEDA8E5-B521-40F6-BCDE-689C1918D289}" type="datetime1">
              <a:rPr lang="en-US"/>
              <a:pPr>
                <a:defRPr/>
              </a:pPr>
              <a:t>4/24/14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7F6132A-F36C-451E-B58B-E12014F0F007}"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04247469-A5D4-48E1-B870-F162A0F5C0BC}" type="datetime1">
              <a:rPr lang="en-US"/>
              <a:pPr>
                <a:defRPr/>
              </a:pPr>
              <a:t>4/24/14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5866866-15D9-4DEA-9F83-4E777E36E333}"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52B7C70-1E0E-4CB2-BB15-79F41B3E6442}" type="datetime1">
              <a:rPr lang="en-US"/>
              <a:pPr>
                <a:defRPr/>
              </a:pPr>
              <a:t>4/24/14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E5C8AB7-D32B-47BF-AD9D-AE71BF0D3C5C}"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8188E334-360D-4627-8DCD-09AA6B9BDFAE}" type="datetime1">
              <a:rPr lang="en-US"/>
              <a:pPr>
                <a:defRPr/>
              </a:pPr>
              <a:t>4/24/14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81248B2-BD3D-4799-AB54-2231A2DFFD5A}"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97CD005D-BEAF-4B7B-BF7C-DE28D0CEE305}" type="datetime1">
              <a:rPr lang="en-US"/>
              <a:pPr>
                <a:defRPr/>
              </a:pPr>
              <a:t>4/24/14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EA8BF30A-6D1E-46CE-A889-F62E8C0983A2}"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DB04E9CC-6805-4FDD-AE5D-300AC07A6EF4}" type="datetime1">
              <a:rPr lang="en-US"/>
              <a:pPr>
                <a:defRPr/>
              </a:pPr>
              <a:t>4/24/14</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A5A89494-D1FE-43BB-9ACE-110696361A1B}"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E185C0FE-5E2A-4769-8A22-C50A9EC86BAB}" type="datetime1">
              <a:rPr lang="en-US"/>
              <a:pPr>
                <a:defRPr/>
              </a:pPr>
              <a:t>4/24/14</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8DC0689D-C8B3-44F2-978C-FD4625608636}"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AB8ACC31-9C72-4978-A5A7-37123D2872CF}" type="datetime1">
              <a:rPr lang="en-US"/>
              <a:pPr>
                <a:defRPr/>
              </a:pPr>
              <a:t>4/24/14</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369C8DF8-4AF4-4DC2-BE7A-63A8E189B726}"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C18D1236-771D-4DEF-865E-7B108D5774EF}" type="datetime1">
              <a:rPr lang="en-US"/>
              <a:pPr>
                <a:defRPr/>
              </a:pPr>
              <a:t>4/24/14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2BA2ED4-A5D6-4381-8814-F148FB65D477}"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CE3A37EF-9183-4D6D-BAB4-FA36FEA8A4DD}" type="datetime1">
              <a:rPr lang="en-US"/>
              <a:pPr>
                <a:defRPr/>
              </a:pPr>
              <a:t>4/24/14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2393001-474B-4F13-8C76-BB87E60C4066}"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8AAD3EDC-64FE-405E-A602-3A8CAC8470C1}" type="datetime1">
              <a:rPr lang="en-US"/>
              <a:pPr>
                <a:defRPr/>
              </a:pPr>
              <a:t>4/24/14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800" b="1">
                <a:solidFill>
                  <a:srgbClr val="FF0000"/>
                </a:solidFill>
                <a:latin typeface="+mn-lt"/>
              </a:defRPr>
            </a:lvl1pPr>
          </a:lstStyle>
          <a:p>
            <a:pPr>
              <a:defRPr/>
            </a:pPr>
            <a:fld id="{77E8EFE1-12E3-484F-85FB-4D97B9A4FDA4}"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iming>
    <p:tnLst>
      <p:par>
        <p:cTn xmlns:p14="http://schemas.microsoft.com/office/powerpoint/2010/main" id="1" dur="indefinite" restart="never" nodeType="tmRoot"/>
      </p:par>
    </p:tnLst>
  </p:timing>
  <p:hf hdr="0" ftr="0" dt="0"/>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itchFamily="34" charset="0"/>
        </a:defRPr>
      </a:lvl2pPr>
      <a:lvl3pPr algn="ctr" defTabSz="457200" rtl="0" eaLnBrk="0" fontAlgn="base" hangingPunct="0">
        <a:spcBef>
          <a:spcPct val="0"/>
        </a:spcBef>
        <a:spcAft>
          <a:spcPct val="0"/>
        </a:spcAft>
        <a:defRPr sz="4400">
          <a:solidFill>
            <a:schemeClr val="tx1"/>
          </a:solidFill>
          <a:latin typeface="Calibri" pitchFamily="34" charset="0"/>
        </a:defRPr>
      </a:lvl3pPr>
      <a:lvl4pPr algn="ctr" defTabSz="457200" rtl="0" eaLnBrk="0" fontAlgn="base" hangingPunct="0">
        <a:spcBef>
          <a:spcPct val="0"/>
        </a:spcBef>
        <a:spcAft>
          <a:spcPct val="0"/>
        </a:spcAft>
        <a:defRPr sz="4400">
          <a:solidFill>
            <a:schemeClr val="tx1"/>
          </a:solidFill>
          <a:latin typeface="Calibri" pitchFamily="34" charset="0"/>
        </a:defRPr>
      </a:lvl4pPr>
      <a:lvl5pPr algn="ctr" defTabSz="457200" rtl="0" eaLnBrk="0" fontAlgn="base" hangingPunct="0">
        <a:spcBef>
          <a:spcPct val="0"/>
        </a:spcBef>
        <a:spcAft>
          <a:spcPct val="0"/>
        </a:spcAft>
        <a:defRPr sz="4400">
          <a:solidFill>
            <a:schemeClr val="tx1"/>
          </a:solidFill>
          <a:latin typeface="Calibri" pitchFamily="34"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 Id="rId3" Type="http://schemas.openxmlformats.org/officeDocument/2006/relationships/image" Target="../media/image2.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 Id="rId3" Type="http://schemas.openxmlformats.org/officeDocument/2006/relationships/image" Target="../media/image2.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 Id="rId3" Type="http://schemas.openxmlformats.org/officeDocument/2006/relationships/image" Target="../media/image4.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Content Placeholder 2"/>
          <p:cNvSpPr>
            <a:spLocks noGrp="1"/>
          </p:cNvSpPr>
          <p:nvPr>
            <p:ph idx="4294967295"/>
          </p:nvPr>
        </p:nvSpPr>
        <p:spPr>
          <a:xfrm>
            <a:off x="128588" y="-88900"/>
            <a:ext cx="5686425" cy="7010400"/>
          </a:xfrm>
        </p:spPr>
        <p:txBody>
          <a:bodyPr/>
          <a:lstStyle/>
          <a:p>
            <a:pPr marL="609600" indent="-609600" defTabSz="914400" eaLnBrk="1" hangingPunct="1">
              <a:buFont typeface="Arial" charset="0"/>
              <a:buNone/>
            </a:pPr>
            <a:r>
              <a:rPr lang="en-US" sz="3600" smtClean="0">
                <a:solidFill>
                  <a:srgbClr val="FF0000"/>
                </a:solidFill>
              </a:rPr>
              <a:t>Homework:</a:t>
            </a:r>
          </a:p>
          <a:p>
            <a:pPr marL="609600" indent="-609600" defTabSz="914400"/>
            <a:r>
              <a:rPr lang="en-US" sz="3600" smtClean="0"/>
              <a:t>None</a:t>
            </a:r>
          </a:p>
          <a:p>
            <a:pPr marL="609600" indent="-609600" defTabSz="914400"/>
            <a:endParaRPr lang="en-US" sz="1800" smtClean="0"/>
          </a:p>
          <a:p>
            <a:pPr marL="609600" indent="-609600" defTabSz="914400" eaLnBrk="1" hangingPunct="1">
              <a:buFont typeface="Arial" charset="0"/>
              <a:buNone/>
            </a:pPr>
            <a:r>
              <a:rPr lang="en-US" sz="4000" smtClean="0">
                <a:solidFill>
                  <a:srgbClr val="FF0000"/>
                </a:solidFill>
              </a:rPr>
              <a:t>Do Now:</a:t>
            </a:r>
          </a:p>
          <a:p>
            <a:pPr marL="609600" indent="-609600" defTabSz="914400" eaLnBrk="1" hangingPunct="1">
              <a:lnSpc>
                <a:spcPct val="90000"/>
              </a:lnSpc>
              <a:buFont typeface="Arial" charset="0"/>
              <a:buNone/>
            </a:pPr>
            <a:r>
              <a:rPr lang="en-US" sz="4000" smtClean="0"/>
              <a:t>	Create a list of things that could make buildings in earthquake zones safer. List as many things as you can.  Complete on a lined piece of paper.</a:t>
            </a:r>
          </a:p>
        </p:txBody>
      </p:sp>
      <p:sp>
        <p:nvSpPr>
          <p:cNvPr id="22531" name="Text Box 3"/>
          <p:cNvSpPr txBox="1">
            <a:spLocks noChangeArrowheads="1"/>
          </p:cNvSpPr>
          <p:nvPr/>
        </p:nvSpPr>
        <p:spPr bwMode="auto">
          <a:xfrm>
            <a:off x="5878513" y="152400"/>
            <a:ext cx="3265487" cy="5449888"/>
          </a:xfrm>
          <a:prstGeom prst="rect">
            <a:avLst/>
          </a:prstGeom>
          <a:noFill/>
          <a:ln w="9525">
            <a:noFill/>
            <a:miter lim="800000"/>
            <a:headEnd/>
            <a:tailEnd/>
          </a:ln>
        </p:spPr>
        <p:txBody>
          <a:bodyPr>
            <a:spAutoFit/>
          </a:bodyPr>
          <a:lstStyle/>
          <a:p>
            <a:pPr algn="ctr" defTabSz="914400">
              <a:spcBef>
                <a:spcPct val="50000"/>
              </a:spcBef>
            </a:pPr>
            <a:r>
              <a:rPr lang="en-US" sz="3200" b="1">
                <a:solidFill>
                  <a:srgbClr val="9900CC"/>
                </a:solidFill>
              </a:rPr>
              <a:t> Today’s Objectives</a:t>
            </a:r>
          </a:p>
          <a:p>
            <a:pPr algn="ctr" defTabSz="914400">
              <a:spcBef>
                <a:spcPct val="50000"/>
              </a:spcBef>
            </a:pPr>
            <a:endParaRPr lang="en-US" sz="3200" b="1">
              <a:solidFill>
                <a:srgbClr val="9900CC"/>
              </a:solidFill>
            </a:endParaRPr>
          </a:p>
          <a:p>
            <a:pPr defTabSz="914400"/>
            <a:r>
              <a:rPr lang="en-US" sz="2400" b="1"/>
              <a:t>Support your ideas with scientific reasons</a:t>
            </a:r>
          </a:p>
          <a:p>
            <a:pPr defTabSz="914400"/>
            <a:endParaRPr lang="en-US" sz="2400" b="1"/>
          </a:p>
          <a:p>
            <a:pPr defTabSz="914400"/>
            <a:r>
              <a:rPr lang="en-US" sz="2400" b="1"/>
              <a:t>Examine classmates science claims and reason</a:t>
            </a:r>
          </a:p>
          <a:p>
            <a:pPr defTabSz="914400"/>
            <a:endParaRPr lang="en-US" sz="2400" b="1"/>
          </a:p>
          <a:p>
            <a:pPr defTabSz="914400"/>
            <a:r>
              <a:rPr lang="en-US" sz="2400" b="1"/>
              <a:t>Respond to science claims and reason</a:t>
            </a:r>
          </a:p>
        </p:txBody>
      </p:sp>
      <p:sp>
        <p:nvSpPr>
          <p:cNvPr id="22532" name="Line 4"/>
          <p:cNvSpPr>
            <a:spLocks noChangeShapeType="1"/>
          </p:cNvSpPr>
          <p:nvPr/>
        </p:nvSpPr>
        <p:spPr bwMode="auto">
          <a:xfrm>
            <a:off x="5878513" y="0"/>
            <a:ext cx="0" cy="7086600"/>
          </a:xfrm>
          <a:prstGeom prst="line">
            <a:avLst/>
          </a:prstGeom>
          <a:noFill/>
          <a:ln w="28575">
            <a:solidFill>
              <a:srgbClr val="FF0000"/>
            </a:solidFill>
            <a:round/>
            <a:headEnd/>
            <a:tailEnd/>
          </a:ln>
        </p:spPr>
        <p:txBody>
          <a:bodyPr/>
          <a:lstStyle/>
          <a:p>
            <a:endParaRPr lang="en-US"/>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3"/>
          <p:cNvSpPr>
            <a:spLocks noGrp="1"/>
          </p:cNvSpPr>
          <p:nvPr>
            <p:ph type="body" idx="1"/>
          </p:nvPr>
        </p:nvSpPr>
        <p:spPr>
          <a:xfrm>
            <a:off x="0" y="0"/>
            <a:ext cx="9144000" cy="6858000"/>
          </a:xfrm>
        </p:spPr>
        <p:txBody>
          <a:bodyPr/>
          <a:lstStyle/>
          <a:p>
            <a:pPr marL="609600" indent="-609600">
              <a:lnSpc>
                <a:spcPct val="90000"/>
              </a:lnSpc>
            </a:pPr>
            <a:r>
              <a:rPr lang="en-US" smtClean="0"/>
              <a:t>Let’s think about two questions: </a:t>
            </a:r>
            <a:r>
              <a:rPr lang="en-US" b="1" smtClean="0"/>
              <a:t>What is a scientific model? What is not a scientific model?</a:t>
            </a:r>
          </a:p>
          <a:p>
            <a:pPr marL="609600" indent="-609600">
              <a:lnSpc>
                <a:spcPct val="90000"/>
              </a:lnSpc>
            </a:pPr>
            <a:endParaRPr lang="en-US" u="sng" smtClean="0"/>
          </a:p>
          <a:p>
            <a:pPr marL="609600" indent="-609600">
              <a:lnSpc>
                <a:spcPct val="90000"/>
              </a:lnSpc>
            </a:pPr>
            <a:r>
              <a:rPr lang="en-US" u="sng" smtClean="0"/>
              <a:t>Let’s think about models of how volcanoes erupt</a:t>
            </a:r>
            <a:r>
              <a:rPr lang="en-US" smtClean="0"/>
              <a:t> (in other words, why volcanoes start throwing lava out). Look at the images below. Circle each one that you think is a scientific model of why volcanoes erupt. Do </a:t>
            </a:r>
            <a:r>
              <a:rPr lang="en-US" u="sng" smtClean="0"/>
              <a:t>not</a:t>
            </a:r>
            <a:r>
              <a:rPr lang="en-US" smtClean="0"/>
              <a:t> circle the ones that you think are not scientific models of why volcanoes erupt.</a:t>
            </a:r>
          </a:p>
          <a:p>
            <a:pPr marL="609600" indent="-609600">
              <a:lnSpc>
                <a:spcPct val="90000"/>
              </a:lnSpc>
            </a:pPr>
            <a:endParaRPr lang="en-US" smtClean="0"/>
          </a:p>
          <a:p>
            <a:pPr marL="609600" indent="-609600">
              <a:lnSpc>
                <a:spcPct val="90000"/>
              </a:lnSpc>
            </a:pPr>
            <a:r>
              <a:rPr lang="en-US" smtClean="0"/>
              <a:t>Circle the images that you think is a scientific model.  This is done </a:t>
            </a:r>
            <a:r>
              <a:rPr lang="en-US" b="1" smtClean="0"/>
              <a:t>individually</a:t>
            </a:r>
            <a:r>
              <a:rPr lang="en-US" smtClean="0"/>
              <a:t>.  There are 12 models presented on pages 1 and 2.</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57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55" name="Picture 55"/>
          <p:cNvPicPr>
            <a:picLocks noChangeAspect="1" noChangeArrowheads="1"/>
          </p:cNvPicPr>
          <p:nvPr/>
        </p:nvPicPr>
        <p:blipFill>
          <a:blip r:embed="rId2"/>
          <a:srcRect/>
          <a:stretch>
            <a:fillRect/>
          </a:stretch>
        </p:blipFill>
        <p:spPr bwMode="auto">
          <a:xfrm>
            <a:off x="923925" y="0"/>
            <a:ext cx="7073900" cy="6858000"/>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p:cNvPicPr>
            <a:picLocks noChangeAspect="1" noChangeArrowheads="1"/>
          </p:cNvPicPr>
          <p:nvPr/>
        </p:nvPicPr>
        <p:blipFill>
          <a:blip r:embed="rId2"/>
          <a:srcRect/>
          <a:stretch>
            <a:fillRect/>
          </a:stretch>
        </p:blipFill>
        <p:spPr bwMode="auto">
          <a:xfrm>
            <a:off x="1527175" y="0"/>
            <a:ext cx="6184900" cy="6858000"/>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3"/>
          <p:cNvSpPr>
            <a:spLocks noGrp="1"/>
          </p:cNvSpPr>
          <p:nvPr>
            <p:ph type="body" idx="1"/>
          </p:nvPr>
        </p:nvSpPr>
        <p:spPr>
          <a:xfrm>
            <a:off x="0" y="0"/>
            <a:ext cx="9144000" cy="6858000"/>
          </a:xfrm>
        </p:spPr>
        <p:txBody>
          <a:bodyPr/>
          <a:lstStyle/>
          <a:p>
            <a:pPr marL="609600" indent="-609600"/>
            <a:r>
              <a:rPr lang="en-US" sz="3600" smtClean="0"/>
              <a:t>In </a:t>
            </a:r>
            <a:r>
              <a:rPr lang="en-US" sz="3600" b="1" smtClean="0"/>
              <a:t>pairs</a:t>
            </a:r>
            <a:r>
              <a:rPr lang="en-US" sz="3600" smtClean="0"/>
              <a:t> discuss the images you circled as scientific models on pages 3 and 4.  </a:t>
            </a:r>
          </a:p>
          <a:p>
            <a:pPr marL="609600" indent="-609600"/>
            <a:endParaRPr lang="en-US" sz="3600" smtClean="0"/>
          </a:p>
          <a:p>
            <a:pPr marL="609600" indent="-609600"/>
            <a:r>
              <a:rPr lang="en-US" sz="3600" smtClean="0"/>
              <a:t>Give reasons for your answers during the pair works.  </a:t>
            </a:r>
          </a:p>
          <a:p>
            <a:pPr marL="609600" indent="-609600"/>
            <a:endParaRPr lang="en-US" sz="3600" smtClean="0"/>
          </a:p>
          <a:p>
            <a:pPr marL="609600" indent="-609600"/>
            <a:r>
              <a:rPr lang="en-US" sz="3600" smtClean="0"/>
              <a:t>Then with your partner, circle the images you agree on that represent scientific models on pages 3 and 4. </a:t>
            </a:r>
            <a:r>
              <a:rPr lang="en-US" sz="3600" u="sng" smtClean="0"/>
              <a:t>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p:cNvSpPr>
          <p:nvPr>
            <p:ph type="title"/>
          </p:nvPr>
        </p:nvSpPr>
        <p:spPr/>
        <p:txBody>
          <a:bodyPr/>
          <a:lstStyle/>
          <a:p>
            <a:r>
              <a:rPr lang="en-US" smtClean="0"/>
              <a:t>Closure</a:t>
            </a:r>
          </a:p>
        </p:txBody>
      </p:sp>
      <p:sp>
        <p:nvSpPr>
          <p:cNvPr id="28675" name="Rectangle 3"/>
          <p:cNvSpPr>
            <a:spLocks noGrp="1"/>
          </p:cNvSpPr>
          <p:nvPr>
            <p:ph type="body" idx="1"/>
          </p:nvPr>
        </p:nvSpPr>
        <p:spPr/>
        <p:txBody>
          <a:bodyPr/>
          <a:lstStyle/>
          <a:p>
            <a:r>
              <a:rPr lang="en-US" smtClean="0"/>
              <a:t>What do you think scientific models are?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extBox 3"/>
          <p:cNvSpPr txBox="1">
            <a:spLocks noChangeArrowheads="1"/>
          </p:cNvSpPr>
          <p:nvPr/>
        </p:nvSpPr>
        <p:spPr bwMode="auto">
          <a:xfrm>
            <a:off x="447675" y="1588"/>
            <a:ext cx="7661275" cy="641350"/>
          </a:xfrm>
          <a:prstGeom prst="rect">
            <a:avLst/>
          </a:prstGeom>
          <a:noFill/>
          <a:ln w="9525">
            <a:noFill/>
            <a:miter lim="800000"/>
            <a:headEnd/>
            <a:tailEnd/>
          </a:ln>
        </p:spPr>
        <p:txBody>
          <a:bodyPr wrap="none">
            <a:spAutoFit/>
          </a:bodyPr>
          <a:lstStyle/>
          <a:p>
            <a:r>
              <a:rPr lang="en-US" sz="3600">
                <a:solidFill>
                  <a:srgbClr val="FF0000"/>
                </a:solidFill>
                <a:latin typeface="Calibri" pitchFamily="34" charset="0"/>
              </a:rPr>
              <a:t>Scientific </a:t>
            </a:r>
            <a:r>
              <a:rPr lang="en-US" sz="3600" b="1" u="sng">
                <a:solidFill>
                  <a:srgbClr val="FF0000"/>
                </a:solidFill>
                <a:latin typeface="Calibri" pitchFamily="34" charset="0"/>
              </a:rPr>
              <a:t>Reasons</a:t>
            </a:r>
            <a:r>
              <a:rPr lang="en-US" sz="3600">
                <a:solidFill>
                  <a:srgbClr val="FF0000"/>
                </a:solidFill>
                <a:latin typeface="Calibri" pitchFamily="34" charset="0"/>
              </a:rPr>
              <a:t> and </a:t>
            </a:r>
            <a:r>
              <a:rPr lang="en-US" sz="3600">
                <a:solidFill>
                  <a:srgbClr val="FF0000"/>
                </a:solidFill>
                <a:latin typeface="Stencil" pitchFamily="82" charset="0"/>
              </a:rPr>
              <a:t>Earthquakes</a:t>
            </a:r>
          </a:p>
        </p:txBody>
      </p:sp>
      <p:sp>
        <p:nvSpPr>
          <p:cNvPr id="15362" name="TextBox 4"/>
          <p:cNvSpPr txBox="1">
            <a:spLocks noChangeArrowheads="1"/>
          </p:cNvSpPr>
          <p:nvPr/>
        </p:nvSpPr>
        <p:spPr bwMode="auto">
          <a:xfrm>
            <a:off x="427038" y="1477963"/>
            <a:ext cx="8388350" cy="5692775"/>
          </a:xfrm>
          <a:prstGeom prst="rect">
            <a:avLst/>
          </a:prstGeom>
          <a:noFill/>
          <a:ln w="9525">
            <a:noFill/>
            <a:miter lim="800000"/>
            <a:headEnd/>
            <a:tailEnd/>
          </a:ln>
        </p:spPr>
        <p:txBody>
          <a:bodyPr>
            <a:spAutoFit/>
          </a:bodyPr>
          <a:lstStyle/>
          <a:p>
            <a:r>
              <a:rPr lang="en-US" sz="2800">
                <a:latin typeface="Calibri" pitchFamily="34" charset="0"/>
              </a:rPr>
              <a:t>Scientists provide a lot of </a:t>
            </a:r>
            <a:r>
              <a:rPr lang="en-US" sz="2800" b="1" u="sng">
                <a:latin typeface="Calibri" pitchFamily="34" charset="0"/>
              </a:rPr>
              <a:t>reasons</a:t>
            </a:r>
            <a:r>
              <a:rPr lang="en-US" sz="2800">
                <a:latin typeface="Calibri" pitchFamily="34" charset="0"/>
              </a:rPr>
              <a:t> for their explanations, </a:t>
            </a:r>
          </a:p>
          <a:p>
            <a:r>
              <a:rPr lang="en-US" sz="2800">
                <a:latin typeface="Calibri" pitchFamily="34" charset="0"/>
              </a:rPr>
              <a:t>predictions, and the design of their experiments.</a:t>
            </a:r>
          </a:p>
          <a:p>
            <a:endParaRPr lang="en-US" sz="2800">
              <a:latin typeface="Calibri" pitchFamily="34" charset="0"/>
            </a:endParaRPr>
          </a:p>
          <a:p>
            <a:r>
              <a:rPr lang="en-US" sz="2800">
                <a:latin typeface="Calibri" pitchFamily="34" charset="0"/>
              </a:rPr>
              <a:t>Even if we are not scientists we need to make use of </a:t>
            </a:r>
          </a:p>
          <a:p>
            <a:r>
              <a:rPr lang="en-US" sz="2800">
                <a:latin typeface="Calibri" pitchFamily="34" charset="0"/>
              </a:rPr>
              <a:t>good reasons to explain, predict, and influence the </a:t>
            </a:r>
          </a:p>
          <a:p>
            <a:r>
              <a:rPr lang="en-US" sz="2800">
                <a:latin typeface="Calibri" pitchFamily="34" charset="0"/>
              </a:rPr>
              <a:t>events around us.</a:t>
            </a:r>
          </a:p>
          <a:p>
            <a:endParaRPr lang="en-US" sz="2800">
              <a:latin typeface="Calibri" pitchFamily="34" charset="0"/>
            </a:endParaRPr>
          </a:p>
          <a:p>
            <a:r>
              <a:rPr lang="en-US" sz="2800">
                <a:latin typeface="Calibri" pitchFamily="34" charset="0"/>
              </a:rPr>
              <a:t>Scientists often consider different ideas. They often </a:t>
            </a:r>
            <a:r>
              <a:rPr lang="en-US" sz="2800" b="1" u="sng">
                <a:latin typeface="Calibri" pitchFamily="34" charset="0"/>
              </a:rPr>
              <a:t>disagree</a:t>
            </a:r>
            <a:r>
              <a:rPr lang="en-US" sz="2800">
                <a:latin typeface="Calibri" pitchFamily="34" charset="0"/>
              </a:rPr>
              <a:t> with each other, and share their reasons for their different ideas. After they have discussed all the different reasons, they will have a better chance to figure out which ideas are best. </a:t>
            </a:r>
          </a:p>
          <a:p>
            <a:endParaRPr lang="en-US" sz="2800">
              <a:latin typeface="Calibri" pitchFamily="34" charset="0"/>
            </a:endParaRPr>
          </a:p>
        </p:txBody>
      </p:sp>
      <p:sp>
        <p:nvSpPr>
          <p:cNvPr id="15363" name="Slide Number Placeholder 1"/>
          <p:cNvSpPr>
            <a:spLocks noGrp="1"/>
          </p:cNvSpPr>
          <p:nvPr>
            <p:ph type="sldNum" sz="quarter" idx="12"/>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0F9F3FE-40CC-410B-AFB9-8F34C3E9DE1B}" type="slidenum">
              <a:rPr lang="en-US"/>
              <a:pPr fontAlgn="base">
                <a:spcBef>
                  <a:spcPct val="0"/>
                </a:spcBef>
                <a:spcAft>
                  <a:spcPct val="0"/>
                </a:spcAft>
                <a:defRPr/>
              </a:pPr>
              <a:t>2</a:t>
            </a:fld>
            <a:endParaRPr lang="en-US"/>
          </a:p>
        </p:txBody>
      </p:sp>
      <p:sp>
        <p:nvSpPr>
          <p:cNvPr id="15364" name="Rectangle 4"/>
          <p:cNvSpPr>
            <a:spLocks noChangeArrowheads="1"/>
          </p:cNvSpPr>
          <p:nvPr/>
        </p:nvSpPr>
        <p:spPr bwMode="auto">
          <a:xfrm>
            <a:off x="0" y="631825"/>
            <a:ext cx="9144000" cy="822325"/>
          </a:xfrm>
          <a:prstGeom prst="rect">
            <a:avLst/>
          </a:prstGeom>
          <a:noFill/>
          <a:ln w="9525">
            <a:noFill/>
            <a:miter lim="800000"/>
            <a:headEnd/>
            <a:tailEnd/>
          </a:ln>
          <a:effectLst/>
        </p:spPr>
        <p:txBody>
          <a:bodyPr anchor="ctr">
            <a:spAutoFit/>
          </a:bodyPr>
          <a:lstStyle/>
          <a:p>
            <a:r>
              <a:rPr lang="en-US" sz="2400"/>
              <a:t>Scientists and non-scientists, like lawyers and accountants, give reasons for their suggestions </a:t>
            </a:r>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title"/>
          </p:nvPr>
        </p:nvSpPr>
        <p:spPr>
          <a:xfrm>
            <a:off x="269875" y="396875"/>
            <a:ext cx="3352800" cy="1143000"/>
          </a:xfrm>
        </p:spPr>
        <p:txBody>
          <a:bodyPr/>
          <a:lstStyle/>
          <a:p>
            <a:pPr eaLnBrk="1" hangingPunct="1"/>
            <a:r>
              <a:rPr lang="en-US" smtClean="0"/>
              <a:t>Building Laws</a:t>
            </a:r>
          </a:p>
        </p:txBody>
      </p:sp>
      <p:sp>
        <p:nvSpPr>
          <p:cNvPr id="5" name="TextBox 4"/>
          <p:cNvSpPr txBox="1"/>
          <p:nvPr/>
        </p:nvSpPr>
        <p:spPr>
          <a:xfrm>
            <a:off x="141288" y="1712913"/>
            <a:ext cx="8737600" cy="2678112"/>
          </a:xfrm>
          <a:prstGeom prst="rect">
            <a:avLst/>
          </a:prstGeom>
          <a:noFill/>
        </p:spPr>
        <p:txBody>
          <a:bodyPr>
            <a:spAutoFit/>
          </a:bodyPr>
          <a:lstStyle/>
          <a:p>
            <a:pPr fontAlgn="auto">
              <a:spcBef>
                <a:spcPts val="0"/>
              </a:spcBef>
              <a:spcAft>
                <a:spcPts val="0"/>
              </a:spcAft>
              <a:defRPr/>
            </a:pPr>
            <a:r>
              <a:rPr lang="en-US" sz="2400" dirty="0">
                <a:latin typeface="+mn-lt"/>
              </a:rPr>
              <a:t>When designing buildings that are safer in earthquakes, builders are considering two different kinds of buildings: </a:t>
            </a:r>
            <a:r>
              <a:rPr lang="en-US" sz="2400" u="sng" dirty="0">
                <a:solidFill>
                  <a:schemeClr val="accent6">
                    <a:lumMod val="50000"/>
                  </a:schemeClr>
                </a:solidFill>
                <a:latin typeface="+mn-lt"/>
              </a:rPr>
              <a:t>wood buildings</a:t>
            </a:r>
            <a:r>
              <a:rPr lang="en-US" sz="2400" dirty="0">
                <a:solidFill>
                  <a:schemeClr val="accent6">
                    <a:lumMod val="50000"/>
                  </a:schemeClr>
                </a:solidFill>
                <a:latin typeface="+mn-lt"/>
              </a:rPr>
              <a:t> </a:t>
            </a:r>
            <a:r>
              <a:rPr lang="en-US" sz="2400" dirty="0">
                <a:latin typeface="+mn-lt"/>
              </a:rPr>
              <a:t>or </a:t>
            </a:r>
            <a:r>
              <a:rPr lang="en-US" sz="2400" u="sng" dirty="0">
                <a:solidFill>
                  <a:schemeClr val="bg1">
                    <a:lumMod val="50000"/>
                  </a:schemeClr>
                </a:solidFill>
                <a:latin typeface="+mn-lt"/>
              </a:rPr>
              <a:t>stone buildings</a:t>
            </a:r>
            <a:r>
              <a:rPr lang="en-US" sz="2400" dirty="0">
                <a:latin typeface="+mn-lt"/>
              </a:rPr>
              <a:t>.  </a:t>
            </a:r>
          </a:p>
          <a:p>
            <a:pPr fontAlgn="auto">
              <a:spcBef>
                <a:spcPts val="0"/>
              </a:spcBef>
              <a:spcAft>
                <a:spcPts val="0"/>
              </a:spcAft>
              <a:defRPr/>
            </a:pPr>
            <a:endParaRPr lang="en-US" sz="2400" dirty="0">
              <a:latin typeface="+mn-lt"/>
            </a:endParaRPr>
          </a:p>
          <a:p>
            <a:pPr fontAlgn="auto">
              <a:spcBef>
                <a:spcPts val="0"/>
              </a:spcBef>
              <a:spcAft>
                <a:spcPts val="0"/>
              </a:spcAft>
              <a:defRPr/>
            </a:pPr>
            <a:r>
              <a:rPr lang="en-US" sz="2400" dirty="0">
                <a:latin typeface="+mn-lt"/>
              </a:rPr>
              <a:t>We need to help them figure out which building is better at resisting an earthquakes. It is very important to give the </a:t>
            </a:r>
            <a:r>
              <a:rPr lang="en-US" sz="2400" b="1" u="sng" dirty="0">
                <a:latin typeface="+mn-lt"/>
              </a:rPr>
              <a:t>reasons</a:t>
            </a:r>
            <a:r>
              <a:rPr lang="en-US" sz="2400" dirty="0">
                <a:latin typeface="+mn-lt"/>
              </a:rPr>
              <a:t> for our decision.  Which kind of building do you think will be safer? </a:t>
            </a:r>
          </a:p>
        </p:txBody>
      </p:sp>
      <p:sp>
        <p:nvSpPr>
          <p:cNvPr id="4" name="TextBox 3"/>
          <p:cNvSpPr txBox="1"/>
          <p:nvPr/>
        </p:nvSpPr>
        <p:spPr>
          <a:xfrm>
            <a:off x="231775" y="5267325"/>
            <a:ext cx="1360488" cy="954088"/>
          </a:xfrm>
          <a:prstGeom prst="rect">
            <a:avLst/>
          </a:prstGeom>
          <a:noFill/>
        </p:spPr>
        <p:txBody>
          <a:bodyPr wrap="none">
            <a:spAutoFit/>
          </a:bodyPr>
          <a:lstStyle/>
          <a:p>
            <a:pPr fontAlgn="auto">
              <a:spcBef>
                <a:spcPts val="0"/>
              </a:spcBef>
              <a:spcAft>
                <a:spcPts val="0"/>
              </a:spcAft>
              <a:defRPr/>
            </a:pPr>
            <a:r>
              <a:rPr lang="en-US" sz="2800" u="sng" dirty="0">
                <a:solidFill>
                  <a:schemeClr val="accent6">
                    <a:lumMod val="50000"/>
                  </a:schemeClr>
                </a:solidFill>
                <a:latin typeface="+mn-lt"/>
              </a:rPr>
              <a:t>Wood</a:t>
            </a:r>
          </a:p>
          <a:p>
            <a:pPr fontAlgn="auto">
              <a:spcBef>
                <a:spcPts val="0"/>
              </a:spcBef>
              <a:spcAft>
                <a:spcPts val="0"/>
              </a:spcAft>
              <a:defRPr/>
            </a:pPr>
            <a:r>
              <a:rPr lang="en-US" sz="2800" u="sng" dirty="0">
                <a:solidFill>
                  <a:schemeClr val="accent6">
                    <a:lumMod val="50000"/>
                  </a:schemeClr>
                </a:solidFill>
                <a:latin typeface="+mn-lt"/>
              </a:rPr>
              <a:t>Building</a:t>
            </a:r>
          </a:p>
        </p:txBody>
      </p:sp>
      <p:sp>
        <p:nvSpPr>
          <p:cNvPr id="6" name="TextBox 5"/>
          <p:cNvSpPr txBox="1"/>
          <p:nvPr/>
        </p:nvSpPr>
        <p:spPr>
          <a:xfrm>
            <a:off x="5035550" y="5267325"/>
            <a:ext cx="1362075" cy="954088"/>
          </a:xfrm>
          <a:prstGeom prst="rect">
            <a:avLst/>
          </a:prstGeom>
          <a:noFill/>
        </p:spPr>
        <p:txBody>
          <a:bodyPr wrap="none">
            <a:spAutoFit/>
          </a:bodyPr>
          <a:lstStyle/>
          <a:p>
            <a:pPr fontAlgn="auto">
              <a:spcBef>
                <a:spcPts val="0"/>
              </a:spcBef>
              <a:spcAft>
                <a:spcPts val="0"/>
              </a:spcAft>
              <a:defRPr/>
            </a:pPr>
            <a:r>
              <a:rPr lang="en-US" sz="2800" u="sng" dirty="0">
                <a:solidFill>
                  <a:schemeClr val="bg1">
                    <a:lumMod val="50000"/>
                  </a:schemeClr>
                </a:solidFill>
                <a:latin typeface="+mn-lt"/>
              </a:rPr>
              <a:t>Stone</a:t>
            </a:r>
          </a:p>
          <a:p>
            <a:pPr fontAlgn="auto">
              <a:spcBef>
                <a:spcPts val="0"/>
              </a:spcBef>
              <a:spcAft>
                <a:spcPts val="0"/>
              </a:spcAft>
              <a:defRPr/>
            </a:pPr>
            <a:r>
              <a:rPr lang="en-US" sz="2800" u="sng" dirty="0">
                <a:solidFill>
                  <a:schemeClr val="bg1">
                    <a:lumMod val="50000"/>
                  </a:schemeClr>
                </a:solidFill>
                <a:latin typeface="+mn-lt"/>
              </a:rPr>
              <a:t>Building</a:t>
            </a:r>
          </a:p>
        </p:txBody>
      </p:sp>
      <p:pic>
        <p:nvPicPr>
          <p:cNvPr id="16389" name="Picture 3" descr="C:\Users\Home\Desktop\Stone Building.jpg"/>
          <p:cNvPicPr>
            <a:picLocks noChangeAspect="1" noChangeArrowheads="1"/>
          </p:cNvPicPr>
          <p:nvPr/>
        </p:nvPicPr>
        <p:blipFill>
          <a:blip r:embed="rId2"/>
          <a:srcRect/>
          <a:stretch>
            <a:fillRect/>
          </a:stretch>
        </p:blipFill>
        <p:spPr bwMode="auto">
          <a:xfrm>
            <a:off x="6551613" y="4510088"/>
            <a:ext cx="1549400" cy="2136775"/>
          </a:xfrm>
          <a:prstGeom prst="rect">
            <a:avLst/>
          </a:prstGeom>
          <a:noFill/>
          <a:ln w="9525">
            <a:noFill/>
            <a:miter lim="800000"/>
            <a:headEnd/>
            <a:tailEnd/>
          </a:ln>
        </p:spPr>
      </p:pic>
      <p:pic>
        <p:nvPicPr>
          <p:cNvPr id="16390" name="Picture 5" descr="File:Erik-Anders 1.jpg"/>
          <p:cNvPicPr>
            <a:picLocks noChangeAspect="1" noChangeArrowheads="1"/>
          </p:cNvPicPr>
          <p:nvPr/>
        </p:nvPicPr>
        <p:blipFill>
          <a:blip r:embed="rId3"/>
          <a:srcRect l="4124" t="6384" r="5162" b="10362"/>
          <a:stretch>
            <a:fillRect/>
          </a:stretch>
        </p:blipFill>
        <p:spPr bwMode="auto">
          <a:xfrm>
            <a:off x="1630363" y="4956175"/>
            <a:ext cx="2589212" cy="1576388"/>
          </a:xfrm>
          <a:prstGeom prst="rect">
            <a:avLst/>
          </a:prstGeom>
          <a:noFill/>
          <a:ln w="9525">
            <a:noFill/>
            <a:miter lim="800000"/>
            <a:headEnd/>
            <a:tailEnd/>
          </a:ln>
        </p:spPr>
      </p:pic>
      <p:sp>
        <p:nvSpPr>
          <p:cNvPr id="16391" name="Slide Number Placeholder 2"/>
          <p:cNvSpPr>
            <a:spLocks noGrp="1"/>
          </p:cNvSpPr>
          <p:nvPr>
            <p:ph type="sldNum" sz="quarter" idx="12"/>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3414B97-86FA-4B79-9DAB-9DF3F4C89B17}" type="slidenum">
              <a:rPr lang="en-US"/>
              <a:pPr fontAlgn="base">
                <a:spcBef>
                  <a:spcPct val="0"/>
                </a:spcBef>
                <a:spcAft>
                  <a:spcPct val="0"/>
                </a:spcAft>
                <a:defRPr/>
              </a:pPr>
              <a:t>3</a:t>
            </a:fld>
            <a:endParaRPr lang="en-US"/>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96863"/>
            <a:ext cx="8229600" cy="3373437"/>
          </a:xfrm>
        </p:spPr>
        <p:txBody>
          <a:bodyPr rtlCol="0">
            <a:normAutofit fontScale="85000" lnSpcReduction="10000"/>
          </a:bodyPr>
          <a:lstStyle/>
          <a:p>
            <a:pPr marL="0" indent="0" eaLnBrk="1" fontAlgn="auto" hangingPunct="1">
              <a:spcAft>
                <a:spcPts val="0"/>
              </a:spcAft>
              <a:buFont typeface="Arial"/>
              <a:buNone/>
              <a:defRPr/>
            </a:pPr>
            <a:r>
              <a:rPr lang="en-US" sz="2800" b="1" dirty="0" smtClean="0"/>
              <a:t>TWO CLASS NORMS</a:t>
            </a:r>
          </a:p>
          <a:p>
            <a:pPr marL="0" indent="0" eaLnBrk="1" fontAlgn="auto" hangingPunct="1">
              <a:spcAft>
                <a:spcPts val="0"/>
              </a:spcAft>
              <a:buFont typeface="Arial"/>
              <a:buNone/>
              <a:defRPr/>
            </a:pPr>
            <a:r>
              <a:rPr lang="en-US" sz="2800" b="1" dirty="0"/>
              <a:t>	</a:t>
            </a:r>
            <a:r>
              <a:rPr lang="en-US" sz="2800" b="1" dirty="0" smtClean="0"/>
              <a:t>1. </a:t>
            </a:r>
            <a:r>
              <a:rPr lang="en-US" sz="2800" b="1" u="sng" dirty="0" smtClean="0"/>
              <a:t>Every time </a:t>
            </a:r>
            <a:r>
              <a:rPr lang="en-US" sz="2800" dirty="0" smtClean="0"/>
              <a:t>we talk in class we need to do so by making sure we provide </a:t>
            </a:r>
            <a:r>
              <a:rPr lang="en-US" sz="2800" b="1" u="sng" dirty="0" smtClean="0"/>
              <a:t>reasons</a:t>
            </a:r>
            <a:r>
              <a:rPr lang="en-US" sz="2800" dirty="0" smtClean="0"/>
              <a:t>.  </a:t>
            </a:r>
          </a:p>
          <a:p>
            <a:pPr marL="0" indent="0" eaLnBrk="1" fontAlgn="auto" hangingPunct="1">
              <a:spcAft>
                <a:spcPts val="0"/>
              </a:spcAft>
              <a:buFont typeface="Arial"/>
              <a:buNone/>
              <a:defRPr/>
            </a:pPr>
            <a:r>
              <a:rPr lang="en-US" sz="2800" dirty="0"/>
              <a:t>	</a:t>
            </a:r>
            <a:r>
              <a:rPr lang="en-US" sz="2800" dirty="0" smtClean="0"/>
              <a:t>2. We also consider different ideas to see which ideas are best. This means we will often </a:t>
            </a:r>
            <a:r>
              <a:rPr lang="en-US" sz="2800" b="1" u="sng" dirty="0" smtClean="0"/>
              <a:t>disagree</a:t>
            </a:r>
            <a:r>
              <a:rPr lang="en-US" sz="2800" dirty="0" smtClean="0"/>
              <a:t> with each other. </a:t>
            </a:r>
          </a:p>
          <a:p>
            <a:pPr marL="0" indent="0" eaLnBrk="1" fontAlgn="auto" hangingPunct="1">
              <a:spcAft>
                <a:spcPts val="0"/>
              </a:spcAft>
              <a:buFont typeface="Arial"/>
              <a:buNone/>
              <a:defRPr/>
            </a:pPr>
            <a:r>
              <a:rPr lang="en-US" sz="2800" dirty="0" smtClean="0"/>
              <a:t>	This is easy to do, but let’s think about the words we can use to help us talk about reasons and disagree with each other.  We’ll make a list three kinds of things we can say to help us reason better.  We’ll call these </a:t>
            </a:r>
            <a:r>
              <a:rPr lang="en-US" sz="2800" b="1" dirty="0" smtClean="0"/>
              <a:t>Scientific Reasoning Stems</a:t>
            </a:r>
            <a:r>
              <a:rPr lang="en-US" sz="2800" dirty="0" smtClean="0"/>
              <a:t>.</a:t>
            </a:r>
          </a:p>
          <a:p>
            <a:pPr marL="0" indent="0" eaLnBrk="1" fontAlgn="auto" hangingPunct="1">
              <a:spcAft>
                <a:spcPts val="0"/>
              </a:spcAft>
              <a:buFont typeface="Arial"/>
              <a:buNone/>
              <a:defRPr/>
            </a:pPr>
            <a:endParaRPr lang="en-US" sz="2800" dirty="0"/>
          </a:p>
          <a:p>
            <a:pPr marL="0" indent="0" eaLnBrk="1" fontAlgn="auto" hangingPunct="1">
              <a:spcAft>
                <a:spcPts val="0"/>
              </a:spcAft>
              <a:buFont typeface="Arial"/>
              <a:buNone/>
              <a:defRPr/>
            </a:pPr>
            <a:endParaRPr lang="en-US" sz="2800" dirty="0" smtClean="0"/>
          </a:p>
          <a:p>
            <a:pPr marL="0" indent="0" eaLnBrk="1" fontAlgn="auto" hangingPunct="1">
              <a:spcAft>
                <a:spcPts val="0"/>
              </a:spcAft>
              <a:buFont typeface="Arial"/>
              <a:buNone/>
              <a:defRPr/>
            </a:pPr>
            <a:endParaRPr lang="en-US" sz="2800" dirty="0" smtClean="0"/>
          </a:p>
          <a:p>
            <a:pPr marL="0" indent="0" eaLnBrk="1" fontAlgn="auto" hangingPunct="1">
              <a:spcAft>
                <a:spcPts val="0"/>
              </a:spcAft>
              <a:buFont typeface="Arial"/>
              <a:buNone/>
              <a:defRPr/>
            </a:pPr>
            <a:endParaRPr lang="en-US" sz="2800" dirty="0"/>
          </a:p>
        </p:txBody>
      </p:sp>
      <p:sp>
        <p:nvSpPr>
          <p:cNvPr id="17410" name="Slide Number Placeholder 1"/>
          <p:cNvSpPr>
            <a:spLocks noGrp="1"/>
          </p:cNvSpPr>
          <p:nvPr>
            <p:ph type="sldNum" sz="quarter" idx="12"/>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CB26634-3D54-4618-AF6E-66A87E5D87DA}" type="slidenum">
              <a:rPr lang="en-US"/>
              <a:pPr fontAlgn="base">
                <a:spcBef>
                  <a:spcPct val="0"/>
                </a:spcBef>
                <a:spcAft>
                  <a:spcPct val="0"/>
                </a:spcAft>
                <a:defRPr/>
              </a:pPr>
              <a:t>4</a:t>
            </a:fld>
            <a:endParaRPr lang="en-US"/>
          </a:p>
        </p:txBody>
      </p:sp>
      <p:sp>
        <p:nvSpPr>
          <p:cNvPr id="17411" name="TextBox 3"/>
          <p:cNvSpPr txBox="1">
            <a:spLocks noChangeArrowheads="1"/>
          </p:cNvSpPr>
          <p:nvPr/>
        </p:nvSpPr>
        <p:spPr bwMode="auto">
          <a:xfrm>
            <a:off x="77788" y="3889375"/>
            <a:ext cx="2305050" cy="523875"/>
          </a:xfrm>
          <a:prstGeom prst="rect">
            <a:avLst/>
          </a:prstGeom>
          <a:noFill/>
          <a:ln w="9525">
            <a:noFill/>
            <a:miter lim="800000"/>
            <a:headEnd/>
            <a:tailEnd/>
          </a:ln>
        </p:spPr>
        <p:txBody>
          <a:bodyPr wrap="none">
            <a:spAutoFit/>
          </a:bodyPr>
          <a:lstStyle/>
          <a:p>
            <a:r>
              <a:rPr lang="en-US" sz="2800">
                <a:latin typeface="Calibri" pitchFamily="34" charset="0"/>
              </a:rPr>
              <a:t>Giving reasons</a:t>
            </a:r>
          </a:p>
        </p:txBody>
      </p:sp>
      <p:sp>
        <p:nvSpPr>
          <p:cNvPr id="17412" name="TextBox 4"/>
          <p:cNvSpPr txBox="1">
            <a:spLocks noChangeArrowheads="1"/>
          </p:cNvSpPr>
          <p:nvPr/>
        </p:nvSpPr>
        <p:spPr bwMode="auto">
          <a:xfrm>
            <a:off x="2844800" y="3859213"/>
            <a:ext cx="2844800" cy="523875"/>
          </a:xfrm>
          <a:prstGeom prst="rect">
            <a:avLst/>
          </a:prstGeom>
          <a:noFill/>
          <a:ln w="9525">
            <a:noFill/>
            <a:miter lim="800000"/>
            <a:headEnd/>
            <a:tailEnd/>
          </a:ln>
        </p:spPr>
        <p:txBody>
          <a:bodyPr wrap="none">
            <a:spAutoFit/>
          </a:bodyPr>
          <a:lstStyle/>
          <a:p>
            <a:r>
              <a:rPr lang="en-US" sz="2800">
                <a:latin typeface="Calibri" pitchFamily="34" charset="0"/>
              </a:rPr>
              <a:t>Asking for reasons</a:t>
            </a:r>
          </a:p>
        </p:txBody>
      </p:sp>
      <p:sp>
        <p:nvSpPr>
          <p:cNvPr id="17413" name="TextBox 5"/>
          <p:cNvSpPr txBox="1">
            <a:spLocks noChangeArrowheads="1"/>
          </p:cNvSpPr>
          <p:nvPr/>
        </p:nvSpPr>
        <p:spPr bwMode="auto">
          <a:xfrm>
            <a:off x="6011863" y="3643313"/>
            <a:ext cx="3132137" cy="954087"/>
          </a:xfrm>
          <a:prstGeom prst="rect">
            <a:avLst/>
          </a:prstGeom>
          <a:noFill/>
          <a:ln w="9525">
            <a:noFill/>
            <a:miter lim="800000"/>
            <a:headEnd/>
            <a:tailEnd/>
          </a:ln>
        </p:spPr>
        <p:txBody>
          <a:bodyPr>
            <a:spAutoFit/>
          </a:bodyPr>
          <a:lstStyle/>
          <a:p>
            <a:r>
              <a:rPr lang="en-US" sz="2800">
                <a:latin typeface="Calibri" pitchFamily="34" charset="0"/>
              </a:rPr>
              <a:t>Disagreeing with others’ ideas</a:t>
            </a:r>
          </a:p>
        </p:txBody>
      </p:sp>
      <p:cxnSp>
        <p:nvCxnSpPr>
          <p:cNvPr id="10" name="Straight Connector 9"/>
          <p:cNvCxnSpPr/>
          <p:nvPr/>
        </p:nvCxnSpPr>
        <p:spPr>
          <a:xfrm>
            <a:off x="2562225" y="3830638"/>
            <a:ext cx="0" cy="2284412"/>
          </a:xfrm>
          <a:prstGeom prst="line">
            <a:avLst/>
          </a:prstGeom>
          <a:ln w="635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a:off x="5792788" y="3906838"/>
            <a:ext cx="0" cy="2284412"/>
          </a:xfrm>
          <a:prstGeom prst="line">
            <a:avLst/>
          </a:prstGeom>
          <a:ln w="635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77788" y="4524375"/>
            <a:ext cx="2305050" cy="0"/>
          </a:xfrm>
          <a:prstGeom prst="line">
            <a:avLst/>
          </a:prstGeom>
          <a:ln w="635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flipH="1">
            <a:off x="2844800" y="4524375"/>
            <a:ext cx="2844800" cy="0"/>
          </a:xfrm>
          <a:prstGeom prst="line">
            <a:avLst/>
          </a:prstGeom>
          <a:ln w="635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078538" y="4519613"/>
            <a:ext cx="2846387" cy="0"/>
          </a:xfrm>
          <a:prstGeom prst="line">
            <a:avLst/>
          </a:prstGeom>
          <a:ln w="63500">
            <a:solidFill>
              <a:schemeClr val="tx1"/>
            </a:solidFill>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title"/>
          </p:nvPr>
        </p:nvSpPr>
        <p:spPr>
          <a:xfrm>
            <a:off x="457200" y="274638"/>
            <a:ext cx="6111875" cy="3302000"/>
          </a:xfrm>
        </p:spPr>
        <p:txBody>
          <a:bodyPr/>
          <a:lstStyle/>
          <a:p>
            <a:pPr algn="l" eaLnBrk="1" hangingPunct="1"/>
            <a:r>
              <a:rPr lang="en-US" sz="2800" smtClean="0"/>
              <a:t>In groups let’s take a few minutes and use our new stems to help us give, and ask for, </a:t>
            </a:r>
            <a:r>
              <a:rPr lang="en-US" sz="2800" b="1" u="sng" smtClean="0"/>
              <a:t>reasons</a:t>
            </a:r>
            <a:r>
              <a:rPr lang="en-US" sz="2800" smtClean="0"/>
              <a:t> from each other. </a:t>
            </a:r>
            <a:br>
              <a:rPr lang="en-US" sz="2800" smtClean="0"/>
            </a:br>
            <a:r>
              <a:rPr lang="en-US" sz="2800" smtClean="0"/>
              <a:t/>
            </a:r>
            <a:br>
              <a:rPr lang="en-US" sz="2800" smtClean="0"/>
            </a:br>
            <a:r>
              <a:rPr lang="en-US" sz="2800" smtClean="0"/>
              <a:t>What is your recommendation to the City Council and what are your reasons?</a:t>
            </a:r>
          </a:p>
        </p:txBody>
      </p:sp>
      <p:sp>
        <p:nvSpPr>
          <p:cNvPr id="9" name="TextBox 8"/>
          <p:cNvSpPr txBox="1"/>
          <p:nvPr/>
        </p:nvSpPr>
        <p:spPr>
          <a:xfrm>
            <a:off x="231775" y="4441825"/>
            <a:ext cx="1360488" cy="954088"/>
          </a:xfrm>
          <a:prstGeom prst="rect">
            <a:avLst/>
          </a:prstGeom>
          <a:noFill/>
        </p:spPr>
        <p:txBody>
          <a:bodyPr wrap="none">
            <a:spAutoFit/>
          </a:bodyPr>
          <a:lstStyle/>
          <a:p>
            <a:pPr fontAlgn="auto">
              <a:spcBef>
                <a:spcPts val="0"/>
              </a:spcBef>
              <a:spcAft>
                <a:spcPts val="0"/>
              </a:spcAft>
              <a:defRPr/>
            </a:pPr>
            <a:r>
              <a:rPr lang="en-US" sz="2800" u="sng" dirty="0">
                <a:solidFill>
                  <a:schemeClr val="accent6">
                    <a:lumMod val="50000"/>
                  </a:schemeClr>
                </a:solidFill>
                <a:latin typeface="+mn-lt"/>
              </a:rPr>
              <a:t>Wood</a:t>
            </a:r>
          </a:p>
          <a:p>
            <a:pPr fontAlgn="auto">
              <a:spcBef>
                <a:spcPts val="0"/>
              </a:spcBef>
              <a:spcAft>
                <a:spcPts val="0"/>
              </a:spcAft>
              <a:defRPr/>
            </a:pPr>
            <a:r>
              <a:rPr lang="en-US" sz="2800" u="sng" dirty="0">
                <a:solidFill>
                  <a:schemeClr val="accent6">
                    <a:lumMod val="50000"/>
                  </a:schemeClr>
                </a:solidFill>
                <a:latin typeface="+mn-lt"/>
              </a:rPr>
              <a:t>Building</a:t>
            </a:r>
          </a:p>
        </p:txBody>
      </p:sp>
      <p:sp>
        <p:nvSpPr>
          <p:cNvPr id="10" name="TextBox 9"/>
          <p:cNvSpPr txBox="1"/>
          <p:nvPr/>
        </p:nvSpPr>
        <p:spPr>
          <a:xfrm>
            <a:off x="5035550" y="4441825"/>
            <a:ext cx="1362075" cy="954088"/>
          </a:xfrm>
          <a:prstGeom prst="rect">
            <a:avLst/>
          </a:prstGeom>
          <a:noFill/>
        </p:spPr>
        <p:txBody>
          <a:bodyPr wrap="none">
            <a:spAutoFit/>
          </a:bodyPr>
          <a:lstStyle/>
          <a:p>
            <a:pPr fontAlgn="auto">
              <a:spcBef>
                <a:spcPts val="0"/>
              </a:spcBef>
              <a:spcAft>
                <a:spcPts val="0"/>
              </a:spcAft>
              <a:defRPr/>
            </a:pPr>
            <a:r>
              <a:rPr lang="en-US" sz="2800" u="sng" dirty="0">
                <a:solidFill>
                  <a:schemeClr val="bg1">
                    <a:lumMod val="50000"/>
                  </a:schemeClr>
                </a:solidFill>
                <a:latin typeface="+mn-lt"/>
              </a:rPr>
              <a:t>Stone</a:t>
            </a:r>
          </a:p>
          <a:p>
            <a:pPr fontAlgn="auto">
              <a:spcBef>
                <a:spcPts val="0"/>
              </a:spcBef>
              <a:spcAft>
                <a:spcPts val="0"/>
              </a:spcAft>
              <a:defRPr/>
            </a:pPr>
            <a:r>
              <a:rPr lang="en-US" sz="2800" u="sng" dirty="0">
                <a:solidFill>
                  <a:schemeClr val="bg1">
                    <a:lumMod val="50000"/>
                  </a:schemeClr>
                </a:solidFill>
                <a:latin typeface="+mn-lt"/>
              </a:rPr>
              <a:t>Building</a:t>
            </a:r>
          </a:p>
        </p:txBody>
      </p:sp>
      <p:pic>
        <p:nvPicPr>
          <p:cNvPr id="18437" name="Picture 3" descr="C:\Users\Home\Desktop\Stone Building.jpg"/>
          <p:cNvPicPr>
            <a:picLocks noChangeAspect="1" noChangeArrowheads="1"/>
          </p:cNvPicPr>
          <p:nvPr/>
        </p:nvPicPr>
        <p:blipFill>
          <a:blip r:embed="rId2"/>
          <a:srcRect/>
          <a:stretch>
            <a:fillRect/>
          </a:stretch>
        </p:blipFill>
        <p:spPr bwMode="auto">
          <a:xfrm>
            <a:off x="6551613" y="3684588"/>
            <a:ext cx="1549400" cy="2136775"/>
          </a:xfrm>
          <a:prstGeom prst="rect">
            <a:avLst/>
          </a:prstGeom>
          <a:noFill/>
          <a:ln w="9525">
            <a:noFill/>
            <a:miter lim="800000"/>
            <a:headEnd/>
            <a:tailEnd/>
          </a:ln>
        </p:spPr>
      </p:pic>
      <p:pic>
        <p:nvPicPr>
          <p:cNvPr id="18438" name="Picture 5" descr="File:Erik-Anders 1.jpg"/>
          <p:cNvPicPr>
            <a:picLocks noChangeAspect="1" noChangeArrowheads="1"/>
          </p:cNvPicPr>
          <p:nvPr/>
        </p:nvPicPr>
        <p:blipFill>
          <a:blip r:embed="rId3"/>
          <a:srcRect l="4124" t="6384" r="5162" b="10362"/>
          <a:stretch>
            <a:fillRect/>
          </a:stretch>
        </p:blipFill>
        <p:spPr bwMode="auto">
          <a:xfrm>
            <a:off x="1630363" y="4130675"/>
            <a:ext cx="2589212" cy="1576388"/>
          </a:xfrm>
          <a:prstGeom prst="rect">
            <a:avLst/>
          </a:prstGeom>
          <a:noFill/>
          <a:ln w="9525">
            <a:noFill/>
            <a:miter lim="800000"/>
            <a:headEnd/>
            <a:tailEnd/>
          </a:ln>
        </p:spPr>
      </p:pic>
      <p:sp>
        <p:nvSpPr>
          <p:cNvPr id="18439" name="Slide Number Placeholder 2"/>
          <p:cNvSpPr>
            <a:spLocks noGrp="1"/>
          </p:cNvSpPr>
          <p:nvPr>
            <p:ph type="sldNum" sz="quarter" idx="12"/>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B41283B-FE78-47FB-97BE-BE39663C5E28}" type="slidenum">
              <a:rPr lang="en-US"/>
              <a:pPr fontAlgn="base">
                <a:spcBef>
                  <a:spcPct val="0"/>
                </a:spcBef>
                <a:spcAft>
                  <a:spcPct val="0"/>
                </a:spcAft>
                <a:defRPr/>
              </a:pPr>
              <a:t>5</a:t>
            </a:fld>
            <a:endParaRPr lang="en-US"/>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Content Placeholder 2"/>
          <p:cNvSpPr>
            <a:spLocks noGrp="1"/>
          </p:cNvSpPr>
          <p:nvPr>
            <p:ph idx="1"/>
          </p:nvPr>
        </p:nvSpPr>
        <p:spPr>
          <a:xfrm>
            <a:off x="457200" y="296863"/>
            <a:ext cx="8229600" cy="1192212"/>
          </a:xfrm>
        </p:spPr>
        <p:txBody>
          <a:bodyPr/>
          <a:lstStyle/>
          <a:p>
            <a:pPr marL="0" indent="0" eaLnBrk="1" hangingPunct="1">
              <a:buFont typeface="Arial" charset="0"/>
              <a:buNone/>
            </a:pPr>
            <a:r>
              <a:rPr lang="en-US" sz="2800" smtClean="0"/>
              <a:t>What new </a:t>
            </a:r>
            <a:r>
              <a:rPr lang="en-US" sz="2800" b="1" smtClean="0"/>
              <a:t>Scientific Reasoning Stems</a:t>
            </a:r>
            <a:r>
              <a:rPr lang="en-US" sz="2800" smtClean="0"/>
              <a:t> can you add to your lists?</a:t>
            </a:r>
          </a:p>
          <a:p>
            <a:pPr marL="0" indent="0" eaLnBrk="1" hangingPunct="1">
              <a:buFont typeface="Arial" charset="0"/>
              <a:buNone/>
            </a:pPr>
            <a:endParaRPr lang="en-US" sz="2800" smtClean="0"/>
          </a:p>
          <a:p>
            <a:pPr marL="0" indent="0" eaLnBrk="1" hangingPunct="1">
              <a:buFont typeface="Arial" charset="0"/>
              <a:buNone/>
            </a:pPr>
            <a:endParaRPr lang="en-US" sz="2800" smtClean="0"/>
          </a:p>
          <a:p>
            <a:pPr marL="0" indent="0" eaLnBrk="1" hangingPunct="1">
              <a:buFont typeface="Arial" charset="0"/>
              <a:buNone/>
            </a:pPr>
            <a:endParaRPr lang="en-US" sz="2800" smtClean="0"/>
          </a:p>
        </p:txBody>
      </p:sp>
      <p:sp>
        <p:nvSpPr>
          <p:cNvPr id="19458" name="Slide Number Placeholder 1"/>
          <p:cNvSpPr>
            <a:spLocks noGrp="1"/>
          </p:cNvSpPr>
          <p:nvPr>
            <p:ph type="sldNum" sz="quarter" idx="12"/>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C40A88A-3672-4EAD-B9D7-4600E244CA9C}" type="slidenum">
              <a:rPr lang="en-US"/>
              <a:pPr fontAlgn="base">
                <a:spcBef>
                  <a:spcPct val="0"/>
                </a:spcBef>
                <a:spcAft>
                  <a:spcPct val="0"/>
                </a:spcAft>
                <a:defRPr/>
              </a:pPr>
              <a:t>6</a:t>
            </a:fld>
            <a:endParaRPr lang="en-US"/>
          </a:p>
        </p:txBody>
      </p:sp>
      <p:sp>
        <p:nvSpPr>
          <p:cNvPr id="19459" name="TextBox 3"/>
          <p:cNvSpPr txBox="1">
            <a:spLocks noChangeArrowheads="1"/>
          </p:cNvSpPr>
          <p:nvPr/>
        </p:nvSpPr>
        <p:spPr bwMode="auto">
          <a:xfrm>
            <a:off x="77788" y="1470025"/>
            <a:ext cx="2305050" cy="523875"/>
          </a:xfrm>
          <a:prstGeom prst="rect">
            <a:avLst/>
          </a:prstGeom>
          <a:noFill/>
          <a:ln w="9525">
            <a:noFill/>
            <a:miter lim="800000"/>
            <a:headEnd/>
            <a:tailEnd/>
          </a:ln>
        </p:spPr>
        <p:txBody>
          <a:bodyPr wrap="none">
            <a:spAutoFit/>
          </a:bodyPr>
          <a:lstStyle/>
          <a:p>
            <a:r>
              <a:rPr lang="en-US" sz="2800">
                <a:latin typeface="Calibri" pitchFamily="34" charset="0"/>
              </a:rPr>
              <a:t>Giving reasons</a:t>
            </a:r>
          </a:p>
        </p:txBody>
      </p:sp>
      <p:sp>
        <p:nvSpPr>
          <p:cNvPr id="19460" name="TextBox 4"/>
          <p:cNvSpPr txBox="1">
            <a:spLocks noChangeArrowheads="1"/>
          </p:cNvSpPr>
          <p:nvPr/>
        </p:nvSpPr>
        <p:spPr bwMode="auto">
          <a:xfrm>
            <a:off x="2844800" y="1439863"/>
            <a:ext cx="2844800" cy="523875"/>
          </a:xfrm>
          <a:prstGeom prst="rect">
            <a:avLst/>
          </a:prstGeom>
          <a:noFill/>
          <a:ln w="9525">
            <a:noFill/>
            <a:miter lim="800000"/>
            <a:headEnd/>
            <a:tailEnd/>
          </a:ln>
        </p:spPr>
        <p:txBody>
          <a:bodyPr wrap="none">
            <a:spAutoFit/>
          </a:bodyPr>
          <a:lstStyle/>
          <a:p>
            <a:r>
              <a:rPr lang="en-US" sz="2800">
                <a:latin typeface="Calibri" pitchFamily="34" charset="0"/>
              </a:rPr>
              <a:t>Asking for reasons</a:t>
            </a:r>
          </a:p>
        </p:txBody>
      </p:sp>
      <p:sp>
        <p:nvSpPr>
          <p:cNvPr id="19461" name="TextBox 5"/>
          <p:cNvSpPr txBox="1">
            <a:spLocks noChangeArrowheads="1"/>
          </p:cNvSpPr>
          <p:nvPr/>
        </p:nvSpPr>
        <p:spPr bwMode="auto">
          <a:xfrm>
            <a:off x="6011863" y="1223963"/>
            <a:ext cx="3132137" cy="955675"/>
          </a:xfrm>
          <a:prstGeom prst="rect">
            <a:avLst/>
          </a:prstGeom>
          <a:noFill/>
          <a:ln w="9525">
            <a:noFill/>
            <a:miter lim="800000"/>
            <a:headEnd/>
            <a:tailEnd/>
          </a:ln>
        </p:spPr>
        <p:txBody>
          <a:bodyPr>
            <a:spAutoFit/>
          </a:bodyPr>
          <a:lstStyle/>
          <a:p>
            <a:r>
              <a:rPr lang="en-US" sz="2800">
                <a:latin typeface="Calibri" pitchFamily="34" charset="0"/>
              </a:rPr>
              <a:t>Disagreeing with others’ reasons </a:t>
            </a:r>
          </a:p>
        </p:txBody>
      </p:sp>
      <p:cxnSp>
        <p:nvCxnSpPr>
          <p:cNvPr id="10" name="Straight Connector 9"/>
          <p:cNvCxnSpPr/>
          <p:nvPr/>
        </p:nvCxnSpPr>
        <p:spPr>
          <a:xfrm>
            <a:off x="2562225" y="1411288"/>
            <a:ext cx="0" cy="4794250"/>
          </a:xfrm>
          <a:prstGeom prst="line">
            <a:avLst/>
          </a:prstGeom>
          <a:ln w="635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a:off x="5792788" y="1489075"/>
            <a:ext cx="0" cy="4716463"/>
          </a:xfrm>
          <a:prstGeom prst="line">
            <a:avLst/>
          </a:prstGeom>
          <a:ln w="635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77788" y="2105025"/>
            <a:ext cx="2305050" cy="0"/>
          </a:xfrm>
          <a:prstGeom prst="line">
            <a:avLst/>
          </a:prstGeom>
          <a:ln w="635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flipH="1">
            <a:off x="2844800" y="2105025"/>
            <a:ext cx="2844800" cy="0"/>
          </a:xfrm>
          <a:prstGeom prst="line">
            <a:avLst/>
          </a:prstGeom>
          <a:ln w="635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078538" y="2100263"/>
            <a:ext cx="2846387" cy="0"/>
          </a:xfrm>
          <a:prstGeom prst="line">
            <a:avLst/>
          </a:prstGeom>
          <a:ln w="63500">
            <a:solidFill>
              <a:schemeClr val="tx1"/>
            </a:solidFill>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Content Placeholder 2"/>
          <p:cNvSpPr>
            <a:spLocks noGrp="1"/>
          </p:cNvSpPr>
          <p:nvPr>
            <p:ph idx="1"/>
          </p:nvPr>
        </p:nvSpPr>
        <p:spPr/>
        <p:txBody>
          <a:bodyPr/>
          <a:lstStyle/>
          <a:p>
            <a:pPr eaLnBrk="1" hangingPunct="1"/>
            <a:r>
              <a:rPr lang="en-US" smtClean="0"/>
              <a:t>After scientists spent time doing research, considering different ideas, and discussing the reasons for and against different ideas, they came to the  conclusions on the next page.</a:t>
            </a:r>
          </a:p>
        </p:txBody>
      </p:sp>
      <p:sp>
        <p:nvSpPr>
          <p:cNvPr id="20482" name="Slide Number Placeholder 3"/>
          <p:cNvSpPr>
            <a:spLocks noGrp="1"/>
          </p:cNvSpPr>
          <p:nvPr>
            <p:ph type="sldNum" sz="quarter" idx="12"/>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9F56F04-5C01-4F71-987F-D85BD376EFA7}" type="slidenum">
              <a:rPr lang="en-US"/>
              <a:pPr fontAlgn="base">
                <a:spcBef>
                  <a:spcPct val="0"/>
                </a:spcBef>
                <a:spcAft>
                  <a:spcPct val="0"/>
                </a:spcAft>
                <a:defRPr/>
              </a:pPr>
              <a:t>7</a:t>
            </a:fld>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p:cNvSpPr>
            <a:spLocks noGrp="1"/>
          </p:cNvSpPr>
          <p:nvPr>
            <p:ph type="title"/>
          </p:nvPr>
        </p:nvSpPr>
        <p:spPr>
          <a:xfrm>
            <a:off x="457200" y="0"/>
            <a:ext cx="8229600" cy="1143000"/>
          </a:xfrm>
        </p:spPr>
        <p:txBody>
          <a:bodyPr/>
          <a:lstStyle/>
          <a:p>
            <a:pPr eaLnBrk="1" hangingPunct="1"/>
            <a:r>
              <a:rPr lang="en-US" smtClean="0"/>
              <a:t>Wood or Stone?</a:t>
            </a:r>
          </a:p>
        </p:txBody>
      </p:sp>
      <p:sp>
        <p:nvSpPr>
          <p:cNvPr id="3" name="Content Placeholder 2"/>
          <p:cNvSpPr>
            <a:spLocks noGrp="1"/>
          </p:cNvSpPr>
          <p:nvPr>
            <p:ph idx="1"/>
          </p:nvPr>
        </p:nvSpPr>
        <p:spPr>
          <a:xfrm>
            <a:off x="212725" y="903288"/>
            <a:ext cx="5621338" cy="5214937"/>
          </a:xfrm>
        </p:spPr>
        <p:txBody>
          <a:bodyPr rtlCol="0">
            <a:noAutofit/>
          </a:bodyPr>
          <a:lstStyle/>
          <a:p>
            <a:pPr marL="0" indent="0" eaLnBrk="1" fontAlgn="auto" hangingPunct="1">
              <a:spcAft>
                <a:spcPts val="0"/>
              </a:spcAft>
              <a:buFont typeface="Arial"/>
              <a:buNone/>
              <a:defRPr/>
            </a:pPr>
            <a:endParaRPr lang="en-US" sz="2400" dirty="0" smtClean="0"/>
          </a:p>
          <a:p>
            <a:pPr marL="0" indent="0" eaLnBrk="1" fontAlgn="auto" hangingPunct="1">
              <a:spcAft>
                <a:spcPts val="0"/>
              </a:spcAft>
              <a:buFont typeface="Arial"/>
              <a:buNone/>
              <a:defRPr/>
            </a:pPr>
            <a:endParaRPr lang="en-US" sz="2400" dirty="0"/>
          </a:p>
          <a:p>
            <a:pPr marL="0" indent="0" eaLnBrk="1" fontAlgn="auto" hangingPunct="1">
              <a:spcAft>
                <a:spcPts val="0"/>
              </a:spcAft>
              <a:buFont typeface="Arial"/>
              <a:buNone/>
              <a:defRPr/>
            </a:pPr>
            <a:r>
              <a:rPr lang="en-US" sz="2400" dirty="0" smtClean="0"/>
              <a:t>With a </a:t>
            </a:r>
            <a:r>
              <a:rPr lang="en-US" sz="2400" u="sng" dirty="0">
                <a:solidFill>
                  <a:schemeClr val="bg1">
                    <a:lumMod val="50000"/>
                  </a:schemeClr>
                </a:solidFill>
              </a:rPr>
              <a:t>stone </a:t>
            </a:r>
            <a:r>
              <a:rPr lang="en-US" sz="2400" u="sng" dirty="0" smtClean="0">
                <a:solidFill>
                  <a:schemeClr val="bg1">
                    <a:lumMod val="50000"/>
                  </a:schemeClr>
                </a:solidFill>
              </a:rPr>
              <a:t>building</a:t>
            </a:r>
            <a:r>
              <a:rPr lang="en-US" sz="2400" dirty="0" smtClean="0"/>
              <a:t>, the mortar (grey stuff between the bricks) isn’t as strong as the brick and it breaks along the seams.</a:t>
            </a:r>
          </a:p>
          <a:p>
            <a:pPr marL="0" indent="0" eaLnBrk="1" fontAlgn="auto" hangingPunct="1">
              <a:spcAft>
                <a:spcPts val="0"/>
              </a:spcAft>
              <a:buFont typeface="Arial"/>
              <a:buNone/>
              <a:defRPr/>
            </a:pPr>
            <a:endParaRPr lang="en-US" sz="2400" dirty="0" smtClean="0"/>
          </a:p>
          <a:p>
            <a:pPr marL="0" indent="0" eaLnBrk="1" fontAlgn="auto" hangingPunct="1">
              <a:spcAft>
                <a:spcPts val="0"/>
              </a:spcAft>
              <a:buFont typeface="Arial"/>
              <a:buNone/>
              <a:defRPr/>
            </a:pPr>
            <a:endParaRPr lang="en-US" sz="2400" dirty="0"/>
          </a:p>
          <a:p>
            <a:pPr marL="0" indent="0" eaLnBrk="1" fontAlgn="auto" hangingPunct="1">
              <a:spcAft>
                <a:spcPts val="0"/>
              </a:spcAft>
              <a:buFont typeface="Arial"/>
              <a:buNone/>
              <a:defRPr/>
            </a:pPr>
            <a:endParaRPr lang="en-US" sz="2400" dirty="0" smtClean="0"/>
          </a:p>
          <a:p>
            <a:pPr marL="0" indent="0" eaLnBrk="1" fontAlgn="auto" hangingPunct="1">
              <a:spcAft>
                <a:spcPts val="0"/>
              </a:spcAft>
              <a:buFont typeface="Arial"/>
              <a:buNone/>
              <a:defRPr/>
            </a:pPr>
            <a:r>
              <a:rPr lang="en-US" sz="2400" u="sng" dirty="0" smtClean="0">
                <a:solidFill>
                  <a:schemeClr val="accent6">
                    <a:lumMod val="50000"/>
                  </a:schemeClr>
                </a:solidFill>
              </a:rPr>
              <a:t>Wood buildings</a:t>
            </a:r>
            <a:r>
              <a:rPr lang="en-US" sz="2400" dirty="0" smtClean="0">
                <a:solidFill>
                  <a:schemeClr val="accent6">
                    <a:lumMod val="50000"/>
                  </a:schemeClr>
                </a:solidFill>
              </a:rPr>
              <a:t> </a:t>
            </a:r>
            <a:r>
              <a:rPr lang="en-US" sz="2400" dirty="0" smtClean="0"/>
              <a:t>can bend and flex and are less likely to collapse completely in an earthquake.</a:t>
            </a:r>
          </a:p>
        </p:txBody>
      </p:sp>
      <p:pic>
        <p:nvPicPr>
          <p:cNvPr id="21507" name="Picture 2"/>
          <p:cNvPicPr>
            <a:picLocks noChangeAspect="1" noChangeArrowheads="1"/>
          </p:cNvPicPr>
          <p:nvPr/>
        </p:nvPicPr>
        <p:blipFill>
          <a:blip r:embed="rId2"/>
          <a:srcRect/>
          <a:stretch>
            <a:fillRect/>
          </a:stretch>
        </p:blipFill>
        <p:spPr bwMode="auto">
          <a:xfrm>
            <a:off x="5761038" y="1039813"/>
            <a:ext cx="2925762" cy="2317750"/>
          </a:xfrm>
          <a:prstGeom prst="rect">
            <a:avLst/>
          </a:prstGeom>
          <a:noFill/>
          <a:ln w="9525">
            <a:noFill/>
            <a:miter lim="800000"/>
            <a:headEnd/>
            <a:tailEnd/>
          </a:ln>
        </p:spPr>
      </p:pic>
      <p:sp>
        <p:nvSpPr>
          <p:cNvPr id="21508" name="Slide Number Placeholder 3"/>
          <p:cNvSpPr>
            <a:spLocks noGrp="1"/>
          </p:cNvSpPr>
          <p:nvPr>
            <p:ph type="sldNum" sz="quarter" idx="12"/>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B0B71C9-726B-4266-94A9-29F8CACF9F1F}" type="slidenum">
              <a:rPr lang="en-US"/>
              <a:pPr fontAlgn="base">
                <a:spcBef>
                  <a:spcPct val="0"/>
                </a:spcBef>
                <a:spcAft>
                  <a:spcPct val="0"/>
                </a:spcAft>
                <a:defRPr/>
              </a:pPr>
              <a:t>8</a:t>
            </a:fld>
            <a:endParaRPr lang="en-US"/>
          </a:p>
        </p:txBody>
      </p:sp>
      <p:pic>
        <p:nvPicPr>
          <p:cNvPr id="21509" name="Picture 2" descr="http://t3.gstatic.com/images?q=tbn:ANd9GcRM706KjijEItinOb0FI5i44JHWAtZdEy8RKfonffT3atrnDPmaJs11T54t"/>
          <p:cNvPicPr>
            <a:picLocks noChangeAspect="1" noChangeArrowheads="1"/>
          </p:cNvPicPr>
          <p:nvPr/>
        </p:nvPicPr>
        <p:blipFill>
          <a:blip r:embed="rId3"/>
          <a:srcRect/>
          <a:stretch>
            <a:fillRect/>
          </a:stretch>
        </p:blipFill>
        <p:spPr bwMode="auto">
          <a:xfrm>
            <a:off x="5710238" y="3978275"/>
            <a:ext cx="3227387" cy="2139950"/>
          </a:xfrm>
          <a:prstGeom prst="rect">
            <a:avLst/>
          </a:prstGeom>
          <a:noFill/>
          <a:ln w="9525">
            <a:noFill/>
            <a:miter lim="800000"/>
            <a:headEnd/>
            <a:tailEnd/>
          </a:ln>
        </p:spPr>
      </p:pic>
      <p:sp>
        <p:nvSpPr>
          <p:cNvPr id="2" name="Rectangle 1"/>
          <p:cNvSpPr/>
          <p:nvPr/>
        </p:nvSpPr>
        <p:spPr>
          <a:xfrm>
            <a:off x="5710238" y="6104592"/>
            <a:ext cx="3433762" cy="553998"/>
          </a:xfrm>
          <a:prstGeom prst="rect">
            <a:avLst/>
          </a:prstGeom>
        </p:spPr>
        <p:txBody>
          <a:bodyPr wrap="square">
            <a:spAutoFit/>
          </a:bodyPr>
          <a:lstStyle/>
          <a:p>
            <a:r>
              <a:rPr lang="en-US" sz="1000" dirty="0"/>
              <a:t>http://</a:t>
            </a:r>
            <a:r>
              <a:rPr lang="en-US" sz="1000" dirty="0" err="1"/>
              <a:t>www.kateobriens.com</a:t>
            </a:r>
            <a:r>
              <a:rPr lang="en-US" sz="1000" dirty="0"/>
              <a:t>/</a:t>
            </a:r>
            <a:r>
              <a:rPr lang="en-US" sz="1000" dirty="0" err="1"/>
              <a:t>wp</a:t>
            </a:r>
            <a:r>
              <a:rPr lang="en-US" sz="1000" dirty="0"/>
              <a:t>-content/uploads/2013/11/Earthquake-Proof-Building-Design-Wood-Base-Dome-House-Interior.jpg</a:t>
            </a:r>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p:cNvSpPr>
          <p:nvPr>
            <p:ph type="title"/>
          </p:nvPr>
        </p:nvSpPr>
        <p:spPr>
          <a:xfrm>
            <a:off x="457200" y="-254000"/>
            <a:ext cx="8229600" cy="1143000"/>
          </a:xfrm>
        </p:spPr>
        <p:txBody>
          <a:bodyPr/>
          <a:lstStyle/>
          <a:p>
            <a:r>
              <a:rPr lang="en-US" smtClean="0"/>
              <a:t>Introduction to Models</a:t>
            </a:r>
          </a:p>
        </p:txBody>
      </p:sp>
      <p:sp>
        <p:nvSpPr>
          <p:cNvPr id="23555" name="Rectangle 3"/>
          <p:cNvSpPr>
            <a:spLocks noGrp="1"/>
          </p:cNvSpPr>
          <p:nvPr>
            <p:ph type="body" idx="1"/>
          </p:nvPr>
        </p:nvSpPr>
        <p:spPr>
          <a:xfrm>
            <a:off x="0" y="889000"/>
            <a:ext cx="9144000" cy="5969000"/>
          </a:xfrm>
        </p:spPr>
        <p:txBody>
          <a:bodyPr/>
          <a:lstStyle/>
          <a:p>
            <a:r>
              <a:rPr lang="en-US" b="1" smtClean="0"/>
              <a:t>Scientific models are explanations. We can use scientific models to explain things in the world. Often, we can also use scientific models to predict things. For example, a model of how plants grow explains why and how plants grow, and it can help us make predictions about when plants will grow and when they will not grow.</a:t>
            </a:r>
          </a:p>
          <a:p>
            <a:endParaRPr lang="en-US" b="1" smtClean="0"/>
          </a:p>
          <a:p>
            <a:r>
              <a:rPr lang="en-US" b="1" smtClean="0"/>
              <a:t>The purpose of this activity is to find out what </a:t>
            </a:r>
            <a:r>
              <a:rPr lang="en-US" b="1" i="1" smtClean="0"/>
              <a:t>you</a:t>
            </a:r>
            <a:r>
              <a:rPr lang="en-US" b="1" smtClean="0"/>
              <a:t> think, first individually, and then after you will discuss in pairs</a:t>
            </a:r>
            <a:r>
              <a:rPr lang="en-US" smtClean="0"/>
              <a:t> </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55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643</TotalTime>
  <Words>642</Words>
  <Application>Microsoft Macintosh PowerPoint</Application>
  <PresentationFormat>On-screen Show (4:3)</PresentationFormat>
  <Paragraphs>82</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PowerPoint Presentation</vt:lpstr>
      <vt:lpstr>PowerPoint Presentation</vt:lpstr>
      <vt:lpstr>Building Laws</vt:lpstr>
      <vt:lpstr>PowerPoint Presentation</vt:lpstr>
      <vt:lpstr>In groups let’s take a few minutes and use our new stems to help us give, and ask for, reasons from each other.   What is your recommendation to the City Council and what are your reasons?</vt:lpstr>
      <vt:lpstr>PowerPoint Presentation</vt:lpstr>
      <vt:lpstr>PowerPoint Presentation</vt:lpstr>
      <vt:lpstr>Wood or Stone?</vt:lpstr>
      <vt:lpstr>Introduction to Models</vt:lpstr>
      <vt:lpstr>PowerPoint Presentation</vt:lpstr>
      <vt:lpstr>PowerPoint Presentation</vt:lpstr>
      <vt:lpstr>PowerPoint Presentation</vt:lpstr>
      <vt:lpstr>PowerPoint Presentation</vt:lpstr>
      <vt:lpstr>Closure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Mike Dianovsky</dc:creator>
  <cp:lastModifiedBy>Alissa Bang</cp:lastModifiedBy>
  <cp:revision>42</cp:revision>
  <dcterms:created xsi:type="dcterms:W3CDTF">2013-01-19T17:21:30Z</dcterms:created>
  <dcterms:modified xsi:type="dcterms:W3CDTF">2014-04-24T20:36:19Z</dcterms:modified>
</cp:coreProperties>
</file>