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72" r:id="rId2"/>
    <p:sldId id="257" r:id="rId3"/>
    <p:sldId id="273" r:id="rId4"/>
    <p:sldId id="292" r:id="rId5"/>
    <p:sldId id="323" r:id="rId6"/>
    <p:sldId id="324" r:id="rId7"/>
    <p:sldId id="325" r:id="rId8"/>
    <p:sldId id="326" r:id="rId9"/>
    <p:sldId id="322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7" autoAdjust="0"/>
  </p:normalViewPr>
  <p:slideViewPr>
    <p:cSldViewPr snapToGrid="0" snapToObjects="1">
      <p:cViewPr varScale="1">
        <p:scale>
          <a:sx n="101" d="100"/>
          <a:sy n="101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96C104-66FC-4FF5-86E6-8C2E8E463287}" type="datetimeFigureOut">
              <a:rPr lang="en-US"/>
              <a:pPr>
                <a:defRPr/>
              </a:pPr>
              <a:t>4/24/2014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B2177D-E879-4222-B91A-48DC582AA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5262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13466-FA16-4638-805F-592F0898A353}" type="datetime1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96222-1B6F-4282-8ACE-0467B323EE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795F4-267C-42FE-A915-B99117C4E5E8}" type="datetime1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BAF1E-5AFC-4FA9-9D13-41C000F293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BE457-A1C1-4F92-83FE-C0FF9EBD497C}" type="datetime1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93DDE-6F6D-4040-A0D0-AA2A06CB49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7F5C9-DDED-4A15-911F-B271074100D7}" type="datetime1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AB9F5-F702-4202-B8CD-70BE1CB227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9BD14-FDEB-4BD5-B245-EFE3A9BB3EE4}" type="datetime1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60AB2-E978-4CC4-89A7-E46D3BC67A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D465-C854-497A-90CB-0629B5E2D36B}" type="datetime1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BEFC7-0233-405C-AD30-CDB63F39F6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CEA4D-1A6D-4575-A069-E51F59F5159E}" type="datetime1">
              <a:rPr lang="en-US" smtClean="0"/>
              <a:t>4/24/2014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5D592-468C-4829-9F08-41A02814CA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6AE9A-87E0-4431-A008-A93FD6F67516}" type="datetime1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91248-25B3-4BE3-A576-942027CAF9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60293-01A0-4600-B7D6-6BA55C81C61E}" type="datetime1">
              <a:rPr lang="en-US" smtClean="0"/>
              <a:t>4/24/2014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6389F-3178-4A77-B749-D7BC3F8258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63471-DB00-45E3-98A8-30DD46AF0F65}" type="datetime1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6385D-9B2B-420F-935C-1691BE73CD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C262D-389C-48DA-B917-E4B765C58D82}" type="datetime1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911D1-FADA-40C1-A0FA-9D329B27FA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DA6C96-D9BD-45C1-9031-F5EDC23EC5AA}" type="datetime1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rgbClr val="FF0000"/>
                </a:solidFill>
                <a:latin typeface="+mn-lt"/>
              </a:defRPr>
            </a:lvl1pPr>
          </a:lstStyle>
          <a:p>
            <a:pPr>
              <a:defRPr/>
            </a:pPr>
            <a:fld id="{4D83F809-05BE-4013-92AF-C7774FF7FF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2"/>
          <p:cNvSpPr>
            <a:spLocks noGrp="1"/>
          </p:cNvSpPr>
          <p:nvPr>
            <p:ph idx="4294967295"/>
          </p:nvPr>
        </p:nvSpPr>
        <p:spPr>
          <a:xfrm>
            <a:off x="128588" y="-88900"/>
            <a:ext cx="5686425" cy="7010400"/>
          </a:xfrm>
        </p:spPr>
        <p:txBody>
          <a:bodyPr/>
          <a:lstStyle/>
          <a:p>
            <a:pPr marL="609600" indent="-609600" defTabSz="914400" eaLnBrk="1" hangingPunct="1">
              <a:buFont typeface="Arial" charset="0"/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Homework:</a:t>
            </a:r>
          </a:p>
          <a:p>
            <a:pPr marL="609600" indent="-609600" defTabSz="914400"/>
            <a:r>
              <a:rPr lang="en-US" sz="3600" dirty="0" smtClean="0"/>
              <a:t>None</a:t>
            </a:r>
          </a:p>
          <a:p>
            <a:pPr marL="609600" indent="-609600" defTabSz="914400"/>
            <a:endParaRPr lang="en-US" sz="1800" dirty="0" smtClean="0"/>
          </a:p>
          <a:p>
            <a:pPr marL="609600" indent="-609600" defTabSz="914400" eaLnBrk="1" hangingPunct="1">
              <a:buFont typeface="Arial" charset="0"/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Do Now:</a:t>
            </a:r>
          </a:p>
          <a:p>
            <a:pPr marL="609600" indent="-609600" defTabSz="91440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4400" dirty="0" smtClean="0"/>
              <a:t>Read the top of page 5 of the volcanoes packet.</a:t>
            </a:r>
          </a:p>
        </p:txBody>
      </p:sp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5878513" y="152400"/>
            <a:ext cx="3265487" cy="544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en-US" sz="3200" b="1">
                <a:solidFill>
                  <a:srgbClr val="9900CC"/>
                </a:solidFill>
              </a:rPr>
              <a:t> Today’s Objectives</a:t>
            </a:r>
          </a:p>
          <a:p>
            <a:pPr algn="ctr" defTabSz="914400">
              <a:spcBef>
                <a:spcPct val="50000"/>
              </a:spcBef>
            </a:pPr>
            <a:endParaRPr lang="en-US" sz="3200" b="1">
              <a:solidFill>
                <a:srgbClr val="9900CC"/>
              </a:solidFill>
            </a:endParaRPr>
          </a:p>
          <a:p>
            <a:pPr defTabSz="914400"/>
            <a:r>
              <a:rPr lang="en-US" sz="2400" b="1"/>
              <a:t>Support your ideas with scientific reasons</a:t>
            </a:r>
          </a:p>
          <a:p>
            <a:pPr defTabSz="914400"/>
            <a:endParaRPr lang="en-US" sz="2400" b="1"/>
          </a:p>
          <a:p>
            <a:pPr defTabSz="914400"/>
            <a:r>
              <a:rPr lang="en-US" sz="2400" b="1"/>
              <a:t>Examine classmates science claims and reason</a:t>
            </a:r>
          </a:p>
          <a:p>
            <a:pPr defTabSz="914400"/>
            <a:endParaRPr lang="en-US" sz="2400" b="1"/>
          </a:p>
          <a:p>
            <a:pPr defTabSz="914400"/>
            <a:r>
              <a:rPr lang="en-US" sz="2400" b="1"/>
              <a:t>Respond to science claims and reason</a:t>
            </a:r>
          </a:p>
        </p:txBody>
      </p:sp>
      <p:sp>
        <p:nvSpPr>
          <p:cNvPr id="14339" name="Line 4"/>
          <p:cNvSpPr>
            <a:spLocks noChangeShapeType="1"/>
          </p:cNvSpPr>
          <p:nvPr/>
        </p:nvSpPr>
        <p:spPr bwMode="auto">
          <a:xfrm>
            <a:off x="5878513" y="0"/>
            <a:ext cx="0" cy="7086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457200" y="-268288"/>
            <a:ext cx="8229600" cy="1143001"/>
          </a:xfrm>
        </p:spPr>
        <p:txBody>
          <a:bodyPr/>
          <a:lstStyle/>
          <a:p>
            <a:r>
              <a:rPr lang="en-US" dirty="0" smtClean="0"/>
              <a:t>Page 13</a:t>
            </a:r>
          </a:p>
        </p:txBody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>
          <a:xfrm>
            <a:off x="0" y="652463"/>
            <a:ext cx="9144000" cy="6205537"/>
          </a:xfrm>
        </p:spPr>
        <p:txBody>
          <a:bodyPr/>
          <a:lstStyle/>
          <a:p>
            <a:r>
              <a:rPr lang="en-US" sz="2800" dirty="0" smtClean="0"/>
              <a:t>You have been thinking about the characteristics of good models and not-so-good models.</a:t>
            </a:r>
          </a:p>
          <a:p>
            <a:r>
              <a:rPr lang="en-US" sz="2800" dirty="0" smtClean="0"/>
              <a:t>Now, individually, make a list of the most important characteristics of </a:t>
            </a:r>
            <a:r>
              <a:rPr lang="en-US" sz="2800" b="1" dirty="0" smtClean="0"/>
              <a:t>good</a:t>
            </a:r>
            <a:r>
              <a:rPr lang="en-US" sz="2800" dirty="0" smtClean="0"/>
              <a:t> (rather than bad) models. </a:t>
            </a:r>
            <a:endParaRPr lang="en-US" altLang="ja-JP" sz="2800" dirty="0" smtClean="0"/>
          </a:p>
          <a:p>
            <a:r>
              <a:rPr lang="en-US" altLang="ja-JP" sz="2800" dirty="0" smtClean="0"/>
              <a:t>Write down 6 important characteristics of </a:t>
            </a:r>
            <a:r>
              <a:rPr lang="en-US" altLang="ja-JP" sz="2800" b="1" dirty="0" smtClean="0"/>
              <a:t>good</a:t>
            </a:r>
            <a:r>
              <a:rPr lang="en-US" altLang="ja-JP" sz="2800" dirty="0" smtClean="0"/>
              <a:t> models that you can think of below. Then, decide which of these characteristics is most important, second-most important, third-most important, etc., all the way to the least important. Rank their importance by putting a number in the little box on the left, with 1 being most important, 2 less important, etc. </a:t>
            </a:r>
          </a:p>
          <a:p>
            <a:endParaRPr lang="en-US" altLang="ja-JP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6AB9F5-F702-4202-B8CD-70BE1CB2275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02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Class’s </a:t>
            </a:r>
            <a:br>
              <a:rPr lang="en-US" dirty="0" smtClean="0"/>
            </a:br>
            <a:r>
              <a:rPr lang="en-US" dirty="0" smtClean="0"/>
              <a:t>Criteria for Good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0940"/>
            <a:ext cx="8229600" cy="4525963"/>
          </a:xfrm>
        </p:spPr>
        <p:txBody>
          <a:bodyPr/>
          <a:lstStyle/>
          <a:p>
            <a:r>
              <a:rPr lang="en-US" dirty="0" smtClean="0"/>
              <a:t>Now let’s make </a:t>
            </a:r>
            <a:r>
              <a:rPr lang="en-US" dirty="0"/>
              <a:t>a class list </a:t>
            </a:r>
            <a:r>
              <a:rPr lang="en-US" dirty="0" smtClean="0"/>
              <a:t>of criteria for good models. </a:t>
            </a:r>
          </a:p>
          <a:p>
            <a:r>
              <a:rPr lang="en-US" dirty="0" smtClean="0"/>
              <a:t>We will use this list to evaluate our models, and we’ll improve it as we get new ideas about good models.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6AB9F5-F702-4202-B8CD-70BE1CB2275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16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39775"/>
            <a:ext cx="9144000" cy="52451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32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5663"/>
            <a:ext cx="9144000" cy="490855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350" y="0"/>
            <a:ext cx="8694738" cy="683577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43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0450"/>
            <a:ext cx="9144000" cy="427672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920033" y="5244842"/>
            <a:ext cx="1899501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http://www.weatherwizkids.com/water_cycle1.gif</a:t>
            </a:r>
          </a:p>
        </p:txBody>
      </p:sp>
    </p:spTree>
    <p:extLst>
      <p:ext uri="{BB962C8B-B14F-4D97-AF65-F5344CB8AC3E}">
        <p14:creationId xmlns:p14="http://schemas.microsoft.com/office/powerpoint/2010/main" val="56844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9144000" cy="34036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19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0513"/>
            <a:ext cx="9144000" cy="573405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80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688" y="0"/>
            <a:ext cx="8258175" cy="6837363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62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2288"/>
            <a:ext cx="9144000" cy="591185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48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53975" y="-112713"/>
            <a:ext cx="1417638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FF0000"/>
                </a:solidFill>
                <a:latin typeface="Calibri" pitchFamily="34" charset="0"/>
              </a:rPr>
              <a:t>Page 5</a:t>
            </a:r>
            <a:endParaRPr lang="en-US" sz="360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0" y="465138"/>
            <a:ext cx="91440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sz="2000" b="1"/>
              <a:t>Which model is better? Or are they equally good? Or is it impossible to say which one is better?</a:t>
            </a:r>
          </a:p>
          <a:p>
            <a:pPr marL="342900" indent="-342900">
              <a:buFontTx/>
              <a:buChar char="•"/>
            </a:pPr>
            <a:endParaRPr lang="en-US" sz="2000" b="1"/>
          </a:p>
          <a:p>
            <a:pPr marL="342900" indent="-342900">
              <a:buFontTx/>
              <a:buChar char="•"/>
            </a:pPr>
            <a:r>
              <a:rPr lang="en-US" sz="2000" b="1"/>
              <a:t>You will follow the same basic procedure on each page. </a:t>
            </a:r>
          </a:p>
          <a:p>
            <a:pPr marL="342900" indent="-342900">
              <a:buFontTx/>
              <a:buChar char="•"/>
            </a:pPr>
            <a:endParaRPr lang="en-US" sz="2000" b="1"/>
          </a:p>
          <a:p>
            <a:pPr marL="342900" indent="-342900">
              <a:buFontTx/>
              <a:buChar char="•"/>
            </a:pPr>
            <a:r>
              <a:rPr lang="en-US" sz="2000" b="1"/>
              <a:t>Read the top part carefully, because sometimes the questions are slightly different.</a:t>
            </a:r>
            <a:r>
              <a:rPr lang="en-US" sz="2000"/>
              <a:t> </a:t>
            </a:r>
          </a:p>
          <a:p>
            <a:pPr marL="342900" indent="-342900">
              <a:buFontTx/>
              <a:buChar char="•"/>
            </a:pPr>
            <a:endParaRPr lang="en-US" sz="2000"/>
          </a:p>
          <a:p>
            <a:pPr marL="342900" indent="-342900">
              <a:buFontTx/>
              <a:buChar char="•"/>
            </a:pPr>
            <a:r>
              <a:rPr lang="en-US" b="1"/>
              <a:t>Individually</a:t>
            </a:r>
            <a:r>
              <a:rPr lang="en-US"/>
              <a:t>, decide which butterfly model is better on page 5. Circle your answer in the individual answer box at the bottom of the page. </a:t>
            </a:r>
          </a:p>
        </p:txBody>
      </p:sp>
      <p:sp>
        <p:nvSpPr>
          <p:cNvPr id="15363" name="Slide Number Placeholder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25DBDC-1FEF-4C69-B632-843CFE8AB01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1838" y="3489325"/>
            <a:ext cx="5872162" cy="3368675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557342" y="6721475"/>
            <a:ext cx="2315564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http://www.enchantedlearning.com/bgifs/Bflylifecyclebw.GIF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53975" y="528638"/>
            <a:ext cx="9090025" cy="63293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b="1" smtClean="0"/>
              <a:t>In pairs</a:t>
            </a:r>
            <a:r>
              <a:rPr lang="en-US" smtClean="0"/>
              <a:t>, discuss the model you picked.  </a:t>
            </a:r>
          </a:p>
          <a:p>
            <a:pPr marL="609600" indent="-609600">
              <a:lnSpc>
                <a:spcPct val="90000"/>
              </a:lnSpc>
            </a:pPr>
            <a:r>
              <a:rPr lang="en-US" smtClean="0"/>
              <a:t>Make sure to give lots of reasons for your answers during this discussion.  </a:t>
            </a:r>
          </a:p>
          <a:p>
            <a:pPr marL="609600" indent="-609600">
              <a:lnSpc>
                <a:spcPct val="90000"/>
              </a:lnSpc>
            </a:pPr>
            <a:endParaRPr lang="en-US" smtClean="0"/>
          </a:p>
          <a:p>
            <a:pPr marL="609600" indent="-609600">
              <a:lnSpc>
                <a:spcPct val="90000"/>
              </a:lnSpc>
            </a:pPr>
            <a:endParaRPr lang="en-US" smtClean="0"/>
          </a:p>
          <a:p>
            <a:pPr marL="609600" indent="-609600">
              <a:lnSpc>
                <a:spcPct val="90000"/>
              </a:lnSpc>
            </a:pPr>
            <a:endParaRPr lang="en-US" smtClean="0"/>
          </a:p>
          <a:p>
            <a:pPr marL="609600" indent="-609600">
              <a:lnSpc>
                <a:spcPct val="90000"/>
              </a:lnSpc>
            </a:pPr>
            <a:endParaRPr lang="en-US" smtClean="0"/>
          </a:p>
          <a:p>
            <a:pPr marL="609600" indent="-609600">
              <a:lnSpc>
                <a:spcPct val="90000"/>
              </a:lnSpc>
            </a:pPr>
            <a:endParaRPr lang="en-US" smtClean="0"/>
          </a:p>
          <a:p>
            <a:pPr marL="609600" indent="-609600">
              <a:lnSpc>
                <a:spcPct val="90000"/>
              </a:lnSpc>
            </a:pPr>
            <a:endParaRPr lang="en-US" smtClean="0"/>
          </a:p>
          <a:p>
            <a:pPr marL="609600" indent="-609600">
              <a:lnSpc>
                <a:spcPct val="90000"/>
              </a:lnSpc>
            </a:pPr>
            <a:r>
              <a:rPr lang="en-US" smtClean="0"/>
              <a:t>Select a final answer in the box provided at the bottom of the page. </a:t>
            </a:r>
          </a:p>
          <a:p>
            <a:pPr marL="609600" indent="-609600">
              <a:lnSpc>
                <a:spcPct val="90000"/>
              </a:lnSpc>
            </a:pPr>
            <a:r>
              <a:rPr lang="en-US" smtClean="0"/>
              <a:t>DO NOT change your initial answer. </a:t>
            </a:r>
          </a:p>
        </p:txBody>
      </p:sp>
      <p:sp>
        <p:nvSpPr>
          <p:cNvPr id="28677" name="TextBox 3"/>
          <p:cNvSpPr txBox="1">
            <a:spLocks noChangeArrowheads="1"/>
          </p:cNvSpPr>
          <p:nvPr/>
        </p:nvSpPr>
        <p:spPr bwMode="auto">
          <a:xfrm>
            <a:off x="53975" y="-112713"/>
            <a:ext cx="1417638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FF0000"/>
                </a:solidFill>
                <a:latin typeface="Calibri" pitchFamily="34" charset="0"/>
              </a:rPr>
              <a:t>Page 5</a:t>
            </a:r>
            <a:endParaRPr lang="en-US" sz="3600">
              <a:solidFill>
                <a:srgbClr val="FF0000"/>
              </a:solidFill>
              <a:latin typeface="Stencil" pitchFamily="82" charset="0"/>
            </a:endParaRP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7838" y="1966913"/>
            <a:ext cx="5872162" cy="336867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6AB9F5-F702-4202-B8CD-70BE1CB2275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39775"/>
            <a:ext cx="9144000" cy="52451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3"/>
          <p:cNvSpPr txBox="1">
            <a:spLocks noChangeArrowheads="1"/>
          </p:cNvSpPr>
          <p:nvPr/>
        </p:nvSpPr>
        <p:spPr bwMode="auto">
          <a:xfrm>
            <a:off x="53975" y="-112713"/>
            <a:ext cx="1417638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FF0000"/>
                </a:solidFill>
                <a:latin typeface="Calibri" pitchFamily="34" charset="0"/>
              </a:rPr>
              <a:t>Page 6</a:t>
            </a:r>
            <a:endParaRPr lang="en-US" sz="360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0" y="465138"/>
            <a:ext cx="9144000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sz="2800" b="1"/>
              <a:t>Which model is better? Or are they equally good? Or is it impossible to say which one is better?</a:t>
            </a:r>
          </a:p>
          <a:p>
            <a:pPr marL="342900" indent="-342900">
              <a:buFontTx/>
              <a:buChar char="•"/>
            </a:pPr>
            <a:endParaRPr lang="en-US" sz="2800" b="1"/>
          </a:p>
          <a:p>
            <a:pPr marL="342900" indent="-342900">
              <a:buFontTx/>
              <a:buChar char="•"/>
            </a:pPr>
            <a:r>
              <a:rPr lang="en-US" sz="2400" b="1"/>
              <a:t>Individually</a:t>
            </a:r>
            <a:r>
              <a:rPr lang="en-US" sz="2400"/>
              <a:t>, decide which model is better on page 6. Circle your answer in the individual answer box at the bottom of the page. </a:t>
            </a:r>
          </a:p>
        </p:txBody>
      </p:sp>
      <p:sp>
        <p:nvSpPr>
          <p:cNvPr id="15363" name="Slide Number Placeholder 1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E22E6A83-2368-4773-A5B7-8563BDAC68A6}" type="slidenum">
              <a:rPr lang="en-US" b="1">
                <a:solidFill>
                  <a:srgbClr val="FF0000"/>
                </a:solidFill>
                <a:latin typeface="+mn-lt"/>
              </a:rPr>
              <a:pPr algn="r">
                <a:defRPr/>
              </a:pPr>
              <a:t>5</a:t>
            </a:fld>
            <a:endParaRPr lang="en-US" b="1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1163" y="2714625"/>
            <a:ext cx="7462837" cy="400685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409314" y="6393482"/>
            <a:ext cx="396397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http://www.coolantarctica.com/Antarctica%20fact%20file/wildlife/whales/foodweb.gif</a:t>
            </a:r>
          </a:p>
        </p:txBody>
      </p:sp>
      <p:sp>
        <p:nvSpPr>
          <p:cNvPr id="4" name="Rectangle 3"/>
          <p:cNvSpPr/>
          <p:nvPr/>
        </p:nvSpPr>
        <p:spPr>
          <a:xfrm>
            <a:off x="5953028" y="6538912"/>
            <a:ext cx="24651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http://www.coolantarctica.com/Antarctica%20fact%20file/wildlife/whales/_derived/food%20web.htm_txt_whales1.gif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body" idx="1"/>
          </p:nvPr>
        </p:nvSpPr>
        <p:spPr>
          <a:xfrm>
            <a:off x="406400" y="528638"/>
            <a:ext cx="9090025" cy="632936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b="1" dirty="0" smtClean="0"/>
              <a:t>In pairs</a:t>
            </a:r>
            <a:r>
              <a:rPr lang="en-US" dirty="0" smtClean="0"/>
              <a:t>, discuss the model you picked.  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 smtClean="0"/>
              <a:t>Make sure to give lots of reasons for your answers during this discussion.  </a:t>
            </a:r>
          </a:p>
          <a:p>
            <a:pPr marL="609600" indent="-609600">
              <a:lnSpc>
                <a:spcPct val="90000"/>
              </a:lnSpc>
            </a:pPr>
            <a:endParaRPr lang="en-US" dirty="0" smtClean="0"/>
          </a:p>
          <a:p>
            <a:pPr marL="609600" indent="-609600">
              <a:lnSpc>
                <a:spcPct val="90000"/>
              </a:lnSpc>
            </a:pPr>
            <a:endParaRPr lang="en-US" dirty="0" smtClean="0"/>
          </a:p>
          <a:p>
            <a:pPr marL="609600" indent="-609600">
              <a:lnSpc>
                <a:spcPct val="90000"/>
              </a:lnSpc>
            </a:pPr>
            <a:endParaRPr lang="en-US" dirty="0" smtClean="0"/>
          </a:p>
          <a:p>
            <a:pPr marL="609600" indent="-609600">
              <a:lnSpc>
                <a:spcPct val="90000"/>
              </a:lnSpc>
            </a:pPr>
            <a:endParaRPr lang="en-US" dirty="0" smtClean="0"/>
          </a:p>
          <a:p>
            <a:pPr marL="609600" indent="-609600">
              <a:lnSpc>
                <a:spcPct val="90000"/>
              </a:lnSpc>
            </a:pPr>
            <a:endParaRPr lang="en-US" dirty="0" smtClean="0"/>
          </a:p>
          <a:p>
            <a:pPr marL="609600" indent="-609600">
              <a:lnSpc>
                <a:spcPct val="90000"/>
              </a:lnSpc>
            </a:pPr>
            <a:endParaRPr lang="en-US" dirty="0" smtClean="0"/>
          </a:p>
          <a:p>
            <a:pPr marL="609600" indent="-609600">
              <a:lnSpc>
                <a:spcPct val="90000"/>
              </a:lnSpc>
            </a:pPr>
            <a:r>
              <a:rPr lang="en-US" dirty="0" smtClean="0"/>
              <a:t>Select a final answer in the box provided at the bottom of the page. </a:t>
            </a:r>
          </a:p>
          <a:p>
            <a:pPr marL="609600" indent="-609600">
              <a:lnSpc>
                <a:spcPct val="90000"/>
              </a:lnSpc>
            </a:pPr>
            <a:r>
              <a:rPr lang="en-US" dirty="0" smtClean="0"/>
              <a:t>DO NOT change your initial answer. </a:t>
            </a:r>
          </a:p>
        </p:txBody>
      </p:sp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53975" y="-112713"/>
            <a:ext cx="1417638" cy="64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FF0000"/>
                </a:solidFill>
                <a:latin typeface="Calibri" pitchFamily="34" charset="0"/>
              </a:rPr>
              <a:t>Page 6</a:t>
            </a:r>
            <a:endParaRPr lang="en-US" sz="3600">
              <a:solidFill>
                <a:srgbClr val="FF0000"/>
              </a:solidFill>
              <a:latin typeface="Stencil" pitchFamily="82" charset="0"/>
            </a:endParaRP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/>
          <a:srcRect b="4498"/>
          <a:stretch>
            <a:fillRect/>
          </a:stretch>
        </p:blipFill>
        <p:spPr bwMode="auto">
          <a:xfrm>
            <a:off x="1096963" y="1983105"/>
            <a:ext cx="6416675" cy="328993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6AB9F5-F702-4202-B8CD-70BE1CB2275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5663"/>
            <a:ext cx="9144000" cy="490855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6720" y="314959"/>
            <a:ext cx="6755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 </a:t>
            </a:r>
            <a:r>
              <a:rPr lang="en-US" sz="2400" dirty="0" smtClean="0">
                <a:solidFill>
                  <a:srgbClr val="FF0000"/>
                </a:solidFill>
              </a:rPr>
              <a:t>Pages 7-12</a:t>
            </a:r>
            <a:r>
              <a:rPr lang="en-US" sz="2400" dirty="0" smtClean="0"/>
              <a:t>, you will discuss more models.  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94640" y="1503680"/>
            <a:ext cx="867416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You will have 15 minutes to complete as many pairs </a:t>
            </a:r>
          </a:p>
          <a:p>
            <a:pPr marL="457200" indent="-457200"/>
            <a:r>
              <a:rPr lang="en-US" sz="2400" dirty="0" smtClean="0"/>
              <a:t>	as possible.  </a:t>
            </a:r>
          </a:p>
          <a:p>
            <a:endParaRPr lang="en-US" sz="2400" dirty="0" smtClean="0"/>
          </a:p>
          <a:p>
            <a:pPr marL="457200" indent="-457200">
              <a:buAutoNum type="arabicPeriod" startAt="2"/>
            </a:pPr>
            <a:r>
              <a:rPr lang="en-US" sz="2400" dirty="0" smtClean="0"/>
              <a:t>You should try to discuss at least </a:t>
            </a:r>
            <a:r>
              <a:rPr lang="en-US" sz="2400" b="1" dirty="0" smtClean="0">
                <a:solidFill>
                  <a:srgbClr val="FF0000"/>
                </a:solidFill>
              </a:rPr>
              <a:t>4 pairs</a:t>
            </a:r>
            <a:r>
              <a:rPr lang="en-US" sz="2400" dirty="0" smtClean="0"/>
              <a:t>, but it is good</a:t>
            </a:r>
          </a:p>
          <a:p>
            <a:pPr marL="457200" indent="-457200"/>
            <a:r>
              <a:rPr lang="en-US" sz="2400" dirty="0" smtClean="0"/>
              <a:t>	if you do more.</a:t>
            </a:r>
          </a:p>
          <a:p>
            <a:endParaRPr lang="en-US" sz="2400" dirty="0" smtClean="0"/>
          </a:p>
          <a:p>
            <a:r>
              <a:rPr lang="en-US" sz="2400" dirty="0" smtClean="0"/>
              <a:t>3.  Do not </a:t>
            </a:r>
            <a:r>
              <a:rPr lang="en-US" sz="2400" dirty="0"/>
              <a:t>rush! Discuss as many pairs as you have time for</a:t>
            </a:r>
            <a:r>
              <a:rPr lang="en-US" sz="2400" dirty="0" smtClean="0"/>
              <a:t>,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but don’t hurry</a:t>
            </a:r>
            <a:r>
              <a:rPr lang="en-US" sz="2400" dirty="0"/>
              <a:t>. It’s </a:t>
            </a:r>
            <a:r>
              <a:rPr lang="en-US" sz="2400" u="sng" dirty="0"/>
              <a:t>fine</a:t>
            </a:r>
            <a:r>
              <a:rPr lang="en-US" sz="2400" dirty="0"/>
              <a:t> if you do not finish all of </a:t>
            </a:r>
            <a:r>
              <a:rPr lang="en-US" sz="2400" dirty="0" smtClean="0"/>
              <a:t>them.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Make sure you give reasons and disagree with each other</a:t>
            </a:r>
          </a:p>
          <a:p>
            <a:pPr marL="457200" indent="-457200"/>
            <a:r>
              <a:rPr lang="en-US" sz="2400" dirty="0" smtClean="0"/>
              <a:t> 	whenever appropriate.</a:t>
            </a:r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6992" y="367098"/>
            <a:ext cx="8212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Reminder: These are the questions for each pair of models.</a:t>
            </a:r>
            <a:endParaRPr lang="en-US" sz="2400" dirty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72720" y="1627930"/>
            <a:ext cx="87172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sz="2400" b="1" dirty="0">
                <a:latin typeface="+mn-lt"/>
              </a:rPr>
              <a:t>Which model is better? Or are they equally good? Or is it impossible to say which one is better?</a:t>
            </a:r>
          </a:p>
          <a:p>
            <a:pPr marL="342900" indent="-342900">
              <a:buFontTx/>
              <a:buChar char="•"/>
            </a:pPr>
            <a:r>
              <a:rPr lang="en-US" sz="2400" b="1" dirty="0" smtClean="0">
                <a:latin typeface="+mn-lt"/>
              </a:rPr>
              <a:t>Individually</a:t>
            </a:r>
            <a:r>
              <a:rPr lang="en-US" sz="2400" dirty="0">
                <a:latin typeface="+mn-lt"/>
              </a:rPr>
              <a:t>, decide which model is better on page 7. Circle your answer in the individual answer box at the bottom of the page. </a:t>
            </a:r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269997" y="3341834"/>
            <a:ext cx="9090025" cy="316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6075" marR="0" lvl="0" indent="-346075" algn="l" defTabSz="4572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pairs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discuss the model you picked.  </a:t>
            </a:r>
          </a:p>
          <a:p>
            <a:pPr marL="346075" marR="0" lvl="0" indent="-346075" algn="l" defTabSz="4572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Make sure to give lots of reasons for your answers during this discussion.  </a:t>
            </a:r>
          </a:p>
          <a:p>
            <a:pPr marL="346075" marR="0" lvl="0" indent="-346075" algn="l" defTabSz="4572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Make sure to answer the 4 discussion questions:</a:t>
            </a:r>
          </a:p>
          <a:p>
            <a:pPr marL="346075" marR="0" lvl="0" indent="-346075" algn="l" defTabSz="4572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6075" marR="0" lvl="0" indent="-346075" algn="l" defTabSz="4572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 a final answer in the box provided at the bottom of the page. </a:t>
            </a:r>
          </a:p>
          <a:p>
            <a:pPr marL="346075" marR="0" lvl="0" indent="-346075" algn="l" defTabSz="4572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NOT change your initial answer. </a:t>
            </a:r>
          </a:p>
        </p:txBody>
      </p:sp>
      <p:sp>
        <p:nvSpPr>
          <p:cNvPr id="6" name="Rectangle 5"/>
          <p:cNvSpPr/>
          <p:nvPr/>
        </p:nvSpPr>
        <p:spPr>
          <a:xfrm>
            <a:off x="172720" y="1566186"/>
            <a:ext cx="8717280" cy="155639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2720" y="3197590"/>
            <a:ext cx="8717280" cy="180848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72720" y="5134555"/>
            <a:ext cx="8839200" cy="10566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6389F-3178-4A77-B749-D7BC3F82589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569</Words>
  <Application>Microsoft Office PowerPoint</Application>
  <PresentationFormat>On-screen Show (4:3)</PresentationFormat>
  <Paragraphs>97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Page 13</vt:lpstr>
      <vt:lpstr>Our Class’s  Criteria for Good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Dianovsky</dc:creator>
  <cp:lastModifiedBy>Praccis</cp:lastModifiedBy>
  <cp:revision>53</cp:revision>
  <dcterms:created xsi:type="dcterms:W3CDTF">2013-01-21T03:42:33Z</dcterms:created>
  <dcterms:modified xsi:type="dcterms:W3CDTF">2014-04-24T21:58:58Z</dcterms:modified>
</cp:coreProperties>
</file>